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60" r:id="rId5"/>
    <p:sldId id="350" r:id="rId6"/>
    <p:sldId id="362" r:id="rId7"/>
    <p:sldId id="366" r:id="rId8"/>
    <p:sldId id="364" r:id="rId9"/>
    <p:sldId id="365" r:id="rId10"/>
    <p:sldId id="342" r:id="rId11"/>
    <p:sldId id="34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Gracie" initials="H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C627"/>
    <a:srgbClr val="8C1D40"/>
    <a:srgbClr val="FFB300"/>
    <a:srgbClr val="008ED6"/>
    <a:srgbClr val="F47C00"/>
    <a:srgbClr val="4F5557"/>
    <a:srgbClr val="AFA593"/>
    <a:srgbClr val="AFA500"/>
    <a:srgbClr val="990033"/>
    <a:srgbClr val="C29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5"/>
    <p:restoredTop sz="94721"/>
  </p:normalViewPr>
  <p:slideViewPr>
    <p:cSldViewPr snapToGrid="0" snapToObjects="1" showGuides="1">
      <p:cViewPr>
        <p:scale>
          <a:sx n="100" d="100"/>
          <a:sy n="100" d="100"/>
        </p:scale>
        <p:origin x="1458" y="2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0D78-670A-8647-838E-EE6B2A3DA93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A1A3-5E0C-F740-B351-6FE853C8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00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9AB1-9498-9743-929D-5E7D33FA6D2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4BE6-5619-5E4E-BF29-70393DF5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7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4BE6-5619-5E4E-BF29-70393DF5C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4BE6-5619-5E4E-BF29-70393DF5CB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4BE6-5619-5E4E-BF29-70393DF5C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4BE6-5619-5E4E-BF29-70393DF5C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511" y="5289459"/>
            <a:ext cx="2543841" cy="1007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139" y="1547336"/>
            <a:ext cx="7772400" cy="738664"/>
          </a:xfrm>
        </p:spPr>
        <p:txBody>
          <a:bodyPr lIns="0" tIns="0" rIns="0" bIns="0" anchor="t" anchorCtr="0">
            <a:spAutoFit/>
          </a:bodyPr>
          <a:lstStyle>
            <a:lvl1pPr marL="0" algn="l" defTabSz="457200" rtl="0" eaLnBrk="1" latinLnBrk="0" hangingPunct="1">
              <a:defRPr lang="en-US" sz="48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139" y="3225400"/>
            <a:ext cx="7770537" cy="461665"/>
          </a:xfrm>
        </p:spPr>
        <p:txBody>
          <a:bodyPr lIns="0" tIns="0" rIns="0" bIns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46692" y="5793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bject 5"/>
          <p:cNvSpPr/>
          <p:nvPr userDrawn="1"/>
        </p:nvSpPr>
        <p:spPr>
          <a:xfrm>
            <a:off x="665882" y="1371600"/>
            <a:ext cx="5486400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5139" y="4286379"/>
            <a:ext cx="7789862" cy="246221"/>
          </a:xfr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1600" b="1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of presenter  &amp; job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5139" y="4726214"/>
            <a:ext cx="7789862" cy="246221"/>
          </a:xfr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16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&amp; year</a:t>
            </a:r>
          </a:p>
        </p:txBody>
      </p:sp>
    </p:spTree>
    <p:extLst>
      <p:ext uri="{BB962C8B-B14F-4D97-AF65-F5344CB8AC3E}">
        <p14:creationId xmlns:p14="http://schemas.microsoft.com/office/powerpoint/2010/main" val="381115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 userDrawn="1"/>
        </p:nvSpPr>
        <p:spPr>
          <a:xfrm>
            <a:off x="663847" y="1377403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638" y="1710055"/>
            <a:ext cx="4252634" cy="27084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55638" y="4166869"/>
            <a:ext cx="4252634" cy="27084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9" hasCustomPrompt="1"/>
          </p:nvPr>
        </p:nvSpPr>
        <p:spPr>
          <a:xfrm>
            <a:off x="5289550" y="918927"/>
            <a:ext cx="3165475" cy="507706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Diagram</a:t>
            </a:r>
          </a:p>
        </p:txBody>
      </p:sp>
      <p:sp>
        <p:nvSpPr>
          <p:cNvPr id="13" name="object 5"/>
          <p:cNvSpPr/>
          <p:nvPr userDrawn="1"/>
        </p:nvSpPr>
        <p:spPr>
          <a:xfrm>
            <a:off x="663847" y="3865551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5638" y="833735"/>
            <a:ext cx="4260850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 1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5638" y="3283835"/>
            <a:ext cx="4260850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 2</a:t>
            </a:r>
          </a:p>
        </p:txBody>
      </p:sp>
    </p:spTree>
    <p:extLst>
      <p:ext uri="{BB962C8B-B14F-4D97-AF65-F5344CB8AC3E}">
        <p14:creationId xmlns:p14="http://schemas.microsoft.com/office/powerpoint/2010/main" val="152547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 userDrawn="1"/>
        </p:nvSpPr>
        <p:spPr>
          <a:xfrm>
            <a:off x="663847" y="1371600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55638" y="1714500"/>
            <a:ext cx="7633119" cy="64017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ct val="120000"/>
              </a:lnSpc>
              <a:buClr>
                <a:srgbClr val="FFB300"/>
              </a:buClr>
              <a:buSzPct val="90000"/>
              <a:buFont typeface="Wingdings" charset="2"/>
              <a:buChar char="§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685800" indent="-228600">
              <a:lnSpc>
                <a:spcPct val="120000"/>
              </a:lnSpc>
              <a:buClr>
                <a:srgbClr val="FFB300"/>
              </a:buClr>
              <a:buSzPct val="90000"/>
              <a:buFont typeface="Wingdings" charset="2"/>
              <a:buChar char="§"/>
              <a:defRPr sz="1600">
                <a:latin typeface="Arial"/>
                <a:cs typeface="Arial"/>
              </a:defRPr>
            </a:lvl2pPr>
          </a:lstStyle>
          <a:p>
            <a:pPr marL="228600" marR="0" lvl="0" indent="-228600" algn="l" defTabSz="457200" rtl="0" eaLnBrk="1" fontAlgn="ctr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B300"/>
              </a:buClr>
              <a:buSzPct val="85000"/>
              <a:buFont typeface="Wingdings" charset="2"/>
              <a:buChar char="§"/>
              <a:tabLst/>
            </a:pPr>
            <a:r>
              <a:rPr lang="en-US" dirty="0"/>
              <a:t>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833735"/>
            <a:ext cx="7640638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40888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1714500"/>
            <a:ext cx="4252634" cy="27084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55638" y="828675"/>
            <a:ext cx="7799387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94323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80286"/>
            <a:ext cx="2306837" cy="22494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146692" y="5793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bject 5"/>
          <p:cNvSpPr/>
          <p:nvPr userDrawn="1"/>
        </p:nvSpPr>
        <p:spPr>
          <a:xfrm>
            <a:off x="645743" y="1371600"/>
            <a:ext cx="5486400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4641691"/>
            <a:ext cx="7789862" cy="292388"/>
          </a:xfrm>
        </p:spPr>
        <p:txBody>
          <a:bodyPr lIns="0" tIns="0" anchor="t" anchorCtr="0">
            <a:spAutoFit/>
          </a:bodyPr>
          <a:lstStyle>
            <a:lvl1pPr marL="0" indent="0">
              <a:buNone/>
              <a:defRPr sz="1600" b="1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of presenter &amp; job 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5081526"/>
            <a:ext cx="7789862" cy="292388"/>
          </a:xfrm>
        </p:spPr>
        <p:txBody>
          <a:bodyPr lIns="0" tIns="0" anchor="t" anchorCtr="0">
            <a:spAutoFit/>
          </a:bodyPr>
          <a:lstStyle>
            <a:lvl1pPr marL="0" indent="0">
              <a:buNone/>
              <a:defRPr sz="16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Email or web address (optional)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030" y="2180286"/>
            <a:ext cx="2286000" cy="225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4234" y="2180286"/>
            <a:ext cx="2109766" cy="2253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720" y="2180286"/>
            <a:ext cx="3178794" cy="2253524"/>
          </a:xfrm>
          <a:prstGeom prst="rect">
            <a:avLst/>
          </a:prstGeom>
        </p:spPr>
      </p:pic>
      <p:sp>
        <p:nvSpPr>
          <p:cNvPr id="2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833735"/>
            <a:ext cx="7713663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Slide title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311F1-D2BA-0049-B055-EC0D3B4811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9511" y="5289459"/>
            <a:ext cx="2543841" cy="10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transition">
    <p:bg>
      <p:bgPr>
        <a:solidFill>
          <a:srgbClr val="FF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/>
          <p:nvPr userDrawn="1"/>
        </p:nvSpPr>
        <p:spPr>
          <a:xfrm>
            <a:off x="683843" y="1397924"/>
            <a:ext cx="5486401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55637" y="1547336"/>
            <a:ext cx="6733273" cy="738664"/>
          </a:xfrm>
        </p:spPr>
        <p:txBody>
          <a:bodyPr lIns="0" tIns="0" rIns="0" bIns="0" anchor="t" anchorCtr="0">
            <a:spAutoFit/>
          </a:bodyPr>
          <a:lstStyle>
            <a:lvl1pPr marL="0" algn="l" defTabSz="457200" rtl="0" eaLnBrk="1" latinLnBrk="0" hangingPunct="1">
              <a:defRPr lang="en-US" sz="48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395D8-43C7-6F48-9E96-F48EB5CDE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511" y="5289459"/>
            <a:ext cx="2543841" cy="10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vers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8" y="1714500"/>
            <a:ext cx="7799387" cy="341632"/>
          </a:xfrm>
        </p:spPr>
        <p:txBody>
          <a:bodyPr lIns="0" t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Body text</a:t>
            </a:r>
            <a:endParaRPr lang="en-US" dirty="0"/>
          </a:p>
        </p:txBody>
      </p:sp>
      <p:sp>
        <p:nvSpPr>
          <p:cNvPr id="9" name="object 5"/>
          <p:cNvSpPr/>
          <p:nvPr userDrawn="1"/>
        </p:nvSpPr>
        <p:spPr>
          <a:xfrm>
            <a:off x="663847" y="1371600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833735"/>
            <a:ext cx="7807325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4813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1371600"/>
            <a:ext cx="7799387" cy="393954"/>
          </a:xfrm>
        </p:spPr>
        <p:txBody>
          <a:bodyPr wrap="square" lIns="0" tIns="0" rIns="0" bIns="0" anchor="t" anchorCtr="0">
            <a:spAutoFit/>
          </a:bodyPr>
          <a:lstStyle>
            <a:lvl1pPr marL="225425" indent="-225425">
              <a:lnSpc>
                <a:spcPct val="80000"/>
              </a:lnSpc>
              <a:buNone/>
              <a:defRPr b="1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5638" y="2550768"/>
            <a:ext cx="4240212" cy="246221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600" i="1" baseline="0"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177535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a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5636" y="1219200"/>
            <a:ext cx="7799387" cy="4062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Ranking text</a:t>
            </a:r>
          </a:p>
        </p:txBody>
      </p:sp>
    </p:spTree>
    <p:extLst>
      <p:ext uri="{BB962C8B-B14F-4D97-AF65-F5344CB8AC3E}">
        <p14:creationId xmlns:p14="http://schemas.microsoft.com/office/powerpoint/2010/main" val="227393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3" y="5594668"/>
            <a:ext cx="9143267" cy="1263331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3267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7" y="5756251"/>
            <a:ext cx="7799387" cy="24622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Image title: description or caption.</a:t>
            </a:r>
          </a:p>
        </p:txBody>
      </p:sp>
    </p:spTree>
    <p:extLst>
      <p:ext uri="{BB962C8B-B14F-4D97-AF65-F5344CB8AC3E}">
        <p14:creationId xmlns:p14="http://schemas.microsoft.com/office/powerpoint/2010/main" val="214210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iagram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33" y="5594668"/>
            <a:ext cx="9143267" cy="1263331"/>
          </a:xfrm>
          <a:prstGeom prst="rect">
            <a:avLst/>
          </a:prstGeom>
          <a:solidFill>
            <a:srgbClr val="4F55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689100"/>
            <a:ext cx="9144000" cy="36376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Diagram / chart /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7" y="5780967"/>
            <a:ext cx="7799387" cy="246221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Description or caption</a:t>
            </a:r>
          </a:p>
        </p:txBody>
      </p:sp>
      <p:sp>
        <p:nvSpPr>
          <p:cNvPr id="12" name="object 5"/>
          <p:cNvSpPr/>
          <p:nvPr userDrawn="1"/>
        </p:nvSpPr>
        <p:spPr>
          <a:xfrm>
            <a:off x="663847" y="1371600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1" y="831127"/>
            <a:ext cx="7915114" cy="46166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028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Background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08679" y="1125538"/>
            <a:ext cx="3546346" cy="4870450"/>
          </a:xfrm>
          <a:solidFill>
            <a:schemeClr val="tx1">
              <a:alpha val="65000"/>
            </a:schemeClr>
          </a:solidFill>
          <a:effectLst/>
        </p:spPr>
        <p:txBody>
          <a:bodyPr lIns="274320" tIns="320040">
            <a:noAutofit/>
          </a:bodyPr>
          <a:lstStyle>
            <a:lvl1pPr marL="0" indent="0">
              <a:lnSpc>
                <a:spcPct val="70000"/>
              </a:lnSpc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214874" y="2094074"/>
            <a:ext cx="3093976" cy="295466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082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 userDrawn="1"/>
        </p:nvSpPr>
        <p:spPr>
          <a:xfrm>
            <a:off x="663847" y="1371600"/>
            <a:ext cx="4252634" cy="45719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FEBC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638" y="1714500"/>
            <a:ext cx="4252634" cy="27084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80013" y="1371600"/>
            <a:ext cx="3275012" cy="23088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80013" y="3680460"/>
            <a:ext cx="3275012" cy="2298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55638" y="3549637"/>
            <a:ext cx="4252634" cy="27084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6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URL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833735"/>
            <a:ext cx="7807325" cy="46166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370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638" y="6423496"/>
            <a:ext cx="2895600" cy="200055"/>
          </a:xfrm>
          <a:prstGeom prst="rect">
            <a:avLst/>
          </a:prstGeom>
        </p:spPr>
        <p:txBody>
          <a:bodyPr vert="horz" lIns="0" tIns="0" rIns="91440" bIns="45720" rtlCol="0" anchor="t" anchorCtr="0">
            <a:spAutoFit/>
          </a:bodyPr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research.asu.edu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1425" y="6423496"/>
            <a:ext cx="2133600" cy="200055"/>
          </a:xfrm>
          <a:prstGeom prst="rect">
            <a:avLst/>
          </a:prstGeom>
        </p:spPr>
        <p:txBody>
          <a:bodyPr vert="horz" lIns="91440" tIns="0" rIns="0" bIns="45720" rtlCol="0" anchor="t" anchorCtr="0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7A44D4A-C3D1-6F47-8DBD-78DBF2D0B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9" r:id="rId5"/>
    <p:sldLayoutId id="2147483667" r:id="rId6"/>
    <p:sldLayoutId id="2147483660" r:id="rId7"/>
    <p:sldLayoutId id="2147483661" r:id="rId8"/>
    <p:sldLayoutId id="2147483663" r:id="rId9"/>
    <p:sldLayoutId id="2147483662" r:id="rId10"/>
    <p:sldLayoutId id="2147483664" r:id="rId11"/>
    <p:sldLayoutId id="2147483668" r:id="rId12"/>
    <p:sldLayoutId id="214748366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55638" y="1714500"/>
            <a:ext cx="7633119" cy="1807161"/>
          </a:xfrm>
        </p:spPr>
        <p:txBody>
          <a:bodyPr/>
          <a:lstStyle/>
          <a:p>
            <a:pPr lvl="2" fontAlgn="ctr"/>
            <a:r>
              <a:rPr lang="en-US" dirty="0"/>
              <a:t>Enter the FOA number as printed on the solicitation </a:t>
            </a:r>
          </a:p>
          <a:p>
            <a:pPr lvl="2" fontAlgn="ctr"/>
            <a:r>
              <a:rPr lang="en-US" dirty="0"/>
              <a:t>Enter the title as printed on the solicitation</a:t>
            </a:r>
          </a:p>
          <a:p>
            <a:pPr lvl="3" fontAlgn="ctr"/>
            <a:r>
              <a:rPr lang="en-US" dirty="0"/>
              <a:t>If there is an acronym that is commonly used add in parenthesis after the full title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457200" lvl="1" indent="0" fontAlgn="ctr">
              <a:buNone/>
            </a:pPr>
            <a:r>
              <a:rPr lang="en-US" dirty="0"/>
              <a:t>Federal Sponsor (or Federal Sponsors as Prime)</a:t>
            </a:r>
          </a:p>
        </p:txBody>
      </p:sp>
    </p:spTree>
    <p:extLst>
      <p:ext uri="{BB962C8B-B14F-4D97-AF65-F5344CB8AC3E}">
        <p14:creationId xmlns:p14="http://schemas.microsoft.com/office/powerpoint/2010/main" val="334775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0970A1-34A3-4DE3-A02B-56C7AFB35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3" y="2350655"/>
            <a:ext cx="3889309" cy="33652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569FCD-E76A-4D78-A2BD-AE6A4AFB5E91}"/>
              </a:ext>
            </a:extLst>
          </p:cNvPr>
          <p:cNvSpPr/>
          <p:nvPr/>
        </p:nvSpPr>
        <p:spPr>
          <a:xfrm>
            <a:off x="2855087" y="3674889"/>
            <a:ext cx="1178689" cy="526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AA189-C025-4727-936B-642C027477C9}"/>
              </a:ext>
            </a:extLst>
          </p:cNvPr>
          <p:cNvSpPr/>
          <p:nvPr/>
        </p:nvSpPr>
        <p:spPr>
          <a:xfrm>
            <a:off x="2588870" y="4429691"/>
            <a:ext cx="1178688" cy="526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AC18DB-FAC4-4CD5-A883-E60623F0C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474" y="3587236"/>
            <a:ext cx="3868734" cy="12191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D1EEFC-FB5F-4895-A0CC-7387D0CF51F3}"/>
              </a:ext>
            </a:extLst>
          </p:cNvPr>
          <p:cNvSpPr txBox="1"/>
          <p:nvPr/>
        </p:nvSpPr>
        <p:spPr>
          <a:xfrm>
            <a:off x="643600" y="941805"/>
            <a:ext cx="26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Example #1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544F7E-310F-4B1D-AACF-DE7457CEF9AA}"/>
              </a:ext>
            </a:extLst>
          </p:cNvPr>
          <p:cNvCxnSpPr>
            <a:cxnSpLocks/>
          </p:cNvCxnSpPr>
          <p:nvPr/>
        </p:nvCxnSpPr>
        <p:spPr>
          <a:xfrm>
            <a:off x="4033776" y="3933481"/>
            <a:ext cx="937551" cy="221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2F8111-D5F2-4203-B45A-14DD87B5ACB0}"/>
              </a:ext>
            </a:extLst>
          </p:cNvPr>
          <p:cNvCxnSpPr>
            <a:cxnSpLocks/>
          </p:cNvCxnSpPr>
          <p:nvPr/>
        </p:nvCxnSpPr>
        <p:spPr>
          <a:xfrm flipV="1">
            <a:off x="3767558" y="4612499"/>
            <a:ext cx="1122746" cy="8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F3031E4-4288-422F-A8AA-7732758D003E}"/>
              </a:ext>
            </a:extLst>
          </p:cNvPr>
          <p:cNvSpPr txBox="1"/>
          <p:nvPr/>
        </p:nvSpPr>
        <p:spPr>
          <a:xfrm>
            <a:off x="262553" y="1981323"/>
            <a:ext cx="364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C627"/>
                </a:solidFill>
              </a:rPr>
              <a:t>Funding Opportunity Announcement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890C84-532A-4280-9DBA-331B0C6477C9}"/>
              </a:ext>
            </a:extLst>
          </p:cNvPr>
          <p:cNvSpPr txBox="1"/>
          <p:nvPr/>
        </p:nvSpPr>
        <p:spPr>
          <a:xfrm>
            <a:off x="5517980" y="1981323"/>
            <a:ext cx="15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8C1D40"/>
                </a:solidFill>
              </a:rPr>
              <a:t>ERA Data Entry</a:t>
            </a:r>
          </a:p>
        </p:txBody>
      </p:sp>
    </p:spTree>
    <p:extLst>
      <p:ext uri="{BB962C8B-B14F-4D97-AF65-F5344CB8AC3E}">
        <p14:creationId xmlns:p14="http://schemas.microsoft.com/office/powerpoint/2010/main" val="406816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8D1EEFC-FB5F-4895-A0CC-7387D0CF51F3}"/>
              </a:ext>
            </a:extLst>
          </p:cNvPr>
          <p:cNvSpPr txBox="1"/>
          <p:nvPr/>
        </p:nvSpPr>
        <p:spPr>
          <a:xfrm>
            <a:off x="434050" y="177012"/>
            <a:ext cx="26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Example #2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86CC0-D151-43FD-A551-A4CF4FC8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5" y="1020912"/>
            <a:ext cx="6619875" cy="261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5B538-6404-4562-9C7B-74D57B08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4285586"/>
            <a:ext cx="6696075" cy="21812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09FAC0-FA9B-4939-9108-6EE778F27C49}"/>
              </a:ext>
            </a:extLst>
          </p:cNvPr>
          <p:cNvSpPr txBox="1"/>
          <p:nvPr/>
        </p:nvSpPr>
        <p:spPr>
          <a:xfrm>
            <a:off x="305403" y="864738"/>
            <a:ext cx="364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C627"/>
                </a:solidFill>
              </a:rPr>
              <a:t>Funding Opportunity Announcement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672609-AE3A-44D5-AFA2-D6CADD32E2C0}"/>
              </a:ext>
            </a:extLst>
          </p:cNvPr>
          <p:cNvSpPr txBox="1"/>
          <p:nvPr/>
        </p:nvSpPr>
        <p:spPr>
          <a:xfrm>
            <a:off x="434050" y="3764731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8C1D40"/>
                </a:solidFill>
              </a:rPr>
              <a:t>ERA Data Entry</a:t>
            </a:r>
          </a:p>
        </p:txBody>
      </p:sp>
    </p:spTree>
    <p:extLst>
      <p:ext uri="{BB962C8B-B14F-4D97-AF65-F5344CB8AC3E}">
        <p14:creationId xmlns:p14="http://schemas.microsoft.com/office/powerpoint/2010/main" val="121360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55638" y="1714500"/>
            <a:ext cx="7633119" cy="1893339"/>
          </a:xfrm>
        </p:spPr>
        <p:txBody>
          <a:bodyPr/>
          <a:lstStyle/>
          <a:p>
            <a:r>
              <a:rPr lang="en-US" dirty="0"/>
              <a:t>For Non-Federal Sponsors without a solicitation number</a:t>
            </a:r>
          </a:p>
          <a:p>
            <a:pPr lvl="1"/>
            <a:r>
              <a:rPr lang="en-US" dirty="0"/>
              <a:t>Enter the funding opportunity name or program title as both the FOA number </a:t>
            </a:r>
            <a:r>
              <a:rPr lang="en-US" u="sng" dirty="0"/>
              <a:t>and</a:t>
            </a:r>
            <a:r>
              <a:rPr lang="en-US" dirty="0"/>
              <a:t> title</a:t>
            </a:r>
          </a:p>
          <a:p>
            <a:pPr lvl="1"/>
            <a:r>
              <a:rPr lang="en-US" dirty="0"/>
              <a:t>If there is an acronym that is commonly used add in parenthesis after the full title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457200" lvl="1" indent="0" fontAlgn="ctr">
              <a:buNone/>
            </a:pPr>
            <a:r>
              <a:rPr lang="en-US" dirty="0"/>
              <a:t>Non-Federal Sponsors</a:t>
            </a:r>
          </a:p>
        </p:txBody>
      </p:sp>
    </p:spTree>
    <p:extLst>
      <p:ext uri="{BB962C8B-B14F-4D97-AF65-F5344CB8AC3E}">
        <p14:creationId xmlns:p14="http://schemas.microsoft.com/office/powerpoint/2010/main" val="259928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8D1EEFC-FB5F-4895-A0CC-7387D0CF51F3}"/>
              </a:ext>
            </a:extLst>
          </p:cNvPr>
          <p:cNvSpPr txBox="1"/>
          <p:nvPr/>
        </p:nvSpPr>
        <p:spPr>
          <a:xfrm>
            <a:off x="434050" y="177012"/>
            <a:ext cx="26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Non-Federal Example #1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9FAC0-FA9B-4939-9108-6EE778F27C49}"/>
              </a:ext>
            </a:extLst>
          </p:cNvPr>
          <p:cNvSpPr txBox="1"/>
          <p:nvPr/>
        </p:nvSpPr>
        <p:spPr>
          <a:xfrm>
            <a:off x="305403" y="864738"/>
            <a:ext cx="364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C627"/>
                </a:solidFill>
              </a:rPr>
              <a:t>Funding Opportunity Announcement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672609-AE3A-44D5-AFA2-D6CADD32E2C0}"/>
              </a:ext>
            </a:extLst>
          </p:cNvPr>
          <p:cNvSpPr txBox="1"/>
          <p:nvPr/>
        </p:nvSpPr>
        <p:spPr>
          <a:xfrm>
            <a:off x="305403" y="4058087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8C1D40"/>
                </a:solidFill>
              </a:rPr>
              <a:t>ERA Data Entry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DE8BD-B8A9-4666-85C9-0FB90E16C8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487681"/>
            <a:ext cx="5943600" cy="2059305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E5FCE7D2-F465-41F8-B6DD-4E648051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910" y="2730183"/>
            <a:ext cx="2040255" cy="11220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title should be entered as 2.0 Sponsor Opportunity Number &amp; 3.0 Sponsor Opportunity Title on FP Smart form 1.4.2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164A72-B79A-4A3A-9C30-BBAB390CC515}"/>
              </a:ext>
            </a:extLst>
          </p:cNvPr>
          <p:cNvCxnSpPr/>
          <p:nvPr/>
        </p:nvCxnSpPr>
        <p:spPr>
          <a:xfrm flipH="1" flipV="1">
            <a:off x="2952115" y="2685733"/>
            <a:ext cx="390525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ABF5F09-3E8E-4DBA-BA47-F2376D6F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4547995"/>
            <a:ext cx="69532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8D1EEFC-FB5F-4895-A0CC-7387D0CF51F3}"/>
              </a:ext>
            </a:extLst>
          </p:cNvPr>
          <p:cNvSpPr txBox="1"/>
          <p:nvPr/>
        </p:nvSpPr>
        <p:spPr>
          <a:xfrm>
            <a:off x="434050" y="177012"/>
            <a:ext cx="26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Non-Federal Example #2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9FAC0-FA9B-4939-9108-6EE778F27C49}"/>
              </a:ext>
            </a:extLst>
          </p:cNvPr>
          <p:cNvSpPr txBox="1"/>
          <p:nvPr/>
        </p:nvSpPr>
        <p:spPr>
          <a:xfrm>
            <a:off x="305403" y="864738"/>
            <a:ext cx="364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C627"/>
                </a:solidFill>
              </a:rPr>
              <a:t>Funding Opportunity Announcement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672609-AE3A-44D5-AFA2-D6CADD32E2C0}"/>
              </a:ext>
            </a:extLst>
          </p:cNvPr>
          <p:cNvSpPr txBox="1"/>
          <p:nvPr/>
        </p:nvSpPr>
        <p:spPr>
          <a:xfrm>
            <a:off x="305403" y="4058087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8C1D40"/>
                </a:solidFill>
              </a:rPr>
              <a:t>ERA Data Entry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0F488-2E93-409F-A3FF-047FF3D388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48" y="258122"/>
            <a:ext cx="5095875" cy="382143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38A74FDD-1916-4851-8A64-15432B9C3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57" y="1840102"/>
            <a:ext cx="2040255" cy="11220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title should be entered as 2.0 Sponsor Opportunity Number &amp; 3.0 Sponsor Opportunity Title on FP Smart form 1.4.2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E8542B-95EB-4733-B7D1-FA8F25EEACAF}"/>
              </a:ext>
            </a:extLst>
          </p:cNvPr>
          <p:cNvCxnSpPr>
            <a:cxnSpLocks/>
          </p:cNvCxnSpPr>
          <p:nvPr/>
        </p:nvCxnSpPr>
        <p:spPr>
          <a:xfrm>
            <a:off x="3611562" y="2061529"/>
            <a:ext cx="1208088" cy="67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99B720-B2F6-4279-9FE9-9A36A954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18" y="4489896"/>
            <a:ext cx="68865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5638" y="1714500"/>
            <a:ext cx="7799387" cy="1560940"/>
          </a:xfrm>
        </p:spPr>
        <p:txBody>
          <a:bodyPr bIns="0"/>
          <a:lstStyle/>
          <a:p>
            <a:r>
              <a:rPr lang="en-US" dirty="0"/>
              <a:t>When to use No FOA</a:t>
            </a:r>
          </a:p>
          <a:p>
            <a:pPr lvl="1"/>
            <a:r>
              <a:rPr lang="en-US" dirty="0"/>
              <a:t>No FOA should only be used when there is truly no solicitation</a:t>
            </a:r>
          </a:p>
          <a:p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“No FOA”</a:t>
            </a:r>
          </a:p>
        </p:txBody>
      </p:sp>
    </p:spTree>
    <p:extLst>
      <p:ext uri="{BB962C8B-B14F-4D97-AF65-F5344CB8AC3E}">
        <p14:creationId xmlns:p14="http://schemas.microsoft.com/office/powerpoint/2010/main" val="9979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7329-1_Chapin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5987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 Please contact your assigned Proposal GCO or ERA@asu.edu</a:t>
            </a:r>
          </a:p>
        </p:txBody>
      </p:sp>
    </p:spTree>
    <p:extLst>
      <p:ext uri="{BB962C8B-B14F-4D97-AF65-F5344CB8AC3E}">
        <p14:creationId xmlns:p14="http://schemas.microsoft.com/office/powerpoint/2010/main" val="414603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165C5AB601046B4EBFE007796CE16" ma:contentTypeVersion="10" ma:contentTypeDescription="Create a new document." ma:contentTypeScope="" ma:versionID="a762385b95698f47f8b2eec12a606d99">
  <xsd:schema xmlns:xsd="http://www.w3.org/2001/XMLSchema" xmlns:xs="http://www.w3.org/2001/XMLSchema" xmlns:p="http://schemas.microsoft.com/office/2006/metadata/properties" xmlns:ns2="e232a261-9bd3-4dd0-a213-bacb0f6a0734" xmlns:ns3="62b4aed0-1726-4547-b59b-7e0f2d87552a" targetNamespace="http://schemas.microsoft.com/office/2006/metadata/properties" ma:root="true" ma:fieldsID="e9ce7215a86b8cd69d4c1085cec848ad" ns2:_="" ns3:_="">
    <xsd:import namespace="e232a261-9bd3-4dd0-a213-bacb0f6a0734"/>
    <xsd:import namespace="62b4aed0-1726-4547-b59b-7e0f2d87552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2a261-9bd3-4dd0-a213-bacb0f6a0734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default="Editorial" ma:format="Dropdown" ma:internalName="Category" ma:readOnly="false">
      <xsd:simpleType>
        <xsd:restriction base="dms:Choice">
          <xsd:enumeration value="Editorial"/>
          <xsd:enumeration value="Graphic"/>
          <xsd:enumeration value="Web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4aed0-1726-4547-b59b-7e0f2d875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e232a261-9bd3-4dd0-a213-bacb0f6a0734">Editorial</Category>
    <SharedWithUsers xmlns="62b4aed0-1726-4547-b59b-7e0f2d87552a">
      <UserInfo>
        <DisplayName>Yu-Yan Choi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4D44A3-5260-4E49-A9EE-127B988ED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2a261-9bd3-4dd0-a213-bacb0f6a0734"/>
    <ds:schemaRef ds:uri="62b4aed0-1726-4547-b59b-7e0f2d875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7CAEF-8A9F-4EAF-82B9-A9A6735DE0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48864A-6E5E-4E6A-BA75-159F54E79510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62b4aed0-1726-4547-b59b-7e0f2d87552a"/>
    <ds:schemaRef ds:uri="http://purl.org/dc/elements/1.1/"/>
    <ds:schemaRef ds:uri="http://schemas.microsoft.com/office/2006/documentManagement/types"/>
    <ds:schemaRef ds:uri="e232a261-9bd3-4dd0-a213-bacb0f6a073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201</Words>
  <Application>Microsoft Office PowerPoint</Application>
  <PresentationFormat>On-screen Show (4:3)</PresentationFormat>
  <Paragraphs>30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Yu-Yan Choi</dc:creator>
  <cp:lastModifiedBy>Jessica Robins</cp:lastModifiedBy>
  <cp:revision>209</cp:revision>
  <cp:lastPrinted>2015-07-31T21:03:20Z</cp:lastPrinted>
  <dcterms:created xsi:type="dcterms:W3CDTF">2015-07-02T16:40:23Z</dcterms:created>
  <dcterms:modified xsi:type="dcterms:W3CDTF">2019-10-22T20:41:29Z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0x010100626165C5AB601046B4EBFE007796CE16</vt:lpwstr>
  </property>
  <property fmtid="{D5CDD505-2E9C-101B-9397-08002B2CF9AE}" pid="3" name="_dlc_DocIdItemGuid">
    <vt:lpwstr>9133b8df-1176-4017-a828-d9ac48acd340</vt:lpwstr>
  </property>
</Properties>
</file>