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7" r:id="rId5"/>
    <p:sldId id="260" r:id="rId6"/>
    <p:sldId id="262" r:id="rId7"/>
    <p:sldId id="263" r:id="rId8"/>
    <p:sldId id="264" r:id="rId9"/>
    <p:sldId id="265" r:id="rId10"/>
    <p:sldId id="266" r:id="rId11"/>
    <p:sldId id="269" r:id="rId12"/>
    <p:sldId id="275" r:id="rId13"/>
    <p:sldId id="270" r:id="rId14"/>
    <p:sldId id="271" r:id="rId15"/>
    <p:sldId id="272" r:id="rId16"/>
    <p:sldId id="273" r:id="rId17"/>
    <p:sldId id="276" r:id="rId18"/>
    <p:sldId id="277" r:id="rId19"/>
    <p:sldId id="278" r:id="rId20"/>
    <p:sldId id="279" r:id="rId21"/>
    <p:sldId id="300" r:id="rId22"/>
    <p:sldId id="301" r:id="rId23"/>
    <p:sldId id="299" r:id="rId24"/>
    <p:sldId id="302" r:id="rId25"/>
    <p:sldId id="303" r:id="rId26"/>
    <p:sldId id="280" r:id="rId27"/>
    <p:sldId id="282" r:id="rId28"/>
    <p:sldId id="283" r:id="rId29"/>
    <p:sldId id="281" r:id="rId30"/>
    <p:sldId id="284" r:id="rId31"/>
    <p:sldId id="285" r:id="rId32"/>
    <p:sldId id="286" r:id="rId33"/>
    <p:sldId id="287" r:id="rId34"/>
    <p:sldId id="289" r:id="rId35"/>
    <p:sldId id="290" r:id="rId36"/>
    <p:sldId id="291" r:id="rId37"/>
    <p:sldId id="292" r:id="rId38"/>
    <p:sldId id="293" r:id="rId39"/>
    <p:sldId id="298" r:id="rId40"/>
    <p:sldId id="295" r:id="rId41"/>
    <p:sldId id="296"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ttler, Christopher E - (csittler)" initials="SCE-(" lastIdx="1" clrIdx="0">
    <p:extLst>
      <p:ext uri="{19B8F6BF-5375-455C-9EA6-DF929625EA0E}">
        <p15:presenceInfo xmlns:p15="http://schemas.microsoft.com/office/powerpoint/2012/main" userId="S::csittler@email.arizona.edu::6d21716e-b2b9-45e4-b9b5-7b3606de3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7"/>
    <a:srgbClr val="FFFFFF"/>
    <a:srgbClr val="003466"/>
    <a:srgbClr val="F2F2F2"/>
    <a:srgbClr val="4AB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15" d="100"/>
          <a:sy n="115" d="100"/>
        </p:scale>
        <p:origin x="20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Program Income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728291700339387"/>
          <c:y val="7.9740740740740737E-2"/>
          <c:w val="0.58070431799596267"/>
          <c:h val="0.76748654235442038"/>
        </c:manualLayout>
      </c:layout>
      <c:barChart>
        <c:barDir val="col"/>
        <c:grouping val="stacked"/>
        <c:varyColors val="0"/>
        <c:ser>
          <c:idx val="0"/>
          <c:order val="0"/>
          <c:tx>
            <c:strRef>
              <c:f>Sheet1!$B$1</c:f>
              <c:strCache>
                <c:ptCount val="1"/>
                <c:pt idx="0">
                  <c:v>Funds Committed by Sponsor</c:v>
                </c:pt>
              </c:strCache>
            </c:strRef>
          </c:tx>
          <c:spPr>
            <a:solidFill>
              <a:schemeClr val="accent1"/>
            </a:solidFill>
            <a:ln>
              <a:noFill/>
            </a:ln>
            <a:effectLst/>
          </c:spPr>
          <c:invertIfNegative val="0"/>
          <c:cat>
            <c:strRef>
              <c:f>Sheet1!$A$2</c:f>
              <c:strCache>
                <c:ptCount val="1"/>
                <c:pt idx="0">
                  <c:v>Project</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FAED-4536-AD1E-6E2794638143}"/>
            </c:ext>
          </c:extLst>
        </c:ser>
        <c:ser>
          <c:idx val="2"/>
          <c:order val="1"/>
          <c:tx>
            <c:strRef>
              <c:f>Sheet1!$D$1</c:f>
              <c:strCache>
                <c:ptCount val="1"/>
                <c:pt idx="0">
                  <c:v>Column1</c:v>
                </c:pt>
              </c:strCache>
            </c:strRef>
          </c:tx>
          <c:spPr>
            <a:solidFill>
              <a:schemeClr val="accent3"/>
            </a:solidFill>
            <a:ln>
              <a:noFill/>
            </a:ln>
            <a:effectLst/>
          </c:spPr>
          <c:invertIfNegative val="0"/>
          <c:cat>
            <c:strRef>
              <c:f>Sheet1!$A$2</c:f>
              <c:strCache>
                <c:ptCount val="1"/>
                <c:pt idx="0">
                  <c:v>Project</c:v>
                </c:pt>
              </c:strCache>
            </c:strRef>
          </c:cat>
          <c:val>
            <c:numRef>
              <c:f>Sheet1!$D$2</c:f>
              <c:numCache>
                <c:formatCode>General</c:formatCode>
                <c:ptCount val="1"/>
              </c:numCache>
            </c:numRef>
          </c:val>
          <c:extLst>
            <c:ext xmlns:c16="http://schemas.microsoft.com/office/drawing/2014/chart" uri="{C3380CC4-5D6E-409C-BE32-E72D297353CC}">
              <c16:uniqueId val="{00000002-FAED-4536-AD1E-6E2794638143}"/>
            </c:ext>
          </c:extLst>
        </c:ser>
        <c:dLbls>
          <c:showLegendKey val="0"/>
          <c:showVal val="0"/>
          <c:showCatName val="0"/>
          <c:showSerName val="0"/>
          <c:showPercent val="0"/>
          <c:showBubbleSize val="0"/>
        </c:dLbls>
        <c:gapWidth val="150"/>
        <c:overlap val="100"/>
        <c:axId val="1536765504"/>
        <c:axId val="1534851264"/>
      </c:barChart>
      <c:catAx>
        <c:axId val="15367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4851264"/>
        <c:crosses val="autoZero"/>
        <c:auto val="1"/>
        <c:lblAlgn val="ctr"/>
        <c:lblOffset val="100"/>
        <c:noMultiLvlLbl val="0"/>
      </c:catAx>
      <c:valAx>
        <c:axId val="1534851264"/>
        <c:scaling>
          <c:orientation val="minMax"/>
          <c:max val="13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6765504"/>
        <c:crosses val="autoZero"/>
        <c:crossBetween val="between"/>
      </c:valAx>
      <c:spPr>
        <a:noFill/>
        <a:ln>
          <a:noFill/>
        </a:ln>
        <a:effectLst/>
      </c:spPr>
    </c:plotArea>
    <c:legend>
      <c:legendPos val="b"/>
      <c:legendEntry>
        <c:idx val="1"/>
        <c:delete val="1"/>
      </c:legendEntry>
      <c:layout>
        <c:manualLayout>
          <c:xMode val="edge"/>
          <c:yMode val="edge"/>
          <c:x val="2.2179717699125768E-3"/>
          <c:y val="0.89675240594925631"/>
          <c:w val="0.98036123251931584"/>
          <c:h val="0.10324759405074366"/>
        </c:manualLayout>
      </c:layout>
      <c:overlay val="0"/>
      <c:spPr>
        <a:noFill/>
        <a:ln>
          <a:noFill/>
        </a:ln>
        <a:effectLst/>
      </c:spPr>
      <c:txPr>
        <a:bodyPr rot="0" spcFirstLastPara="1" vertOverflow="ellipsis" vert="horz" wrap="square" anchor="t" anchorCtr="0"/>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Program Income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728291700339387"/>
          <c:y val="7.9740740740740737E-2"/>
          <c:w val="0.58070431799596267"/>
          <c:h val="0.76748654235442038"/>
        </c:manualLayout>
      </c:layout>
      <c:barChart>
        <c:barDir val="col"/>
        <c:grouping val="stacked"/>
        <c:varyColors val="0"/>
        <c:ser>
          <c:idx val="0"/>
          <c:order val="0"/>
          <c:tx>
            <c:strRef>
              <c:f>Sheet1!$B$1</c:f>
              <c:strCache>
                <c:ptCount val="1"/>
                <c:pt idx="0">
                  <c:v>Funds Committed by Sponsor</c:v>
                </c:pt>
              </c:strCache>
            </c:strRef>
          </c:tx>
          <c:spPr>
            <a:solidFill>
              <a:schemeClr val="accent1"/>
            </a:solidFill>
            <a:ln>
              <a:noFill/>
            </a:ln>
            <a:effectLst/>
          </c:spPr>
          <c:invertIfNegative val="0"/>
          <c:cat>
            <c:strRef>
              <c:f>Sheet1!$A$2</c:f>
              <c:strCache>
                <c:ptCount val="1"/>
                <c:pt idx="0">
                  <c:v>Project</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FAED-4536-AD1E-6E2794638143}"/>
            </c:ext>
          </c:extLst>
        </c:ser>
        <c:ser>
          <c:idx val="2"/>
          <c:order val="1"/>
          <c:tx>
            <c:strRef>
              <c:f>Sheet1!$D$1</c:f>
              <c:strCache>
                <c:ptCount val="1"/>
                <c:pt idx="0">
                  <c:v>Column1</c:v>
                </c:pt>
              </c:strCache>
            </c:strRef>
          </c:tx>
          <c:spPr>
            <a:solidFill>
              <a:schemeClr val="accent3"/>
            </a:solidFill>
            <a:ln>
              <a:noFill/>
            </a:ln>
            <a:effectLst/>
          </c:spPr>
          <c:invertIfNegative val="0"/>
          <c:cat>
            <c:strRef>
              <c:f>Sheet1!$A$2</c:f>
              <c:strCache>
                <c:ptCount val="1"/>
                <c:pt idx="0">
                  <c:v>Project</c:v>
                </c:pt>
              </c:strCache>
            </c:strRef>
          </c:cat>
          <c:val>
            <c:numRef>
              <c:f>Sheet1!$D$2</c:f>
              <c:numCache>
                <c:formatCode>General</c:formatCode>
                <c:ptCount val="1"/>
              </c:numCache>
            </c:numRef>
          </c:val>
          <c:extLst>
            <c:ext xmlns:c16="http://schemas.microsoft.com/office/drawing/2014/chart" uri="{C3380CC4-5D6E-409C-BE32-E72D297353CC}">
              <c16:uniqueId val="{00000002-FAED-4536-AD1E-6E2794638143}"/>
            </c:ext>
          </c:extLst>
        </c:ser>
        <c:dLbls>
          <c:showLegendKey val="0"/>
          <c:showVal val="0"/>
          <c:showCatName val="0"/>
          <c:showSerName val="0"/>
          <c:showPercent val="0"/>
          <c:showBubbleSize val="0"/>
        </c:dLbls>
        <c:gapWidth val="150"/>
        <c:overlap val="100"/>
        <c:axId val="1536765504"/>
        <c:axId val="1534851264"/>
      </c:barChart>
      <c:catAx>
        <c:axId val="15367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4851264"/>
        <c:crosses val="autoZero"/>
        <c:auto val="1"/>
        <c:lblAlgn val="ctr"/>
        <c:lblOffset val="100"/>
        <c:noMultiLvlLbl val="0"/>
      </c:catAx>
      <c:valAx>
        <c:axId val="1534851264"/>
        <c:scaling>
          <c:orientation val="minMax"/>
          <c:max val="13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6765504"/>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A57237-4C10-40BD-A88C-4C8BEDCAD95E}"/>
              </a:ext>
            </a:extLst>
          </p:cNvPr>
          <p:cNvSpPr>
            <a:spLocks noGrp="1"/>
          </p:cNvSpPr>
          <p:nvPr>
            <p:ph type="subTitle" idx="1"/>
          </p:nvPr>
        </p:nvSpPr>
        <p:spPr>
          <a:xfrm>
            <a:off x="4295224" y="5919166"/>
            <a:ext cx="5141407" cy="529135"/>
          </a:xfrm>
          <a:prstGeom prst="rect">
            <a:avLst/>
          </a:prstGeom>
        </p:spPr>
        <p:txBody>
          <a:bodyPr anchor="ctr">
            <a:normAutofit/>
          </a:bodyPr>
          <a:lstStyle>
            <a:lvl1pPr marL="0" indent="0" algn="l">
              <a:buNone/>
              <a:defRPr sz="20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DEBF360F-2056-4F5D-9163-387DDA54294A}"/>
              </a:ext>
            </a:extLst>
          </p:cNvPr>
          <p:cNvSpPr>
            <a:spLocks noGrp="1"/>
          </p:cNvSpPr>
          <p:nvPr>
            <p:ph type="ctrTitle" hasCustomPrompt="1"/>
          </p:nvPr>
        </p:nvSpPr>
        <p:spPr>
          <a:xfrm>
            <a:off x="4295224" y="3896691"/>
            <a:ext cx="7304593" cy="2022475"/>
          </a:xfrm>
        </p:spPr>
        <p:txBody>
          <a:bodyPr anchor="ctr">
            <a:noAutofit/>
          </a:bodyPr>
          <a:lstStyle>
            <a:lvl1pPr algn="l">
              <a:defRPr sz="6000"/>
            </a:lvl1pPr>
          </a:lstStyle>
          <a:p>
            <a:r>
              <a:rPr lang="en-US" dirty="0"/>
              <a:t>This is the primary presentation title</a:t>
            </a:r>
          </a:p>
        </p:txBody>
      </p:sp>
      <p:pic>
        <p:nvPicPr>
          <p:cNvPr id="14" name="Graphic 13">
            <a:extLst>
              <a:ext uri="{FF2B5EF4-FFF2-40B4-BE49-F238E27FC236}">
                <a16:creationId xmlns:a16="http://schemas.microsoft.com/office/drawing/2014/main" id="{5E3D4278-0357-4BDE-BA55-EFCCDBF8EE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411" y="4014527"/>
            <a:ext cx="2437155" cy="2022475"/>
          </a:xfrm>
          <a:prstGeom prst="rect">
            <a:avLst/>
          </a:prstGeom>
        </p:spPr>
      </p:pic>
      <p:sp>
        <p:nvSpPr>
          <p:cNvPr id="18" name="Picture Placeholder 17">
            <a:extLst>
              <a:ext uri="{FF2B5EF4-FFF2-40B4-BE49-F238E27FC236}">
                <a16:creationId xmlns:a16="http://schemas.microsoft.com/office/drawing/2014/main" id="{123027F4-B243-402D-B988-7E9A1E493B87}"/>
              </a:ext>
            </a:extLst>
          </p:cNvPr>
          <p:cNvSpPr>
            <a:spLocks noGrp="1"/>
          </p:cNvSpPr>
          <p:nvPr>
            <p:ph type="pic" sz="quarter" idx="10"/>
          </p:nvPr>
        </p:nvSpPr>
        <p:spPr>
          <a:xfrm>
            <a:off x="1" y="1"/>
            <a:ext cx="12192000" cy="3429000"/>
          </a:xfrm>
          <a:solidFill>
            <a:schemeClr val="bg1">
              <a:lumMod val="95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C8C36F6F-B8F4-410F-A877-78585C901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3429000"/>
            <a:ext cx="12192001" cy="79050"/>
          </a:xfrm>
          <a:prstGeom prst="rect">
            <a:avLst/>
          </a:prstGeom>
        </p:spPr>
      </p:pic>
    </p:spTree>
    <p:extLst>
      <p:ext uri="{BB962C8B-B14F-4D97-AF65-F5344CB8AC3E}">
        <p14:creationId xmlns:p14="http://schemas.microsoft.com/office/powerpoint/2010/main" val="83448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6234545" y="1894114"/>
            <a:ext cx="5271571" cy="4491925"/>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94D7B61D-522E-4549-98D1-9F935DB5127A}"/>
              </a:ext>
            </a:extLst>
          </p:cNvPr>
          <p:cNvSpPr>
            <a:spLocks noGrp="1"/>
          </p:cNvSpPr>
          <p:nvPr>
            <p:ph sz="quarter" idx="15"/>
          </p:nvPr>
        </p:nvSpPr>
        <p:spPr>
          <a:xfrm>
            <a:off x="685884" y="1894114"/>
            <a:ext cx="5271571" cy="4491925"/>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15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6234545" y="3864508"/>
            <a:ext cx="5271571" cy="2521531"/>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94D7B61D-522E-4549-98D1-9F935DB5127A}"/>
              </a:ext>
            </a:extLst>
          </p:cNvPr>
          <p:cNvSpPr>
            <a:spLocks noGrp="1"/>
          </p:cNvSpPr>
          <p:nvPr>
            <p:ph sz="quarter" idx="15"/>
          </p:nvPr>
        </p:nvSpPr>
        <p:spPr>
          <a:xfrm>
            <a:off x="685884" y="3864508"/>
            <a:ext cx="5271571" cy="2521531"/>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AAC7F00-B71B-4100-913F-3827744F428D}"/>
              </a:ext>
            </a:extLst>
          </p:cNvPr>
          <p:cNvSpPr>
            <a:spLocks noGrp="1"/>
          </p:cNvSpPr>
          <p:nvPr>
            <p:ph type="pic" sz="quarter" idx="16"/>
          </p:nvPr>
        </p:nvSpPr>
        <p:spPr>
          <a:xfrm>
            <a:off x="685800" y="1748707"/>
            <a:ext cx="5271571" cy="1962868"/>
          </a:xfrm>
          <a:solidFill>
            <a:schemeClr val="bg2"/>
          </a:solidFill>
        </p:spPr>
        <p:txBody>
          <a:bodyPr/>
          <a:lstStyle/>
          <a:p>
            <a:r>
              <a:rPr lang="en-US"/>
              <a:t>Click icon to add picture</a:t>
            </a:r>
          </a:p>
        </p:txBody>
      </p:sp>
      <p:sp>
        <p:nvSpPr>
          <p:cNvPr id="9" name="Picture Placeholder 4">
            <a:extLst>
              <a:ext uri="{FF2B5EF4-FFF2-40B4-BE49-F238E27FC236}">
                <a16:creationId xmlns:a16="http://schemas.microsoft.com/office/drawing/2014/main" id="{369D9C0C-C4B8-4B33-B573-97982161A2A5}"/>
              </a:ext>
            </a:extLst>
          </p:cNvPr>
          <p:cNvSpPr>
            <a:spLocks noGrp="1"/>
          </p:cNvSpPr>
          <p:nvPr>
            <p:ph type="pic" sz="quarter" idx="17"/>
          </p:nvPr>
        </p:nvSpPr>
        <p:spPr>
          <a:xfrm>
            <a:off x="6234545" y="1748707"/>
            <a:ext cx="5271571" cy="1962868"/>
          </a:xfrm>
          <a:solidFill>
            <a:schemeClr val="bg2"/>
          </a:solidFill>
        </p:spPr>
        <p:txBody>
          <a:bodyPr/>
          <a:lstStyle/>
          <a:p>
            <a:r>
              <a:rPr lang="en-US"/>
              <a:t>Click icon to add picture</a:t>
            </a:r>
          </a:p>
        </p:txBody>
      </p:sp>
    </p:spTree>
    <p:extLst>
      <p:ext uri="{BB962C8B-B14F-4D97-AF65-F5344CB8AC3E}">
        <p14:creationId xmlns:p14="http://schemas.microsoft.com/office/powerpoint/2010/main" val="207927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1894114"/>
            <a:ext cx="3357663" cy="449192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3" name="Content Placeholder 8">
            <a:extLst>
              <a:ext uri="{FF2B5EF4-FFF2-40B4-BE49-F238E27FC236}">
                <a16:creationId xmlns:a16="http://schemas.microsoft.com/office/drawing/2014/main" id="{24C48A46-873D-466B-B950-318E7B1A361E}"/>
              </a:ext>
            </a:extLst>
          </p:cNvPr>
          <p:cNvSpPr>
            <a:spLocks noGrp="1"/>
          </p:cNvSpPr>
          <p:nvPr>
            <p:ph sz="quarter" idx="13"/>
          </p:nvPr>
        </p:nvSpPr>
        <p:spPr>
          <a:xfrm>
            <a:off x="4417167" y="1894114"/>
            <a:ext cx="3357663" cy="449192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1894114"/>
            <a:ext cx="3357663" cy="4491925"/>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71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3697647"/>
            <a:ext cx="3357663" cy="2688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3" name="Content Placeholder 8">
            <a:extLst>
              <a:ext uri="{FF2B5EF4-FFF2-40B4-BE49-F238E27FC236}">
                <a16:creationId xmlns:a16="http://schemas.microsoft.com/office/drawing/2014/main" id="{24C48A46-873D-466B-B950-318E7B1A361E}"/>
              </a:ext>
            </a:extLst>
          </p:cNvPr>
          <p:cNvSpPr>
            <a:spLocks noGrp="1"/>
          </p:cNvSpPr>
          <p:nvPr>
            <p:ph sz="quarter" idx="13"/>
          </p:nvPr>
        </p:nvSpPr>
        <p:spPr>
          <a:xfrm>
            <a:off x="4417167" y="3697647"/>
            <a:ext cx="3357663" cy="2688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3697647"/>
            <a:ext cx="3357663" cy="2688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1C6BC3C-A8EA-47A7-8DFE-4CAB9DE2E163}"/>
              </a:ext>
            </a:extLst>
          </p:cNvPr>
          <p:cNvSpPr>
            <a:spLocks noGrp="1"/>
          </p:cNvSpPr>
          <p:nvPr>
            <p:ph type="pic" sz="quarter" idx="15"/>
          </p:nvPr>
        </p:nvSpPr>
        <p:spPr>
          <a:xfrm>
            <a:off x="685884" y="1785328"/>
            <a:ext cx="3357663" cy="1718285"/>
          </a:xfrm>
          <a:solidFill>
            <a:schemeClr val="bg2"/>
          </a:solidFill>
        </p:spPr>
        <p:txBody>
          <a:bodyPr/>
          <a:lstStyle/>
          <a:p>
            <a:r>
              <a:rPr lang="en-US"/>
              <a:t>Click icon to add picture</a:t>
            </a:r>
          </a:p>
        </p:txBody>
      </p:sp>
      <p:sp>
        <p:nvSpPr>
          <p:cNvPr id="11" name="Picture Placeholder 4">
            <a:extLst>
              <a:ext uri="{FF2B5EF4-FFF2-40B4-BE49-F238E27FC236}">
                <a16:creationId xmlns:a16="http://schemas.microsoft.com/office/drawing/2014/main" id="{EE7B482E-7B14-49A2-823A-51DB10A21D1D}"/>
              </a:ext>
            </a:extLst>
          </p:cNvPr>
          <p:cNvSpPr>
            <a:spLocks noGrp="1"/>
          </p:cNvSpPr>
          <p:nvPr>
            <p:ph type="pic" sz="quarter" idx="16"/>
          </p:nvPr>
        </p:nvSpPr>
        <p:spPr>
          <a:xfrm>
            <a:off x="4417166" y="1785328"/>
            <a:ext cx="3357663" cy="1718285"/>
          </a:xfrm>
          <a:solidFill>
            <a:schemeClr val="bg2"/>
          </a:solidFill>
        </p:spPr>
        <p:txBody>
          <a:bodyPr/>
          <a:lstStyle/>
          <a:p>
            <a:r>
              <a:rPr lang="en-US"/>
              <a:t>Click icon to add picture</a:t>
            </a:r>
          </a:p>
        </p:txBody>
      </p:sp>
      <p:sp>
        <p:nvSpPr>
          <p:cNvPr id="12" name="Picture Placeholder 4">
            <a:extLst>
              <a:ext uri="{FF2B5EF4-FFF2-40B4-BE49-F238E27FC236}">
                <a16:creationId xmlns:a16="http://schemas.microsoft.com/office/drawing/2014/main" id="{E95ED3D8-A7EF-43B4-A336-BD61D6C61126}"/>
              </a:ext>
            </a:extLst>
          </p:cNvPr>
          <p:cNvSpPr>
            <a:spLocks noGrp="1"/>
          </p:cNvSpPr>
          <p:nvPr>
            <p:ph type="pic" sz="quarter" idx="17"/>
          </p:nvPr>
        </p:nvSpPr>
        <p:spPr>
          <a:xfrm>
            <a:off x="8148448" y="1785328"/>
            <a:ext cx="3357663" cy="1718285"/>
          </a:xfrm>
          <a:solidFill>
            <a:schemeClr val="bg2"/>
          </a:solidFill>
        </p:spPr>
        <p:txBody>
          <a:bodyPr/>
          <a:lstStyle/>
          <a:p>
            <a:r>
              <a:rPr lang="en-US"/>
              <a:t>Click icon to add picture</a:t>
            </a:r>
          </a:p>
        </p:txBody>
      </p:sp>
    </p:spTree>
    <p:extLst>
      <p:ext uri="{BB962C8B-B14F-4D97-AF65-F5344CB8AC3E}">
        <p14:creationId xmlns:p14="http://schemas.microsoft.com/office/powerpoint/2010/main" val="3593623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4131485"/>
            <a:ext cx="3357663" cy="225455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4131485"/>
            <a:ext cx="3357663" cy="225455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E95ED3D8-A7EF-43B4-A336-BD61D6C61126}"/>
              </a:ext>
            </a:extLst>
          </p:cNvPr>
          <p:cNvSpPr>
            <a:spLocks noGrp="1"/>
          </p:cNvSpPr>
          <p:nvPr>
            <p:ph type="pic" sz="quarter" idx="17"/>
          </p:nvPr>
        </p:nvSpPr>
        <p:spPr>
          <a:xfrm>
            <a:off x="4417167" y="4131485"/>
            <a:ext cx="3357663" cy="2254551"/>
          </a:xfrm>
          <a:solidFill>
            <a:schemeClr val="bg2"/>
          </a:solidFill>
        </p:spPr>
        <p:txBody>
          <a:bodyPr/>
          <a:lstStyle/>
          <a:p>
            <a:r>
              <a:rPr lang="en-US"/>
              <a:t>Click icon to add picture</a:t>
            </a:r>
          </a:p>
        </p:txBody>
      </p:sp>
      <p:sp>
        <p:nvSpPr>
          <p:cNvPr id="15" name="Picture Placeholder 4">
            <a:extLst>
              <a:ext uri="{FF2B5EF4-FFF2-40B4-BE49-F238E27FC236}">
                <a16:creationId xmlns:a16="http://schemas.microsoft.com/office/drawing/2014/main" id="{CF0E3C44-84B5-4C5B-8E36-88B36A20A178}"/>
              </a:ext>
            </a:extLst>
          </p:cNvPr>
          <p:cNvSpPr>
            <a:spLocks noGrp="1"/>
          </p:cNvSpPr>
          <p:nvPr>
            <p:ph type="pic" sz="quarter" idx="18"/>
          </p:nvPr>
        </p:nvSpPr>
        <p:spPr>
          <a:xfrm>
            <a:off x="685883" y="1734114"/>
            <a:ext cx="3357663" cy="2254551"/>
          </a:xfrm>
          <a:solidFill>
            <a:schemeClr val="bg2"/>
          </a:solidFill>
        </p:spPr>
        <p:txBody>
          <a:bodyPr/>
          <a:lstStyle/>
          <a:p>
            <a:r>
              <a:rPr lang="en-US"/>
              <a:t>Click icon to add picture</a:t>
            </a:r>
            <a:endParaRPr lang="en-US" dirty="0"/>
          </a:p>
        </p:txBody>
      </p:sp>
      <p:sp>
        <p:nvSpPr>
          <p:cNvPr id="17" name="Picture Placeholder 4">
            <a:extLst>
              <a:ext uri="{FF2B5EF4-FFF2-40B4-BE49-F238E27FC236}">
                <a16:creationId xmlns:a16="http://schemas.microsoft.com/office/drawing/2014/main" id="{FAC20434-E98F-4BB3-8C34-41E669536E4A}"/>
              </a:ext>
            </a:extLst>
          </p:cNvPr>
          <p:cNvSpPr>
            <a:spLocks noGrp="1"/>
          </p:cNvSpPr>
          <p:nvPr>
            <p:ph type="pic" sz="quarter" idx="19"/>
          </p:nvPr>
        </p:nvSpPr>
        <p:spPr>
          <a:xfrm>
            <a:off x="8148453" y="1734114"/>
            <a:ext cx="3357663" cy="2254551"/>
          </a:xfrm>
          <a:solidFill>
            <a:schemeClr val="bg2"/>
          </a:solidFill>
        </p:spPr>
        <p:txBody>
          <a:bodyPr/>
          <a:lstStyle/>
          <a:p>
            <a:r>
              <a:rPr lang="en-US"/>
              <a:t>Click icon to add picture</a:t>
            </a:r>
          </a:p>
        </p:txBody>
      </p:sp>
      <p:sp>
        <p:nvSpPr>
          <p:cNvPr id="18" name="Content Placeholder 8">
            <a:extLst>
              <a:ext uri="{FF2B5EF4-FFF2-40B4-BE49-F238E27FC236}">
                <a16:creationId xmlns:a16="http://schemas.microsoft.com/office/drawing/2014/main" id="{0008E055-B181-468E-9673-D1B1B4FEC091}"/>
              </a:ext>
            </a:extLst>
          </p:cNvPr>
          <p:cNvSpPr>
            <a:spLocks noGrp="1"/>
          </p:cNvSpPr>
          <p:nvPr>
            <p:ph sz="quarter" idx="20"/>
          </p:nvPr>
        </p:nvSpPr>
        <p:spPr>
          <a:xfrm>
            <a:off x="4417167" y="1734113"/>
            <a:ext cx="3357663" cy="225455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209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2"/>
            <a:ext cx="10820234" cy="5863523"/>
          </a:xfrm>
        </p:spPr>
        <p:txBody>
          <a:bodyPr anchor="ctr">
            <a:noAutofit/>
          </a:bodyPr>
          <a:lstStyle>
            <a:lvl1pPr algn="ctr">
              <a:defRPr lang="en-US" sz="40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67B4B-B67A-40B8-A839-822F378FF266}"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344271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CD060-67CC-4171-A5C3-73E9DC948211}"/>
              </a:ext>
            </a:extLst>
          </p:cNvPr>
          <p:cNvSpPr/>
          <p:nvPr userDrawn="1"/>
        </p:nvSpPr>
        <p:spPr>
          <a:xfrm>
            <a:off x="0" y="0"/>
            <a:ext cx="12192000"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2"/>
            <a:ext cx="10820234" cy="5863523"/>
          </a:xfrm>
        </p:spPr>
        <p:txBody>
          <a:bodyPr anchor="ctr">
            <a:noAutofit/>
          </a:bodyPr>
          <a:lstStyle>
            <a:lvl1pPr algn="ctr">
              <a:defRPr lang="en-US" sz="4000">
                <a:solidFill>
                  <a:schemeClr val="bg1"/>
                </a:solidFill>
                <a:effectLst>
                  <a:outerShdw blurRad="127000" dist="38100" dir="6000000" algn="t" rotWithShape="0">
                    <a:prstClr val="black">
                      <a:alpha val="60000"/>
                    </a:prstClr>
                  </a:outerShdw>
                </a:effectLs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Tree>
    <p:extLst>
      <p:ext uri="{BB962C8B-B14F-4D97-AF65-F5344CB8AC3E}">
        <p14:creationId xmlns:p14="http://schemas.microsoft.com/office/powerpoint/2010/main" val="3142379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5842660" y="1623871"/>
            <a:ext cx="5663457" cy="1083704"/>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5842661" y="3046022"/>
            <a:ext cx="5663455" cy="2113807"/>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53AC16E3-3114-44A8-81A1-24F0AEE128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69154" y="2125682"/>
            <a:ext cx="2858460" cy="2372095"/>
          </a:xfrm>
          <a:prstGeom prst="rect">
            <a:avLst/>
          </a:prstGeom>
        </p:spPr>
      </p:pic>
      <p:cxnSp>
        <p:nvCxnSpPr>
          <p:cNvPr id="5" name="Straight Connector 4">
            <a:extLst>
              <a:ext uri="{FF2B5EF4-FFF2-40B4-BE49-F238E27FC236}">
                <a16:creationId xmlns:a16="http://schemas.microsoft.com/office/drawing/2014/main" id="{1F74E6A3-E8CE-4D59-846E-ACB471F9646A}"/>
              </a:ext>
            </a:extLst>
          </p:cNvPr>
          <p:cNvCxnSpPr/>
          <p:nvPr userDrawn="1"/>
        </p:nvCxnSpPr>
        <p:spPr>
          <a:xfrm>
            <a:off x="5094514" y="1312223"/>
            <a:ext cx="0" cy="415625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6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E096-7E96-4CD6-B42A-974A31B544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7B47C-20BF-473D-B729-B65B9DF27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8D1E0-3CB3-4814-A1A7-C8E33290DDA4}"/>
              </a:ext>
            </a:extLst>
          </p:cNvPr>
          <p:cNvSpPr>
            <a:spLocks noGrp="1"/>
          </p:cNvSpPr>
          <p:nvPr>
            <p:ph type="dt" sz="half" idx="10"/>
          </p:nvPr>
        </p:nvSpPr>
        <p:spPr/>
        <p:txBody>
          <a:bodyPr/>
          <a:lstStyle/>
          <a:p>
            <a:fld id="{3A5507AC-4DE0-4800-A090-4AE7DA2B9CD0}" type="datetimeFigureOut">
              <a:rPr lang="en-US" smtClean="0"/>
              <a:t>3/19/21</a:t>
            </a:fld>
            <a:endParaRPr lang="en-US"/>
          </a:p>
        </p:txBody>
      </p:sp>
      <p:sp>
        <p:nvSpPr>
          <p:cNvPr id="5" name="Footer Placeholder 4">
            <a:extLst>
              <a:ext uri="{FF2B5EF4-FFF2-40B4-BE49-F238E27FC236}">
                <a16:creationId xmlns:a16="http://schemas.microsoft.com/office/drawing/2014/main" id="{C183BE0D-A8A2-4541-BB56-4450EA074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071FC-0A4B-4F12-B249-45C7A50ADA7D}"/>
              </a:ext>
            </a:extLst>
          </p:cNvPr>
          <p:cNvSpPr>
            <a:spLocks noGrp="1"/>
          </p:cNvSpPr>
          <p:nvPr>
            <p:ph type="sldNum" sz="quarter" idx="12"/>
          </p:nvPr>
        </p:nvSpPr>
        <p:spPr/>
        <p:txBody>
          <a:bodyPr/>
          <a:lstStyle/>
          <a:p>
            <a:fld id="{1EC7B6DA-126A-4B98-8800-9660084ACB4D}" type="slidenum">
              <a:rPr lang="en-US" smtClean="0"/>
              <a:t>‹#›</a:t>
            </a:fld>
            <a:endParaRPr lang="en-US"/>
          </a:p>
        </p:txBody>
      </p:sp>
    </p:spTree>
    <p:extLst>
      <p:ext uri="{BB962C8B-B14F-4D97-AF65-F5344CB8AC3E}">
        <p14:creationId xmlns:p14="http://schemas.microsoft.com/office/powerpoint/2010/main" val="3408839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E3D4278-0357-4BDE-BA55-EFCCDBF8EE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18858" y="1281859"/>
            <a:ext cx="4420736" cy="3668551"/>
          </a:xfrm>
          <a:prstGeom prst="rect">
            <a:avLst/>
          </a:prstGeom>
        </p:spPr>
      </p:pic>
    </p:spTree>
    <p:extLst>
      <p:ext uri="{BB962C8B-B14F-4D97-AF65-F5344CB8AC3E}">
        <p14:creationId xmlns:p14="http://schemas.microsoft.com/office/powerpoint/2010/main" val="111022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766A-FB4B-4F5B-81C1-BC4719F8DDC1}"/>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8406FAE-2B65-4D5D-8CC3-D6A6FF88CD26}"/>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5" name="Content Placeholder 4">
            <a:extLst>
              <a:ext uri="{FF2B5EF4-FFF2-40B4-BE49-F238E27FC236}">
                <a16:creationId xmlns:a16="http://schemas.microsoft.com/office/drawing/2014/main" id="{BB2D8411-DD7B-44FD-8E2A-B2FE04A7BC05}"/>
              </a:ext>
            </a:extLst>
          </p:cNvPr>
          <p:cNvSpPr>
            <a:spLocks noGrp="1"/>
          </p:cNvSpPr>
          <p:nvPr>
            <p:ph sz="quarter" idx="11"/>
          </p:nvPr>
        </p:nvSpPr>
        <p:spPr>
          <a:xfrm>
            <a:off x="4649788" y="576263"/>
            <a:ext cx="6889069"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F2FC7AFF-5FEC-4944-8B73-10DBCD550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199958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53143"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4984750" y="471962"/>
            <a:ext cx="6647131" cy="5914076"/>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52463"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132697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53143"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4984750" y="471962"/>
            <a:ext cx="3185474" cy="2805628"/>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52463"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2805628"/>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D55C9870-A338-40DF-88AE-19D26EA1DC99}"/>
              </a:ext>
            </a:extLst>
          </p:cNvPr>
          <p:cNvSpPr>
            <a:spLocks noGrp="1"/>
          </p:cNvSpPr>
          <p:nvPr>
            <p:ph type="pic" sz="quarter" idx="14"/>
          </p:nvPr>
        </p:nvSpPr>
        <p:spPr>
          <a:xfrm>
            <a:off x="4984750" y="3580411"/>
            <a:ext cx="3185474" cy="2805628"/>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7FCFF06F-9E57-430C-8231-5ACD8151A2C3}"/>
              </a:ext>
            </a:extLst>
          </p:cNvPr>
          <p:cNvSpPr>
            <a:spLocks noGrp="1"/>
          </p:cNvSpPr>
          <p:nvPr>
            <p:ph type="pic" sz="quarter" idx="15"/>
          </p:nvPr>
        </p:nvSpPr>
        <p:spPr>
          <a:xfrm>
            <a:off x="8446408" y="3580411"/>
            <a:ext cx="3185474" cy="2805628"/>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34160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4200411"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4199731"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5914076"/>
          </a:xfrm>
          <a:solidFill>
            <a:schemeClr val="bg2"/>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63158FB2-6D46-48FE-BF2D-02C197148C0F}"/>
              </a:ext>
            </a:extLst>
          </p:cNvPr>
          <p:cNvSpPr>
            <a:spLocks noGrp="1"/>
          </p:cNvSpPr>
          <p:nvPr>
            <p:ph type="pic" sz="quarter" idx="14"/>
          </p:nvPr>
        </p:nvSpPr>
        <p:spPr>
          <a:xfrm>
            <a:off x="560118" y="471962"/>
            <a:ext cx="3185474" cy="5914076"/>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68199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4200411"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4199731"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2831892"/>
          </a:xfrm>
          <a:solidFill>
            <a:schemeClr val="bg2"/>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63158FB2-6D46-48FE-BF2D-02C197148C0F}"/>
              </a:ext>
            </a:extLst>
          </p:cNvPr>
          <p:cNvSpPr>
            <a:spLocks noGrp="1"/>
          </p:cNvSpPr>
          <p:nvPr>
            <p:ph type="pic" sz="quarter" idx="14"/>
          </p:nvPr>
        </p:nvSpPr>
        <p:spPr>
          <a:xfrm>
            <a:off x="560118" y="471962"/>
            <a:ext cx="3185474" cy="2831892"/>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2AE99182-DEE5-48E5-A994-58E36BEEE9F8}"/>
              </a:ext>
            </a:extLst>
          </p:cNvPr>
          <p:cNvSpPr>
            <a:spLocks noGrp="1"/>
          </p:cNvSpPr>
          <p:nvPr>
            <p:ph type="pic" sz="quarter" idx="15"/>
          </p:nvPr>
        </p:nvSpPr>
        <p:spPr>
          <a:xfrm>
            <a:off x="8446407" y="3554146"/>
            <a:ext cx="3185474" cy="2831892"/>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BD8BB651-0DC6-4196-A681-34E6521FC869}"/>
              </a:ext>
            </a:extLst>
          </p:cNvPr>
          <p:cNvSpPr>
            <a:spLocks noGrp="1"/>
          </p:cNvSpPr>
          <p:nvPr>
            <p:ph type="pic" sz="quarter" idx="16"/>
          </p:nvPr>
        </p:nvSpPr>
        <p:spPr>
          <a:xfrm>
            <a:off x="560118" y="3554146"/>
            <a:ext cx="3185474" cy="283189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45235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7768772"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560119" y="471962"/>
            <a:ext cx="6647131" cy="5914076"/>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7768092"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283053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7714260"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685883" y="471961"/>
            <a:ext cx="3185474" cy="2805628"/>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7713580" y="3054349"/>
            <a:ext cx="3792537" cy="33316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4147540" y="471962"/>
            <a:ext cx="3185474" cy="2805628"/>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D55C9870-A338-40DF-88AE-19D26EA1DC99}"/>
              </a:ext>
            </a:extLst>
          </p:cNvPr>
          <p:cNvSpPr>
            <a:spLocks noGrp="1"/>
          </p:cNvSpPr>
          <p:nvPr>
            <p:ph type="pic" sz="quarter" idx="14"/>
          </p:nvPr>
        </p:nvSpPr>
        <p:spPr>
          <a:xfrm>
            <a:off x="685883" y="3580411"/>
            <a:ext cx="3185474" cy="2805628"/>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7FCFF06F-9E57-430C-8231-5ACD8151A2C3}"/>
              </a:ext>
            </a:extLst>
          </p:cNvPr>
          <p:cNvSpPr>
            <a:spLocks noGrp="1"/>
          </p:cNvSpPr>
          <p:nvPr>
            <p:ph type="pic" sz="quarter" idx="15"/>
          </p:nvPr>
        </p:nvSpPr>
        <p:spPr>
          <a:xfrm>
            <a:off x="4147540" y="3580411"/>
            <a:ext cx="3185474" cy="2805628"/>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357052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C3F90-8599-4CD6-A757-309E6725E646}"/>
              </a:ext>
            </a:extLst>
          </p:cNvPr>
          <p:cNvSpPr>
            <a:spLocks noGrp="1"/>
          </p:cNvSpPr>
          <p:nvPr>
            <p:ph type="title"/>
          </p:nvPr>
        </p:nvSpPr>
        <p:spPr>
          <a:xfrm>
            <a:off x="653143" y="575953"/>
            <a:ext cx="3722914" cy="56010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EBF737D-E40B-4179-9AA3-60F15E8EA16C}"/>
              </a:ext>
            </a:extLst>
          </p:cNvPr>
          <p:cNvSpPr>
            <a:spLocks noGrp="1"/>
          </p:cNvSpPr>
          <p:nvPr>
            <p:ph type="sldNum" sz="quarter" idx="4"/>
          </p:nvPr>
        </p:nvSpPr>
        <p:spPr>
          <a:xfrm>
            <a:off x="11631881" y="6386039"/>
            <a:ext cx="39782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67B4B-B67A-40B8-A839-822F378FF266}" type="slidenum">
              <a:rPr lang="en-US" smtClean="0"/>
              <a:t>‹#›</a:t>
            </a:fld>
            <a:endParaRPr lang="en-US"/>
          </a:p>
        </p:txBody>
      </p:sp>
      <p:sp>
        <p:nvSpPr>
          <p:cNvPr id="8" name="Text Placeholder 7">
            <a:extLst>
              <a:ext uri="{FF2B5EF4-FFF2-40B4-BE49-F238E27FC236}">
                <a16:creationId xmlns:a16="http://schemas.microsoft.com/office/drawing/2014/main" id="{B3235292-8BD1-4F6C-83D0-336205A04819}"/>
              </a:ext>
            </a:extLst>
          </p:cNvPr>
          <p:cNvSpPr>
            <a:spLocks noGrp="1"/>
          </p:cNvSpPr>
          <p:nvPr>
            <p:ph type="body" idx="1"/>
          </p:nvPr>
        </p:nvSpPr>
        <p:spPr>
          <a:xfrm>
            <a:off x="4643252" y="575953"/>
            <a:ext cx="6895605" cy="560101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978428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3" r:id="rId5"/>
    <p:sldLayoutId id="2147483663" r:id="rId6"/>
    <p:sldLayoutId id="2147483664" r:id="rId7"/>
    <p:sldLayoutId id="2147483652" r:id="rId8"/>
    <p:sldLayoutId id="2147483654" r:id="rId9"/>
    <p:sldLayoutId id="2147483656" r:id="rId10"/>
    <p:sldLayoutId id="2147483661" r:id="rId11"/>
    <p:sldLayoutId id="2147483655" r:id="rId12"/>
    <p:sldLayoutId id="2147483660" r:id="rId13"/>
    <p:sldLayoutId id="2147483662" r:id="rId14"/>
    <p:sldLayoutId id="2147483659" r:id="rId15"/>
    <p:sldLayoutId id="2147483657" r:id="rId16"/>
    <p:sldLayoutId id="2147483667" r:id="rId17"/>
    <p:sldLayoutId id="2147483668" r:id="rId18"/>
  </p:sldLayoutIdLs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law.cornell.edu/cfr/text/41/appendix-E_to_chapter_301"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law.cornell.edu/cfr/text/2/200.423"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fac3761eb2616ec8bc8319f290835620&amp;term_occur=999&amp;term_src=Title:2:Subtitle:A:Chapter:II:Part:200:Subpart:E:Subjgrp:41:200.438" TargetMode="External"/><Relationship Id="rId7" Type="http://schemas.microsoft.com/office/2007/relationships/hdphoto" Target="../media/hdphoto2.wdp"/><Relationship Id="rId2" Type="http://schemas.openxmlformats.org/officeDocument/2006/relationships/hyperlink" Target="https://www.law.cornell.edu/cfr/text/2/200.438" TargetMode="Externa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hyperlink" Target="https://www.law.cornell.edu/definitions/index.php?width=840&amp;height=800&amp;iframe=true&amp;def_id=a56842fe7ffc1adf97444068765fa6be&amp;term_occur=999&amp;term_src=Title:2:Subtitle:A:Chapter:II:Part:200:Subpart:E:Subjgrp:41:200.438" TargetMode="External"/><Relationship Id="rId4" Type="http://schemas.openxmlformats.org/officeDocument/2006/relationships/hyperlink" Target="https://www.law.cornell.edu/definitions/index.php?width=840&amp;height=800&amp;iframe=true&amp;def_id=081a194046528468942c369470c2966a&amp;term_occur=999&amp;term_src=Title:2:Subtitle:A:Chapter:II:Part:200:Subpart:E:Subjgrp:41:200.4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a1a95404d524c69c2b6bbfc9e9d255cc&amp;term_occur=999&amp;term_src=Title:2:Subtitle:A:Chapter:II:Part:200:Subpart:E:Subjgrp:41:200.450" TargetMode="External"/><Relationship Id="rId2" Type="http://schemas.openxmlformats.org/officeDocument/2006/relationships/hyperlink" Target="https://www.law.cornell.edu/cfr/text/2/200.450" TargetMode="Externa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hyperlink" Target="https://www.law.cornell.edu/definitions/index.php?width=840&amp;height=800&amp;iframe=true&amp;def_id=081a194046528468942c369470c2966a&amp;term_occur=999&amp;term_src=Title:2:Subtitle:A:Chapter:II:Part:200:Subpart:E:Subjgrp:41:200.45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cd1b615176564046b0a6fa05da9b1aa8&amp;term_occur=999&amp;term_src=Title:2:Subtitle:A:Chapter:II:Part:200:Subpart:E:Subjgrp:41:200.465" TargetMode="External"/><Relationship Id="rId2" Type="http://schemas.openxmlformats.org/officeDocument/2006/relationships/hyperlink" Target="https://www.law.cornell.edu/cfr/text/2/200.465" TargetMode="Externa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law.cornell.edu/cfr/text/2/200.432" TargetMode="Externa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law.cornell.edu/cfr/text/2/200.1" TargetMode="Externa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law.cornell.edu/cfr/text/2/200.307"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www.ecfr.gov/cgi-bin/text-idx?SID=6cf6a27c5ee603c25997103365c2952a&amp;mc=true&amp;node=pt2.1.200&amp;rgn=div5#se2.1.200_180" TargetMode="External"/><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e70d4d5b3d21f635ea2aec391214bde6&amp;term_occur=999&amp;term_src=Title:2:Subtitle:A:Chapter:II:Part:200:Subpart:E:Subjgrp:41:200.432" TargetMode="External"/><Relationship Id="rId2" Type="http://schemas.openxmlformats.org/officeDocument/2006/relationships/hyperlink" Target="https://www.law.cornell.edu/cfr/text/2/200.432" TargetMode="External"/><Relationship Id="rId1" Type="http://schemas.openxmlformats.org/officeDocument/2006/relationships/slideLayout" Target="../slideLayouts/slideLayout12.xml"/><Relationship Id="rId5" Type="http://schemas.openxmlformats.org/officeDocument/2006/relationships/hyperlink" Target="https://www.law.cornell.edu/definitions/index.php?width=840&amp;height=800&amp;iframe=true&amp;def_id=a56842fe7ffc1adf97444068765fa6be&amp;term_occur=999&amp;term_src=Title:2:Subtitle:A:Chapter:II:Part:200:Subpart:E:Subjgrp:41:200.432" TargetMode="External"/><Relationship Id="rId4" Type="http://schemas.openxmlformats.org/officeDocument/2006/relationships/hyperlink" Target="https://www.law.cornell.edu/definitions/index.php?width=840&amp;height=800&amp;iframe=true&amp;def_id=081a194046528468942c369470c2966a&amp;term_occur=999&amp;term_src=Title:2:Subtitle:A:Chapter:II:Part:200:Subpart:E:Subjgrp:41:200.43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nifa.usda.gov/sites/default/files/resource/Sample-NIFA-Grants-Application-Guide-20190827.pdf" TargetMode="External"/><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hyperlink" Target="https://grants.nih.gov/grants/how-to-apply-application-guide.html" TargetMode="External"/><Relationship Id="rId5" Type="http://schemas.openxmlformats.org/officeDocument/2006/relationships/hyperlink" Target="https://grants.nih.gov/policy/nihgps/index.htm" TargetMode="External"/><Relationship Id="rId4" Type="http://schemas.openxmlformats.org/officeDocument/2006/relationships/hyperlink" Target="https://www.nsf.gov/pubs/policydocs/pappg20_1/index.j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521C21-9A18-44E6-B642-1C36E78C07C8}"/>
              </a:ext>
            </a:extLst>
          </p:cNvPr>
          <p:cNvSpPr>
            <a:spLocks noGrp="1"/>
          </p:cNvSpPr>
          <p:nvPr>
            <p:ph type="subTitle" idx="1"/>
          </p:nvPr>
        </p:nvSpPr>
        <p:spPr/>
        <p:txBody>
          <a:bodyPr/>
          <a:lstStyle/>
          <a:p>
            <a:r>
              <a:rPr lang="en-US" dirty="0"/>
              <a:t>Kim Fields and Chris Sittler</a:t>
            </a:r>
          </a:p>
        </p:txBody>
      </p:sp>
      <p:sp>
        <p:nvSpPr>
          <p:cNvPr id="3" name="Title 2">
            <a:extLst>
              <a:ext uri="{FF2B5EF4-FFF2-40B4-BE49-F238E27FC236}">
                <a16:creationId xmlns:a16="http://schemas.microsoft.com/office/drawing/2014/main" id="{4641DD92-2882-4617-9A85-653A237FED06}"/>
              </a:ext>
            </a:extLst>
          </p:cNvPr>
          <p:cNvSpPr>
            <a:spLocks noGrp="1"/>
          </p:cNvSpPr>
          <p:nvPr>
            <p:ph type="ctrTitle"/>
          </p:nvPr>
        </p:nvSpPr>
        <p:spPr/>
        <p:txBody>
          <a:bodyPr/>
          <a:lstStyle/>
          <a:p>
            <a:r>
              <a:rPr lang="en-US" sz="5400" dirty="0"/>
              <a:t>Conferences and Meetings</a:t>
            </a:r>
          </a:p>
        </p:txBody>
      </p:sp>
      <p:pic>
        <p:nvPicPr>
          <p:cNvPr id="8" name="Picture Placeholder 7">
            <a:extLst>
              <a:ext uri="{FF2B5EF4-FFF2-40B4-BE49-F238E27FC236}">
                <a16:creationId xmlns:a16="http://schemas.microsoft.com/office/drawing/2014/main" id="{B34D26DF-069D-43D4-908C-0A86AD9F4B9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12192001" cy="3429000"/>
          </a:xfrm>
        </p:spPr>
      </p:pic>
      <p:pic>
        <p:nvPicPr>
          <p:cNvPr id="9" name="Graphic 8">
            <a:extLst>
              <a:ext uri="{FF2B5EF4-FFF2-40B4-BE49-F238E27FC236}">
                <a16:creationId xmlns:a16="http://schemas.microsoft.com/office/drawing/2014/main" id="{CBB3EF87-4440-4A90-9DBF-CB075B6DF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3429000"/>
            <a:ext cx="12192001" cy="79050"/>
          </a:xfrm>
          <a:prstGeom prst="rect">
            <a:avLst/>
          </a:prstGeom>
        </p:spPr>
      </p:pic>
    </p:spTree>
    <p:extLst>
      <p:ext uri="{BB962C8B-B14F-4D97-AF65-F5344CB8AC3E}">
        <p14:creationId xmlns:p14="http://schemas.microsoft.com/office/powerpoint/2010/main" val="171134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0F31-91B2-4F2D-AFBB-24774B923C62}"/>
              </a:ext>
            </a:extLst>
          </p:cNvPr>
          <p:cNvSpPr>
            <a:spLocks noGrp="1"/>
          </p:cNvSpPr>
          <p:nvPr>
            <p:ph type="title"/>
          </p:nvPr>
        </p:nvSpPr>
        <p:spPr/>
        <p:txBody>
          <a:bodyPr/>
          <a:lstStyle/>
          <a:p>
            <a:r>
              <a:rPr lang="en-US" dirty="0"/>
              <a:t>Still have questions? </a:t>
            </a:r>
          </a:p>
        </p:txBody>
      </p:sp>
      <p:pic>
        <p:nvPicPr>
          <p:cNvPr id="6" name="Content Placeholder 5">
            <a:extLst>
              <a:ext uri="{FF2B5EF4-FFF2-40B4-BE49-F238E27FC236}">
                <a16:creationId xmlns:a16="http://schemas.microsoft.com/office/drawing/2014/main" id="{24ACEEE5-418C-4638-8BAA-3A566409B191}"/>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6234113" y="2382838"/>
            <a:ext cx="5272087" cy="3514724"/>
          </a:xfrm>
        </p:spPr>
      </p:pic>
      <p:sp>
        <p:nvSpPr>
          <p:cNvPr id="4" name="Content Placeholder 3">
            <a:extLst>
              <a:ext uri="{FF2B5EF4-FFF2-40B4-BE49-F238E27FC236}">
                <a16:creationId xmlns:a16="http://schemas.microsoft.com/office/drawing/2014/main" id="{706882D2-A565-4A34-8E56-28B92E717BEC}"/>
              </a:ext>
            </a:extLst>
          </p:cNvPr>
          <p:cNvSpPr>
            <a:spLocks noGrp="1"/>
          </p:cNvSpPr>
          <p:nvPr>
            <p:ph sz="quarter" idx="15"/>
          </p:nvPr>
        </p:nvSpPr>
        <p:spPr/>
        <p:txBody>
          <a:bodyPr/>
          <a:lstStyle/>
          <a:p>
            <a:pPr marL="0" indent="0">
              <a:buNone/>
            </a:pPr>
            <a:r>
              <a:rPr lang="en-US" dirty="0"/>
              <a:t>Solicitations and Guidelines can be difficult to navigate, and even more difficult to understand. Be sure to reach out to your internal and external support systems if you are unsure about something:</a:t>
            </a:r>
          </a:p>
          <a:p>
            <a:r>
              <a:rPr lang="en-US" dirty="0"/>
              <a:t>Department Research Administrator/Business Official</a:t>
            </a:r>
          </a:p>
          <a:p>
            <a:r>
              <a:rPr lang="en-US" dirty="0"/>
              <a:t>Sponsored Projects/Centralized Office for Sponsored Research</a:t>
            </a:r>
          </a:p>
          <a:p>
            <a:r>
              <a:rPr lang="en-US" dirty="0"/>
              <a:t>Program Official, or PO, is the sponsor point-of-contact, typically listed in the solicitation and program website. </a:t>
            </a:r>
          </a:p>
        </p:txBody>
      </p:sp>
    </p:spTree>
    <p:extLst>
      <p:ext uri="{BB962C8B-B14F-4D97-AF65-F5344CB8AC3E}">
        <p14:creationId xmlns:p14="http://schemas.microsoft.com/office/powerpoint/2010/main" val="483041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3570D287-0098-4A07-95EB-072AEB31F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109" y="1894113"/>
            <a:ext cx="3368944" cy="4491925"/>
          </a:xfrm>
          <a:prstGeom prst="rect">
            <a:avLst/>
          </a:prstGeom>
        </p:spPr>
      </p:pic>
      <p:sp>
        <p:nvSpPr>
          <p:cNvPr id="2" name="Title 1">
            <a:extLst>
              <a:ext uri="{FF2B5EF4-FFF2-40B4-BE49-F238E27FC236}">
                <a16:creationId xmlns:a16="http://schemas.microsoft.com/office/drawing/2014/main" id="{BA2F420B-D43B-4E26-8A53-FF183BDC89DE}"/>
              </a:ext>
            </a:extLst>
          </p:cNvPr>
          <p:cNvSpPr>
            <a:spLocks noGrp="1"/>
          </p:cNvSpPr>
          <p:nvPr>
            <p:ph type="title"/>
          </p:nvPr>
        </p:nvSpPr>
        <p:spPr/>
        <p:txBody>
          <a:bodyPr/>
          <a:lstStyle/>
          <a:p>
            <a:r>
              <a:rPr lang="en-US" dirty="0"/>
              <a:t>Step 2: Plan Accordingly</a:t>
            </a:r>
          </a:p>
        </p:txBody>
      </p:sp>
      <p:sp>
        <p:nvSpPr>
          <p:cNvPr id="4" name="Content Placeholder 3">
            <a:extLst>
              <a:ext uri="{FF2B5EF4-FFF2-40B4-BE49-F238E27FC236}">
                <a16:creationId xmlns:a16="http://schemas.microsoft.com/office/drawing/2014/main" id="{93645849-156F-4BDE-B633-C243CB2683C1}"/>
              </a:ext>
            </a:extLst>
          </p:cNvPr>
          <p:cNvSpPr>
            <a:spLocks noGrp="1"/>
          </p:cNvSpPr>
          <p:nvPr>
            <p:ph sz="quarter" idx="13"/>
          </p:nvPr>
        </p:nvSpPr>
        <p:spPr>
          <a:xfrm>
            <a:off x="4417167" y="1894114"/>
            <a:ext cx="7088949" cy="4491925"/>
          </a:xfrm>
        </p:spPr>
        <p:txBody>
          <a:bodyPr>
            <a:normAutofit fontScale="92500" lnSpcReduction="20000"/>
          </a:bodyPr>
          <a:lstStyle/>
          <a:p>
            <a:pPr marL="0" indent="0">
              <a:buNone/>
            </a:pPr>
            <a:r>
              <a:rPr lang="en-US" dirty="0"/>
              <a:t>Contracts/awards can take time—make sure to plan time appropriately. NSF indicates that a proposal should be submitted </a:t>
            </a:r>
            <a:r>
              <a:rPr lang="en-US" u="sng" dirty="0"/>
              <a:t>at least</a:t>
            </a:r>
            <a:r>
              <a:rPr lang="en-US" dirty="0"/>
              <a:t> a year in advanced of the scheduled date. </a:t>
            </a:r>
          </a:p>
          <a:p>
            <a:pPr marL="0" indent="0">
              <a:buNone/>
            </a:pPr>
            <a:r>
              <a:rPr lang="en-US" dirty="0"/>
              <a:t>With Conferences/Meetings, there are additional things that should be taken into consideration outside of the mandated proposal due dates and start date:</a:t>
            </a:r>
          </a:p>
          <a:p>
            <a:r>
              <a:rPr lang="en-US" dirty="0"/>
              <a:t>Announcement of the Conference/Meeting</a:t>
            </a:r>
          </a:p>
          <a:p>
            <a:r>
              <a:rPr lang="en-US" dirty="0"/>
              <a:t>Registration Periods</a:t>
            </a:r>
          </a:p>
          <a:p>
            <a:r>
              <a:rPr lang="en-US" dirty="0"/>
              <a:t>Travel</a:t>
            </a:r>
          </a:p>
          <a:p>
            <a:r>
              <a:rPr lang="en-US" dirty="0"/>
              <a:t>Food Services</a:t>
            </a:r>
          </a:p>
          <a:p>
            <a:r>
              <a:rPr lang="en-US" dirty="0"/>
              <a:t>Optics of Location</a:t>
            </a:r>
          </a:p>
          <a:p>
            <a:pPr marL="0" indent="0">
              <a:buNone/>
            </a:pPr>
            <a:endParaRPr lang="en-US" dirty="0"/>
          </a:p>
          <a:p>
            <a:pPr marL="0" indent="0">
              <a:buNone/>
            </a:pPr>
            <a:r>
              <a:rPr lang="en-US" dirty="0"/>
              <a:t>It is important that you work with your business offices and centralized sponsored research office to ensure institutional guidelines are followed when planning. Be sure you are utilizing appropriate departments/requirements when planning these components of the project. </a:t>
            </a:r>
          </a:p>
        </p:txBody>
      </p:sp>
    </p:spTree>
    <p:extLst>
      <p:ext uri="{BB962C8B-B14F-4D97-AF65-F5344CB8AC3E}">
        <p14:creationId xmlns:p14="http://schemas.microsoft.com/office/powerpoint/2010/main" val="3074430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FE2A-F371-46E9-9906-84BC63A68588}"/>
              </a:ext>
            </a:extLst>
          </p:cNvPr>
          <p:cNvSpPr>
            <a:spLocks noGrp="1"/>
          </p:cNvSpPr>
          <p:nvPr>
            <p:ph type="title"/>
          </p:nvPr>
        </p:nvSpPr>
        <p:spPr/>
        <p:txBody>
          <a:bodyPr/>
          <a:lstStyle/>
          <a:p>
            <a:r>
              <a:rPr lang="en-US" dirty="0"/>
              <a:t>Uniform Guidance: </a:t>
            </a:r>
            <a:br>
              <a:rPr lang="en-US" dirty="0"/>
            </a:br>
            <a:r>
              <a:rPr lang="en-US" dirty="0"/>
              <a:t>Suggested Guidance for Conference Planning</a:t>
            </a:r>
          </a:p>
        </p:txBody>
      </p:sp>
      <p:sp>
        <p:nvSpPr>
          <p:cNvPr id="3" name="Content Placeholder 2">
            <a:extLst>
              <a:ext uri="{FF2B5EF4-FFF2-40B4-BE49-F238E27FC236}">
                <a16:creationId xmlns:a16="http://schemas.microsoft.com/office/drawing/2014/main" id="{04EC7173-B664-490B-A522-45793BB9D61B}"/>
              </a:ext>
            </a:extLst>
          </p:cNvPr>
          <p:cNvSpPr>
            <a:spLocks noGrp="1"/>
          </p:cNvSpPr>
          <p:nvPr>
            <p:ph sz="quarter" idx="12"/>
          </p:nvPr>
        </p:nvSpPr>
        <p:spPr>
          <a:xfrm>
            <a:off x="685884" y="1894114"/>
            <a:ext cx="9299364" cy="4726142"/>
          </a:xfrm>
        </p:spPr>
        <p:txBody>
          <a:bodyPr>
            <a:normAutofit/>
          </a:bodyPr>
          <a:lstStyle/>
          <a:p>
            <a:pPr marL="0" indent="0">
              <a:buNone/>
            </a:pPr>
            <a:r>
              <a:rPr lang="en-US" dirty="0"/>
              <a:t>Uniform Guidance provides extensive guidelines when it comes to planning for your conference/meeting project. Be sure to consult </a:t>
            </a:r>
            <a:r>
              <a:rPr lang="en-US" dirty="0">
                <a:hlinkClick r:id="rId2"/>
              </a:rPr>
              <a:t>41 CFR Appendix E to Chapter 301 – Suggested Guidance for Conference Planning</a:t>
            </a:r>
            <a:r>
              <a:rPr lang="en-US" dirty="0"/>
              <a:t>. </a:t>
            </a:r>
          </a:p>
          <a:p>
            <a:pPr marL="0" indent="0">
              <a:buNone/>
            </a:pPr>
            <a:endParaRPr lang="en-US" dirty="0"/>
          </a:p>
          <a:p>
            <a:pPr marL="0" indent="0">
              <a:buNone/>
            </a:pPr>
            <a:r>
              <a:rPr lang="en-US" dirty="0"/>
              <a:t>Within these guidelines, specifics on the following are provided to get you started: </a:t>
            </a:r>
          </a:p>
          <a:p>
            <a:r>
              <a:rPr lang="en-US" dirty="0"/>
              <a:t>Planning Committee – operational group significantly contributing to the success/needs for the conference.</a:t>
            </a:r>
          </a:p>
          <a:p>
            <a:r>
              <a:rPr lang="en-US" dirty="0"/>
              <a:t>Milestone Schedule – listing of project milestones to include each major step.</a:t>
            </a:r>
          </a:p>
          <a:p>
            <a:r>
              <a:rPr lang="en-US" dirty="0"/>
              <a:t>Specification Sheet – identify essential elements and determine costs.</a:t>
            </a:r>
          </a:p>
          <a:p>
            <a:r>
              <a:rPr lang="en-US" dirty="0"/>
              <a:t>Budgeting – decide how the conference expenses will be paid, and through what sources of funding.</a:t>
            </a:r>
          </a:p>
          <a:p>
            <a:endParaRPr lang="en-US" dirty="0"/>
          </a:p>
          <a:p>
            <a:pPr marL="0" indent="0">
              <a:buNone/>
            </a:pPr>
            <a:r>
              <a:rPr lang="en-US" dirty="0"/>
              <a:t>This comprehensive guide also touches on topics of location, facilities, food &amp; refreshments, announcements/invitations, and much more… Be sure to utilize this guide! </a:t>
            </a:r>
          </a:p>
        </p:txBody>
      </p:sp>
    </p:spTree>
    <p:extLst>
      <p:ext uri="{BB962C8B-B14F-4D97-AF65-F5344CB8AC3E}">
        <p14:creationId xmlns:p14="http://schemas.microsoft.com/office/powerpoint/2010/main" val="55934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30019-6EB7-4317-A0D7-E8E0361A38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110" y="1894112"/>
            <a:ext cx="3368944" cy="4491925"/>
          </a:xfrm>
          <a:prstGeom prst="rect">
            <a:avLst/>
          </a:prstGeom>
        </p:spPr>
      </p:pic>
      <p:sp>
        <p:nvSpPr>
          <p:cNvPr id="2" name="Title 1">
            <a:extLst>
              <a:ext uri="{FF2B5EF4-FFF2-40B4-BE49-F238E27FC236}">
                <a16:creationId xmlns:a16="http://schemas.microsoft.com/office/drawing/2014/main" id="{BA2F420B-D43B-4E26-8A53-FF183BDC89DE}"/>
              </a:ext>
            </a:extLst>
          </p:cNvPr>
          <p:cNvSpPr>
            <a:spLocks noGrp="1"/>
          </p:cNvSpPr>
          <p:nvPr>
            <p:ph type="title"/>
          </p:nvPr>
        </p:nvSpPr>
        <p:spPr/>
        <p:txBody>
          <a:bodyPr/>
          <a:lstStyle/>
          <a:p>
            <a:r>
              <a:rPr lang="en-US" dirty="0"/>
              <a:t>Step 3: Budgeting</a:t>
            </a:r>
          </a:p>
        </p:txBody>
      </p:sp>
      <p:sp>
        <p:nvSpPr>
          <p:cNvPr id="4" name="Content Placeholder 3">
            <a:extLst>
              <a:ext uri="{FF2B5EF4-FFF2-40B4-BE49-F238E27FC236}">
                <a16:creationId xmlns:a16="http://schemas.microsoft.com/office/drawing/2014/main" id="{93645849-156F-4BDE-B633-C243CB2683C1}"/>
              </a:ext>
            </a:extLst>
          </p:cNvPr>
          <p:cNvSpPr>
            <a:spLocks noGrp="1"/>
          </p:cNvSpPr>
          <p:nvPr>
            <p:ph sz="quarter" idx="13"/>
          </p:nvPr>
        </p:nvSpPr>
        <p:spPr>
          <a:xfrm>
            <a:off x="4417167" y="1894114"/>
            <a:ext cx="7088949" cy="4491925"/>
          </a:xfrm>
        </p:spPr>
        <p:txBody>
          <a:bodyPr/>
          <a:lstStyle/>
          <a:p>
            <a:pPr marL="0" indent="0">
              <a:buNone/>
            </a:pPr>
            <a:r>
              <a:rPr lang="en-US" dirty="0"/>
              <a:t>Federal sponsors have very specific allowances when it comes to budgeting for Conferences/Meetings. In this section we will cover some of the basics of allowable vs. unallowable costs. </a:t>
            </a:r>
          </a:p>
        </p:txBody>
      </p:sp>
    </p:spTree>
    <p:extLst>
      <p:ext uri="{BB962C8B-B14F-4D97-AF65-F5344CB8AC3E}">
        <p14:creationId xmlns:p14="http://schemas.microsoft.com/office/powerpoint/2010/main" val="148267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Alcohol</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p:txBody>
          <a:bodyPr/>
          <a:lstStyle/>
          <a:p>
            <a:pPr marL="0" indent="0">
              <a:buNone/>
            </a:pPr>
            <a:r>
              <a:rPr lang="en-US" sz="2000" dirty="0"/>
              <a:t>Uniform Guidance is clear on the inclusion of Alcoholic beverages: federal funds </a:t>
            </a:r>
            <a:r>
              <a:rPr lang="en-US" sz="2000" u="sng" dirty="0"/>
              <a:t>cannot</a:t>
            </a:r>
            <a:r>
              <a:rPr lang="en-US" sz="2000" dirty="0"/>
              <a:t> be used to purchase alcohol. </a:t>
            </a:r>
          </a:p>
          <a:p>
            <a:pPr marL="0" indent="0">
              <a:buNone/>
            </a:pPr>
            <a:endParaRPr lang="en-US" dirty="0"/>
          </a:p>
          <a:p>
            <a:pPr marL="457200" lvl="1" indent="0">
              <a:buNone/>
            </a:pPr>
            <a:r>
              <a:rPr lang="en-US" b="1" dirty="0">
                <a:hlinkClick r:id="rId2"/>
              </a:rPr>
              <a:t>§ 200.423 Alcoholic beverages</a:t>
            </a:r>
            <a:r>
              <a:rPr lang="en-US" b="1" dirty="0"/>
              <a:t>.</a:t>
            </a:r>
          </a:p>
          <a:p>
            <a:pPr marL="457200" lvl="1" indent="0">
              <a:buNone/>
            </a:pPr>
            <a:r>
              <a:rPr lang="en-US" dirty="0"/>
              <a:t>Costs of alcoholic beverages are unallowable.</a:t>
            </a:r>
          </a:p>
          <a:p>
            <a:pPr marL="0" indent="0">
              <a:buNone/>
            </a:pPr>
            <a:endParaRPr lang="en-US"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a:endCxn id="11" idx="5"/>
          </p:cNvCxnSpPr>
          <p:nvPr/>
        </p:nvCxnSpPr>
        <p:spPr>
          <a:xfrm>
            <a:off x="1449978" y="2658206"/>
            <a:ext cx="2939004" cy="2939004"/>
          </a:xfrm>
          <a:prstGeom prst="line">
            <a:avLst/>
          </a:prstGeom>
          <a:ln w="3810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935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Entertainment</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p:txBody>
          <a:bodyPr/>
          <a:lstStyle/>
          <a:p>
            <a:pPr marL="0" indent="0">
              <a:buNone/>
            </a:pPr>
            <a:r>
              <a:rPr lang="en-US" sz="2000" dirty="0"/>
              <a:t>Similar to Alcohol, Entertainment is generally not allowed. However, Uniform Guidance does provide more instruction on when costs related </a:t>
            </a:r>
            <a:r>
              <a:rPr lang="en-US" sz="2000"/>
              <a:t>to entertainment may </a:t>
            </a:r>
            <a:r>
              <a:rPr lang="en-US" sz="2000" dirty="0"/>
              <a:t>be allowable: </a:t>
            </a:r>
          </a:p>
          <a:p>
            <a:pPr marL="0" indent="0">
              <a:buNone/>
            </a:pPr>
            <a:endParaRPr lang="en-US" dirty="0"/>
          </a:p>
          <a:p>
            <a:pPr marL="457200" lvl="1" indent="0">
              <a:buNone/>
            </a:pPr>
            <a:r>
              <a:rPr lang="en-US" b="1" dirty="0">
                <a:hlinkClick r:id="rId2"/>
              </a:rPr>
              <a:t>§ 200.438 Entertainment costs.</a:t>
            </a:r>
            <a:endParaRPr lang="en-US" b="1" dirty="0"/>
          </a:p>
          <a:p>
            <a:pPr marL="457200" lvl="1" indent="0">
              <a:buNone/>
            </a:pPr>
            <a:r>
              <a:rPr lang="en-US" dirty="0"/>
              <a:t>Costs of entertainment, including amusement, diversion, and social activities and any associated costs are unallowable, except where specific costs that might otherwise be considered entertainment have a programmatic purpose and are authorized either in the approved </a:t>
            </a:r>
            <a:r>
              <a:rPr lang="en-US" dirty="0">
                <a:hlinkClick r:id="rId3"/>
              </a:rPr>
              <a:t>budget</a:t>
            </a:r>
            <a:r>
              <a:rPr lang="en-US" dirty="0"/>
              <a:t> for the </a:t>
            </a:r>
            <a:r>
              <a:rPr lang="en-US" dirty="0">
                <a:hlinkClick r:id="rId4"/>
              </a:rPr>
              <a:t>Federal award</a:t>
            </a:r>
            <a:r>
              <a:rPr lang="en-US" dirty="0"/>
              <a:t> or with prior written approval of the </a:t>
            </a:r>
            <a:r>
              <a:rPr lang="en-US" dirty="0">
                <a:hlinkClick r:id="rId5"/>
              </a:rPr>
              <a:t>Federal awarding agency</a:t>
            </a:r>
            <a:r>
              <a:rPr lang="en-US" dirty="0"/>
              <a:t>.</a:t>
            </a:r>
          </a:p>
          <a:p>
            <a:pPr marL="0" indent="0">
              <a:buNone/>
            </a:pPr>
            <a:endParaRPr lang="en-US"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6" cstate="print">
              <a:extLst>
                <a:ext uri="{BEBA8EAE-BF5A-486C-A8C5-ECC9F3942E4B}">
                  <a14:imgProps xmlns:a14="http://schemas.microsoft.com/office/drawing/2010/main">
                    <a14:imgLayer r:embed="rId7">
                      <a14:imgEffect>
                        <a14:colorTemperature colorTemp="3466"/>
                      </a14:imgEffect>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a:endCxn id="11" idx="5"/>
          </p:cNvCxnSpPr>
          <p:nvPr/>
        </p:nvCxnSpPr>
        <p:spPr>
          <a:xfrm>
            <a:off x="1449978" y="2658206"/>
            <a:ext cx="2939004" cy="2939004"/>
          </a:xfrm>
          <a:prstGeom prst="line">
            <a:avLst/>
          </a:prstGeom>
          <a:ln w="3810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828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Lobbying</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5" y="1611985"/>
            <a:ext cx="5271571" cy="5241302"/>
          </a:xfrm>
        </p:spPr>
        <p:txBody>
          <a:bodyPr>
            <a:normAutofit/>
          </a:bodyPr>
          <a:lstStyle/>
          <a:p>
            <a:pPr marL="0" indent="0">
              <a:buNone/>
            </a:pPr>
            <a:r>
              <a:rPr lang="en-US" sz="2000" dirty="0"/>
              <a:t>The use of federal funds for lobbying is never an allowable expense. </a:t>
            </a:r>
          </a:p>
          <a:p>
            <a:pPr marL="0" indent="0">
              <a:buNone/>
            </a:pPr>
            <a:endParaRPr lang="en-US" dirty="0"/>
          </a:p>
          <a:p>
            <a:pPr marL="457200" lvl="1" indent="0">
              <a:buNone/>
            </a:pPr>
            <a:r>
              <a:rPr lang="en-US" b="1" dirty="0">
                <a:hlinkClick r:id="rId2"/>
              </a:rPr>
              <a:t>§ 200.450 Lobbying.</a:t>
            </a:r>
            <a:endParaRPr lang="en-US" b="1" dirty="0"/>
          </a:p>
          <a:p>
            <a:pPr marL="457200" lvl="1" indent="0">
              <a:buNone/>
            </a:pPr>
            <a:r>
              <a:rPr lang="en-US" b="1" dirty="0"/>
              <a:t>(a)</a:t>
            </a:r>
            <a:r>
              <a:rPr lang="en-US" dirty="0"/>
              <a:t> The cost of certain influencing activities associated with obtaining grants, contracts, or cooperative agreements, or </a:t>
            </a:r>
            <a:r>
              <a:rPr lang="en-US" dirty="0">
                <a:hlinkClick r:id="rId3"/>
              </a:rPr>
              <a:t>loans</a:t>
            </a:r>
            <a:r>
              <a:rPr lang="en-US" dirty="0"/>
              <a:t> is an unallowable cost …</a:t>
            </a:r>
          </a:p>
          <a:p>
            <a:pPr marL="457200" lvl="1" indent="0">
              <a:buNone/>
            </a:pPr>
            <a:r>
              <a:rPr lang="en-US" b="1" dirty="0"/>
              <a:t>(b)</a:t>
            </a:r>
            <a:r>
              <a:rPr lang="en-US" dirty="0"/>
              <a:t> Executive lobbying costs. Costs incurred in attempting to improperly influence either directly or indirectly, an employee or officer of the executive branch of the Federal Government to give consideration or to act regarding a </a:t>
            </a:r>
            <a:r>
              <a:rPr lang="en-US" dirty="0">
                <a:hlinkClick r:id="rId4"/>
              </a:rPr>
              <a:t>Federal award</a:t>
            </a:r>
            <a:r>
              <a:rPr lang="en-US" dirty="0"/>
              <a:t> or a regulatory matter are unallowable…</a:t>
            </a:r>
          </a:p>
          <a:p>
            <a:pPr marL="0" indent="0">
              <a:buNone/>
            </a:pPr>
            <a:endParaRPr lang="en-US"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5" cstate="screen">
              <a:extLst>
                <a:ext uri="{28A0092B-C50C-407E-A947-70E740481C1C}">
                  <a14:useLocalDpi xmlns:a14="http://schemas.microsoft.com/office/drawing/2010/main"/>
                </a:ext>
              </a:extLst>
            </a:blip>
            <a:srcRect/>
            <a:stretch>
              <a:fillRect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a:endCxn id="11" idx="5"/>
          </p:cNvCxnSpPr>
          <p:nvPr/>
        </p:nvCxnSpPr>
        <p:spPr>
          <a:xfrm>
            <a:off x="1449978" y="2658206"/>
            <a:ext cx="2939004" cy="2939004"/>
          </a:xfrm>
          <a:prstGeom prst="line">
            <a:avLst/>
          </a:prstGeom>
          <a:ln w="3810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21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Room Rental and A/V Equipment</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6" y="1611985"/>
            <a:ext cx="5116164" cy="5241302"/>
          </a:xfrm>
        </p:spPr>
        <p:txBody>
          <a:bodyPr>
            <a:normAutofit lnSpcReduction="10000"/>
          </a:bodyPr>
          <a:lstStyle/>
          <a:p>
            <a:pPr marL="0" indent="0">
              <a:buNone/>
            </a:pPr>
            <a:r>
              <a:rPr lang="en-US" sz="2000" dirty="0"/>
              <a:t>Room/Meeting Space and A/V Equipment rental is an allowable, and necessary cost associated with Conference and Meeting Grants. </a:t>
            </a:r>
          </a:p>
          <a:p>
            <a:pPr marL="0" indent="0">
              <a:buNone/>
            </a:pPr>
            <a:endParaRPr lang="en-US" dirty="0"/>
          </a:p>
          <a:p>
            <a:pPr marL="457200" lvl="1" indent="0">
              <a:buNone/>
            </a:pPr>
            <a:r>
              <a:rPr lang="en-US" b="1" dirty="0">
                <a:hlinkClick r:id="rId2"/>
              </a:rPr>
              <a:t>§ 200.465 Rental costs of real property and equipment.</a:t>
            </a:r>
            <a:endParaRPr lang="en-US" b="1" dirty="0"/>
          </a:p>
          <a:p>
            <a:pPr marL="457200" lvl="1" indent="0">
              <a:buNone/>
            </a:pPr>
            <a:r>
              <a:rPr lang="en-US" b="1" dirty="0"/>
              <a:t>(a)</a:t>
            </a:r>
            <a:r>
              <a:rPr lang="en-US" dirty="0"/>
              <a:t> Subject to the limitations described in paragraphs (b) through (d) of this section, rental costs are allowable to the extent that the rates are reasonable in light of such factors as: rental costs of comparable </a:t>
            </a:r>
            <a:r>
              <a:rPr lang="en-US" dirty="0">
                <a:hlinkClick r:id="rId3"/>
              </a:rPr>
              <a:t>property</a:t>
            </a:r>
            <a:r>
              <a:rPr lang="en-US" dirty="0"/>
              <a:t>, if any; market conditions in the area; alternatives available; and the type, life expectancy, condition, and value of the </a:t>
            </a:r>
            <a:r>
              <a:rPr lang="en-US" dirty="0">
                <a:hlinkClick r:id="rId3"/>
              </a:rPr>
              <a:t>property</a:t>
            </a:r>
            <a:r>
              <a:rPr lang="en-US" dirty="0"/>
              <a:t> leased. Rental arrangements should be reviewed periodically to determine if circumstances have changed and other options are available.</a:t>
            </a:r>
          </a:p>
          <a:p>
            <a:pPr marL="0" indent="0">
              <a:buNone/>
            </a:pPr>
            <a:r>
              <a:rPr lang="en-US" dirty="0"/>
              <a:t>Take into account, however, that these costs need to be reasonable, as compared to market value/conditions of the area. </a:t>
            </a:r>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4" cstate="screen">
              <a:extLst>
                <a:ext uri="{28A0092B-C50C-407E-A947-70E740481C1C}">
                  <a14:useLocalDpi xmlns:a14="http://schemas.microsoft.com/office/drawing/2010/main"/>
                </a:ext>
              </a:extLst>
            </a:blip>
            <a:srcRect/>
            <a:stretch>
              <a:fillRect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p:cNvCxnSpPr>
          <p:nvPr/>
        </p:nvCxnSpPr>
        <p:spPr>
          <a:xfrm>
            <a:off x="1449978" y="2658206"/>
            <a:ext cx="0" cy="0"/>
          </a:xfrm>
          <a:prstGeom prst="line">
            <a:avLst/>
          </a:prstGeom>
          <a:ln w="3810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plant&#10;&#10;Description automatically generated">
            <a:extLst>
              <a:ext uri="{FF2B5EF4-FFF2-40B4-BE49-F238E27FC236}">
                <a16:creationId xmlns:a16="http://schemas.microsoft.com/office/drawing/2014/main" id="{C0DF2D9A-68B4-426E-A2CB-C6915D0DC4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82" y="1423448"/>
            <a:ext cx="5048054" cy="5048054"/>
          </a:xfrm>
          <a:prstGeom prst="rect">
            <a:avLst/>
          </a:prstGeom>
        </p:spPr>
      </p:pic>
    </p:spTree>
    <p:extLst>
      <p:ext uri="{BB962C8B-B14F-4D97-AF65-F5344CB8AC3E}">
        <p14:creationId xmlns:p14="http://schemas.microsoft.com/office/powerpoint/2010/main" val="249232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Speaker Fees</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6" y="1611985"/>
            <a:ext cx="5715716" cy="4761685"/>
          </a:xfrm>
        </p:spPr>
        <p:txBody>
          <a:bodyPr>
            <a:normAutofit lnSpcReduction="10000"/>
          </a:bodyPr>
          <a:lstStyle/>
          <a:p>
            <a:pPr marL="0" indent="0">
              <a:buNone/>
            </a:pPr>
            <a:r>
              <a:rPr lang="en-US" sz="2000" dirty="0"/>
              <a:t>As outlined in </a:t>
            </a:r>
            <a:r>
              <a:rPr lang="en-US" sz="2000" dirty="0">
                <a:hlinkClick r:id="rId2"/>
              </a:rPr>
              <a:t>§ 200.432 Conferences</a:t>
            </a:r>
            <a:r>
              <a:rPr lang="en-US" sz="2000" dirty="0"/>
              <a:t>, speaker fees are an allowable expense. </a:t>
            </a:r>
          </a:p>
          <a:p>
            <a:pPr marL="0" indent="0">
              <a:buNone/>
            </a:pPr>
            <a:endParaRPr lang="en-US" sz="2000" dirty="0"/>
          </a:p>
          <a:p>
            <a:pPr marL="0" indent="0">
              <a:buNone/>
            </a:pPr>
            <a:r>
              <a:rPr lang="en-US" sz="2000" dirty="0"/>
              <a:t>Remember, speakers are not participants, and in general, should not be budgeted as participant support. NSF provides further guidance on this distinction:</a:t>
            </a:r>
          </a:p>
          <a:p>
            <a:pPr marL="0" indent="0">
              <a:buNone/>
            </a:pPr>
            <a:endParaRPr lang="en-US" sz="2000" dirty="0"/>
          </a:p>
          <a:p>
            <a:pPr marL="0" indent="0">
              <a:buNone/>
            </a:pPr>
            <a:r>
              <a:rPr lang="en-US" sz="1500" dirty="0"/>
              <a:t>if the primary purpose of the individual’s attendance at the conference is learning and receiving training as a participant, then the costs may be included under participant support. If the primary purpose is to speak or assist with management of the conference, then such costs should be budgeted in appropriate categories other than participant support. </a:t>
            </a:r>
            <a:endParaRPr lang="en-US" sz="1700" dirty="0"/>
          </a:p>
          <a:p>
            <a:pPr marL="0" indent="0">
              <a:buNone/>
            </a:pPr>
            <a:endParaRPr lang="en-US" sz="2000" dirty="0"/>
          </a:p>
          <a:p>
            <a:pPr marL="0" indent="0">
              <a:buNone/>
            </a:pPr>
            <a:r>
              <a:rPr lang="en-US" sz="2000" dirty="0"/>
              <a:t>Be sure to check your institutional policy regarding payment mechanisms for speakers.</a:t>
            </a:r>
          </a:p>
          <a:p>
            <a:pPr marL="0" indent="0">
              <a:buNone/>
            </a:pPr>
            <a:endParaRPr lang="en-US" sz="2000"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p:cNvCxnSpPr>
          <p:nvPr/>
        </p:nvCxnSpPr>
        <p:spPr>
          <a:xfrm>
            <a:off x="1449978" y="2658206"/>
            <a:ext cx="0" cy="0"/>
          </a:xfrm>
          <a:prstGeom prst="line">
            <a:avLst/>
          </a:prstGeom>
          <a:ln w="3810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plant&#10;&#10;Description automatically generated">
            <a:extLst>
              <a:ext uri="{FF2B5EF4-FFF2-40B4-BE49-F238E27FC236}">
                <a16:creationId xmlns:a16="http://schemas.microsoft.com/office/drawing/2014/main" id="{C0DF2D9A-68B4-426E-A2CB-C6915D0DC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656" y="1417868"/>
            <a:ext cx="5048054" cy="5048054"/>
          </a:xfrm>
          <a:prstGeom prst="rect">
            <a:avLst/>
          </a:prstGeom>
        </p:spPr>
      </p:pic>
    </p:spTree>
    <p:extLst>
      <p:ext uri="{BB962C8B-B14F-4D97-AF65-F5344CB8AC3E}">
        <p14:creationId xmlns:p14="http://schemas.microsoft.com/office/powerpoint/2010/main" val="140150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Employee payroll/travel expenses/per diem</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6" y="1611985"/>
            <a:ext cx="5116164" cy="5241302"/>
          </a:xfrm>
        </p:spPr>
        <p:txBody>
          <a:bodyPr>
            <a:normAutofit/>
          </a:bodyPr>
          <a:lstStyle/>
          <a:p>
            <a:pPr marL="0" indent="0">
              <a:buNone/>
            </a:pPr>
            <a:r>
              <a:rPr lang="en-US" sz="2000" dirty="0"/>
              <a:t>Budgeting personnel, travel, and per diem costs for employees of the receiving institute is an essential expense for conference grants, and generally allowable. </a:t>
            </a:r>
          </a:p>
          <a:p>
            <a:pPr marL="0" indent="0">
              <a:buNone/>
            </a:pPr>
            <a:endParaRPr lang="en-US" sz="2000" dirty="0"/>
          </a:p>
          <a:p>
            <a:pPr marL="0" indent="0">
              <a:buNone/>
            </a:pPr>
            <a:r>
              <a:rPr lang="en-US" sz="2000" dirty="0"/>
              <a:t>Be sure to review sponsor-specific guidelines for an understanding on the expectations regarding personnel effort. </a:t>
            </a:r>
          </a:p>
          <a:p>
            <a:pPr marL="0" indent="0">
              <a:buNone/>
            </a:pPr>
            <a:endParaRPr lang="en-US" sz="2000" dirty="0"/>
          </a:p>
          <a:p>
            <a:pPr marL="0" indent="0">
              <a:buNone/>
            </a:pPr>
            <a:r>
              <a:rPr lang="en-US" sz="2000" dirty="0"/>
              <a:t>Remember: Planning is essential for budgeting—given location-specific travel expenses, it is important to plan certain aspects of the Conference prior to submission to ensure expenses are reasonable and realistic. </a:t>
            </a:r>
          </a:p>
          <a:p>
            <a:endParaRPr lang="en-US" sz="2000" dirty="0"/>
          </a:p>
          <a:p>
            <a:pPr marL="0" indent="0">
              <a:buNone/>
            </a:pPr>
            <a:endParaRPr lang="en-US" sz="2000"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2" cstate="screen">
              <a:extLst>
                <a:ext uri="{28A0092B-C50C-407E-A947-70E740481C1C}">
                  <a14:useLocalDpi xmlns:a14="http://schemas.microsoft.com/office/drawing/2010/main"/>
                </a:ext>
              </a:extLst>
            </a:blip>
            <a:srcRect/>
            <a:stretch>
              <a:fillRect l="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p:cNvCxnSpPr>
          <p:nvPr/>
        </p:nvCxnSpPr>
        <p:spPr>
          <a:xfrm>
            <a:off x="1449978" y="2658206"/>
            <a:ext cx="0" cy="0"/>
          </a:xfrm>
          <a:prstGeom prst="line">
            <a:avLst/>
          </a:prstGeom>
          <a:ln w="3810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plant&#10;&#10;Description automatically generated">
            <a:extLst>
              <a:ext uri="{FF2B5EF4-FFF2-40B4-BE49-F238E27FC236}">
                <a16:creationId xmlns:a16="http://schemas.microsoft.com/office/drawing/2014/main" id="{C0DF2D9A-68B4-426E-A2CB-C6915D0DC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396" y="1416813"/>
            <a:ext cx="5048054" cy="5048054"/>
          </a:xfrm>
          <a:prstGeom prst="rect">
            <a:avLst/>
          </a:prstGeom>
        </p:spPr>
      </p:pic>
    </p:spTree>
    <p:extLst>
      <p:ext uri="{BB962C8B-B14F-4D97-AF65-F5344CB8AC3E}">
        <p14:creationId xmlns:p14="http://schemas.microsoft.com/office/powerpoint/2010/main" val="294881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F6AD-A36D-4D81-BBB9-C7597387322F}"/>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ADC73DB-45FC-4A83-8C68-4E638C757A8F}"/>
              </a:ext>
            </a:extLst>
          </p:cNvPr>
          <p:cNvSpPr>
            <a:spLocks noGrp="1"/>
          </p:cNvSpPr>
          <p:nvPr>
            <p:ph sz="quarter" idx="14"/>
          </p:nvPr>
        </p:nvSpPr>
        <p:spPr>
          <a:xfrm>
            <a:off x="7213600" y="740230"/>
            <a:ext cx="4292516" cy="5645810"/>
          </a:xfrm>
        </p:spPr>
        <p:txBody>
          <a:bodyPr>
            <a:normAutofit/>
          </a:bodyPr>
          <a:lstStyle/>
          <a:p>
            <a:pPr marL="0" indent="0">
              <a:buNone/>
            </a:pPr>
            <a:r>
              <a:rPr lang="en-US" sz="2400" b="1" dirty="0"/>
              <a:t>Objectives:</a:t>
            </a:r>
          </a:p>
          <a:p>
            <a:pPr lvl="0"/>
            <a:r>
              <a:rPr lang="en-US" sz="2400" dirty="0"/>
              <a:t>Participants will gain an understanding of allowable costs for conferences and meetings</a:t>
            </a:r>
          </a:p>
          <a:p>
            <a:pPr lvl="0"/>
            <a:r>
              <a:rPr lang="en-US" sz="2400" dirty="0"/>
              <a:t>Participants will be introduced to categorizing conference costs within a proposal</a:t>
            </a:r>
          </a:p>
          <a:p>
            <a:pPr lvl="0"/>
            <a:r>
              <a:rPr lang="en-US" sz="2400" dirty="0"/>
              <a:t>Participants will learn about program income, inclusion requirements in a proposal and accounting methodologies</a:t>
            </a:r>
          </a:p>
          <a:p>
            <a:pPr marL="0" indent="0">
              <a:buNone/>
            </a:pPr>
            <a:endParaRPr lang="en-US" dirty="0"/>
          </a:p>
        </p:txBody>
      </p:sp>
      <p:sp>
        <p:nvSpPr>
          <p:cNvPr id="4" name="Content Placeholder 3">
            <a:extLst>
              <a:ext uri="{FF2B5EF4-FFF2-40B4-BE49-F238E27FC236}">
                <a16:creationId xmlns:a16="http://schemas.microsoft.com/office/drawing/2014/main" id="{1BF3A6AB-DCC2-490D-B8A3-8F549B4DC693}"/>
              </a:ext>
            </a:extLst>
          </p:cNvPr>
          <p:cNvSpPr>
            <a:spLocks noGrp="1"/>
          </p:cNvSpPr>
          <p:nvPr>
            <p:ph sz="quarter" idx="15"/>
          </p:nvPr>
        </p:nvSpPr>
        <p:spPr>
          <a:xfrm>
            <a:off x="685882" y="1183037"/>
            <a:ext cx="5271571" cy="4491925"/>
          </a:xfrm>
        </p:spPr>
        <p:txBody>
          <a:bodyPr>
            <a:normAutofit/>
          </a:bodyPr>
          <a:lstStyle/>
          <a:p>
            <a:pPr marL="0" indent="0">
              <a:buNone/>
            </a:pPr>
            <a:r>
              <a:rPr lang="en-US" dirty="0"/>
              <a:t>Conference and Meeting grants can be difficult to manage—Federal oversight of the nuanced budget categories requires a high-level of detail to ensure a successful proposal. This session is intended to examine the expense categories commonly associated with Conference and Meeting grants, from proposal preparation to post-award management. </a:t>
            </a:r>
          </a:p>
          <a:p>
            <a:pPr marL="0" indent="0">
              <a:buNone/>
            </a:pPr>
            <a:endParaRPr lang="en-US" dirty="0"/>
          </a:p>
          <a:p>
            <a:pPr marL="0" indent="0">
              <a:buNone/>
            </a:pPr>
            <a:r>
              <a:rPr lang="en-US" dirty="0"/>
              <a:t>We will focus on federal sponsor rather than non-federal, as non-federal sponsors place fewer restrictions on allowable expenses. </a:t>
            </a:r>
          </a:p>
        </p:txBody>
      </p:sp>
    </p:spTree>
    <p:extLst>
      <p:ext uri="{BB962C8B-B14F-4D97-AF65-F5344CB8AC3E}">
        <p14:creationId xmlns:p14="http://schemas.microsoft.com/office/powerpoint/2010/main" val="85706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Participant Support Costs</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6" y="1611985"/>
            <a:ext cx="5116164" cy="5241302"/>
          </a:xfrm>
        </p:spPr>
        <p:txBody>
          <a:bodyPr>
            <a:normAutofit/>
          </a:bodyPr>
          <a:lstStyle/>
          <a:p>
            <a:pPr marL="0" indent="0">
              <a:buNone/>
            </a:pPr>
            <a:r>
              <a:rPr lang="en-US" sz="2000" dirty="0"/>
              <a:t>Participant Support Costs are generally allowable on Conference and Meeting Grants, however, these costs are typically heavily scrutinized by Federal sponsors, and should be budgeted carefully. Defined in </a:t>
            </a:r>
            <a:r>
              <a:rPr lang="en-US" sz="2000" dirty="0">
                <a:hlinkClick r:id="rId2"/>
              </a:rPr>
              <a:t>§ 200.1 - Definitions </a:t>
            </a:r>
            <a:r>
              <a:rPr lang="en-US" sz="2000" dirty="0"/>
              <a:t>as:</a:t>
            </a:r>
          </a:p>
          <a:p>
            <a:pPr marL="0" indent="0">
              <a:buNone/>
            </a:pPr>
            <a:endParaRPr lang="en-US" sz="2000" dirty="0"/>
          </a:p>
          <a:p>
            <a:pPr marL="457200" lvl="1" indent="0">
              <a:buNone/>
            </a:pPr>
            <a:r>
              <a:rPr lang="en-US" i="1" dirty="0"/>
              <a:t>Participant support costs</a:t>
            </a:r>
            <a:r>
              <a:rPr lang="en-US" dirty="0"/>
              <a:t> means direct costs for items such as stipends or subsistence allowances, travel allowances, and registration fees paid to or on behalf of participants or trainees (but not employees) in connection with conferences, or training projects.</a:t>
            </a:r>
          </a:p>
          <a:p>
            <a:pPr marL="0" indent="0">
              <a:buNone/>
            </a:pPr>
            <a:endParaRPr lang="en-US" sz="2000" dirty="0"/>
          </a:p>
          <a:p>
            <a:pPr marL="0" indent="0">
              <a:buNone/>
            </a:pPr>
            <a:endParaRPr lang="en-US" sz="2000"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3" cstate="screen">
              <a:extLst>
                <a:ext uri="{28A0092B-C50C-407E-A947-70E740481C1C}">
                  <a14:useLocalDpi xmlns:a14="http://schemas.microsoft.com/office/drawing/2010/main"/>
                </a:ext>
              </a:extLst>
            </a:blip>
            <a:srcRect/>
            <a:stretch>
              <a:fillRect l="4000" t="6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p:cNvCxnSpPr>
          <p:nvPr/>
        </p:nvCxnSpPr>
        <p:spPr>
          <a:xfrm>
            <a:off x="1449978" y="2658206"/>
            <a:ext cx="0" cy="0"/>
          </a:xfrm>
          <a:prstGeom prst="line">
            <a:avLst/>
          </a:prstGeom>
          <a:ln w="3810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plant&#10;&#10;Description automatically generated">
            <a:extLst>
              <a:ext uri="{FF2B5EF4-FFF2-40B4-BE49-F238E27FC236}">
                <a16:creationId xmlns:a16="http://schemas.microsoft.com/office/drawing/2014/main" id="{C0DF2D9A-68B4-426E-A2CB-C6915D0DC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82" y="1416809"/>
            <a:ext cx="5048054" cy="5048054"/>
          </a:xfrm>
          <a:prstGeom prst="rect">
            <a:avLst/>
          </a:prstGeom>
        </p:spPr>
      </p:pic>
    </p:spTree>
    <p:extLst>
      <p:ext uri="{BB962C8B-B14F-4D97-AF65-F5344CB8AC3E}">
        <p14:creationId xmlns:p14="http://schemas.microsoft.com/office/powerpoint/2010/main" val="276683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1ACD2E-1CC4-4D39-8AE9-FB54773C8BE7}"/>
              </a:ext>
            </a:extLst>
          </p:cNvPr>
          <p:cNvSpPr>
            <a:spLocks noGrp="1"/>
          </p:cNvSpPr>
          <p:nvPr>
            <p:ph type="title"/>
          </p:nvPr>
        </p:nvSpPr>
        <p:spPr/>
        <p:txBody>
          <a:bodyPr/>
          <a:lstStyle/>
          <a:p>
            <a:pPr marR="0" algn="l"/>
            <a:r>
              <a:rPr lang="en-US" sz="1800" b="1" dirty="0">
                <a:effectLst/>
                <a:latin typeface="Times New Roman" panose="02020603050405020304" pitchFamily="18" charset="0"/>
                <a:ea typeface="Times New Roman" panose="02020603050405020304" pitchFamily="18" charset="0"/>
              </a:rPr>
              <a:t>Participant Support Costs </a:t>
            </a:r>
            <a:br>
              <a:rPr lang="en-US" sz="1800" b="1" dirty="0">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Direct costs for items such as stipends or subsistence allowances, travel allowances, and registration fees paid to or on behalf of participants or trainees (but not employees) in connection with conferences.  Such allowances must be reasonable, in conformance with the policy of the proposing organization and limited to the days of attendance at the conference plus the actual travel time required to reach the conference location. Where meals or lodgings are furnished without charge or at a nominal cost (e.g., as part of the registration fee), the per diem or subsistence allowance should be correspondingly reduced. Although local participants may participate in conference meals and coffee breaks, funds may not be proposed to pay per diem or similar expenses for local participants in the conference.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b="1" dirty="0">
                <a:effectLst/>
                <a:latin typeface="Times New Roman" panose="02020603050405020304" pitchFamily="18" charset="0"/>
                <a:ea typeface="Times New Roman" panose="02020603050405020304" pitchFamily="18" charset="0"/>
              </a:rPr>
              <a:t>Not Participant Support Costs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Speakers and trainers generally are not considered participants. However, if the primary purpose of the individual’s attendance at the conference is learning and receiving training as a participant, then the costs may be included under participant support. If the primary purpose is to speak or assist with management of the conference, then such costs should be budgeted in appropriate categories other than participant support.</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Venue rental fees, catering costs, supplies, etc. that will be secured through a service agreement/contract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Employees of the university hosting the conference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3313823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Food – check with specific sponsor regulations</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6" y="1611985"/>
            <a:ext cx="5116164" cy="5241302"/>
          </a:xfrm>
        </p:spPr>
        <p:txBody>
          <a:bodyPr>
            <a:normAutofit/>
          </a:bodyPr>
          <a:lstStyle/>
          <a:p>
            <a:endParaRPr lang="en-US" sz="2000" dirty="0"/>
          </a:p>
          <a:p>
            <a:pPr marL="0" indent="0">
              <a:buNone/>
            </a:pPr>
            <a:endParaRPr lang="en-US" sz="2000"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19000" contrast="-41000"/>
                      </a14:imgEffect>
                    </a14:imgLayer>
                  </a14:imgProps>
                </a:ext>
                <a:ext uri="{28A0092B-C50C-407E-A947-70E740481C1C}">
                  <a14:useLocalDpi xmlns:a14="http://schemas.microsoft.com/office/drawing/2010/main"/>
                </a:ext>
              </a:extLst>
            </a:blip>
            <a:srcRect/>
            <a:stretch>
              <a:fillRect t="6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p:cNvCxnSpPr>
          <p:nvPr/>
        </p:nvCxnSpPr>
        <p:spPr>
          <a:xfrm>
            <a:off x="1449978" y="2658206"/>
            <a:ext cx="0" cy="0"/>
          </a:xfrm>
          <a:prstGeom prst="line">
            <a:avLst/>
          </a:prstGeom>
          <a:ln w="3810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1066685-D112-47E8-8097-7456B5865419}"/>
              </a:ext>
            </a:extLst>
          </p:cNvPr>
          <p:cNvSpPr txBox="1"/>
          <p:nvPr/>
        </p:nvSpPr>
        <p:spPr>
          <a:xfrm>
            <a:off x="6096000" y="1881745"/>
            <a:ext cx="4629912" cy="4585871"/>
          </a:xfrm>
          <a:prstGeom prst="rect">
            <a:avLst/>
          </a:prstGeom>
          <a:noFill/>
        </p:spPr>
        <p:txBody>
          <a:bodyPr wrap="square">
            <a:spAutoFit/>
          </a:bodyPr>
          <a:lstStyle/>
          <a:p>
            <a:r>
              <a:rPr lang="en-US" sz="2000" dirty="0">
                <a:effectLst/>
                <a:latin typeface="Arial" panose="020B0604020202020204" pitchFamily="34" charset="0"/>
              </a:rPr>
              <a:t>Food-related expenses associated with a conference are allowable when:</a:t>
            </a:r>
          </a:p>
          <a:p>
            <a:endParaRPr lang="en-US" dirty="0">
              <a:effectLst/>
              <a:latin typeface="Arial" panose="020B0604020202020204" pitchFamily="34" charset="0"/>
            </a:endParaRPr>
          </a:p>
          <a:p>
            <a:pPr marL="285750" indent="-285750">
              <a:buFont typeface="Arial" panose="020B0604020202020204" pitchFamily="34" charset="0"/>
              <a:buChar char="•"/>
            </a:pPr>
            <a:r>
              <a:rPr lang="en-US" dirty="0">
                <a:effectLst/>
                <a:latin typeface="Arial" panose="020B0604020202020204" pitchFamily="34" charset="0"/>
              </a:rPr>
              <a:t>The event at which the </a:t>
            </a:r>
            <a:r>
              <a:rPr lang="en-US" dirty="0">
                <a:latin typeface="Arial" panose="020B0604020202020204" pitchFamily="34" charset="0"/>
              </a:rPr>
              <a:t>meal</a:t>
            </a:r>
            <a:r>
              <a:rPr lang="en-US" dirty="0">
                <a:effectLst/>
                <a:latin typeface="Arial" panose="020B0604020202020204" pitchFamily="34" charset="0"/>
              </a:rPr>
              <a:t> expenses are incurred meets definition of a “conference”</a:t>
            </a:r>
          </a:p>
          <a:p>
            <a:pPr marL="285750" indent="-285750">
              <a:buFont typeface="Arial" panose="020B0604020202020204" pitchFamily="34" charset="0"/>
              <a:buChar char="•"/>
            </a:pPr>
            <a:r>
              <a:rPr lang="en-US" dirty="0">
                <a:effectLst/>
                <a:latin typeface="Arial" panose="020B0604020202020204" pitchFamily="34" charset="0"/>
              </a:rPr>
              <a:t>are an integral and necessary part of the conference (e.g., working meals where business is transacted)</a:t>
            </a:r>
          </a:p>
          <a:p>
            <a:pPr marL="285750" indent="-285750">
              <a:buFont typeface="Arial" panose="020B0604020202020204" pitchFamily="34" charset="0"/>
              <a:buChar char="•"/>
            </a:pPr>
            <a:r>
              <a:rPr lang="en-US" dirty="0">
                <a:effectLst/>
                <a:latin typeface="Arial" panose="020B0604020202020204" pitchFamily="34" charset="0"/>
              </a:rPr>
              <a:t>The expenses are paid by the university as the sponsor or host of the event</a:t>
            </a:r>
            <a:endParaRPr lang="en-US" dirty="0">
              <a:latin typeface="Arial" panose="020B0604020202020204" pitchFamily="34" charset="0"/>
            </a:endParaRPr>
          </a:p>
          <a:p>
            <a:pPr marL="285750" indent="-285750">
              <a:buFont typeface="Arial" panose="020B0604020202020204" pitchFamily="34" charset="0"/>
              <a:buChar char="•"/>
            </a:pPr>
            <a:endParaRPr lang="en-US" dirty="0">
              <a:effectLst/>
              <a:latin typeface="Arial" panose="020B0604020202020204" pitchFamily="34" charset="0"/>
            </a:endParaRPr>
          </a:p>
          <a:p>
            <a:r>
              <a:rPr lang="en-US" dirty="0">
                <a:effectLst/>
                <a:latin typeface="Arial" panose="020B0604020202020204" pitchFamily="34" charset="0"/>
              </a:rPr>
              <a:t>Note: NSF does </a:t>
            </a:r>
            <a:r>
              <a:rPr lang="en-US" u="sng" dirty="0">
                <a:effectLst/>
                <a:latin typeface="Arial" panose="020B0604020202020204" pitchFamily="34" charset="0"/>
              </a:rPr>
              <a:t>not allow</a:t>
            </a:r>
            <a:r>
              <a:rPr lang="en-US" dirty="0">
                <a:latin typeface="Arial" panose="020B0604020202020204" pitchFamily="34" charset="0"/>
              </a:rPr>
              <a:t> the use of federal funds for meal/coffee breaks for intramural meetings (labs, departments, centers). </a:t>
            </a:r>
            <a:endParaRPr lang="en-US" dirty="0">
              <a:effectLst/>
              <a:latin typeface="Arial" panose="020B0604020202020204" pitchFamily="34" charset="0"/>
            </a:endParaRPr>
          </a:p>
          <a:p>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C05D61BE-5C33-4771-99C4-304532FF0DEA}"/>
              </a:ext>
            </a:extLst>
          </p:cNvPr>
          <p:cNvSpPr txBox="1"/>
          <p:nvPr/>
        </p:nvSpPr>
        <p:spPr>
          <a:xfrm>
            <a:off x="1907023" y="1773216"/>
            <a:ext cx="2024913" cy="4708981"/>
          </a:xfrm>
          <a:prstGeom prst="rect">
            <a:avLst/>
          </a:prstGeom>
          <a:noFill/>
        </p:spPr>
        <p:txBody>
          <a:bodyPr wrap="none" rtlCol="0">
            <a:spAutoFit/>
          </a:bodyPr>
          <a:lstStyle/>
          <a:p>
            <a:r>
              <a:rPr lang="en-US" sz="30000" dirty="0">
                <a:solidFill>
                  <a:schemeClr val="accent1">
                    <a:lumMod val="75000"/>
                  </a:schemeClr>
                </a:solidFill>
                <a:latin typeface="Georgia" panose="02040502050405020303" pitchFamily="18" charset="0"/>
                <a:ea typeface="Meiryo UI" panose="020B0400000000000000" pitchFamily="34" charset="-128"/>
                <a:cs typeface="Biome" panose="020B0502040204020203" pitchFamily="34" charset="0"/>
              </a:rPr>
              <a:t>?</a:t>
            </a:r>
          </a:p>
        </p:txBody>
      </p:sp>
    </p:spTree>
    <p:extLst>
      <p:ext uri="{BB962C8B-B14F-4D97-AF65-F5344CB8AC3E}">
        <p14:creationId xmlns:p14="http://schemas.microsoft.com/office/powerpoint/2010/main" val="2619276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A0E8-CA95-47FF-8631-3D70A29356BE}"/>
              </a:ext>
            </a:extLst>
          </p:cNvPr>
          <p:cNvSpPr>
            <a:spLocks noGrp="1"/>
          </p:cNvSpPr>
          <p:nvPr>
            <p:ph type="title"/>
          </p:nvPr>
        </p:nvSpPr>
        <p:spPr/>
        <p:txBody>
          <a:bodyPr/>
          <a:lstStyle/>
          <a:p>
            <a:r>
              <a:rPr lang="en-US" dirty="0"/>
              <a:t>Dependent Care – check with sponsor regulations</a:t>
            </a:r>
          </a:p>
        </p:txBody>
      </p:sp>
      <p:sp>
        <p:nvSpPr>
          <p:cNvPr id="3" name="Content Placeholder 2">
            <a:extLst>
              <a:ext uri="{FF2B5EF4-FFF2-40B4-BE49-F238E27FC236}">
                <a16:creationId xmlns:a16="http://schemas.microsoft.com/office/drawing/2014/main" id="{E1B42892-994D-4C8C-BCD3-C8C63A1AFF3D}"/>
              </a:ext>
            </a:extLst>
          </p:cNvPr>
          <p:cNvSpPr>
            <a:spLocks noGrp="1"/>
          </p:cNvSpPr>
          <p:nvPr>
            <p:ph sz="quarter" idx="14"/>
          </p:nvPr>
        </p:nvSpPr>
        <p:spPr>
          <a:xfrm>
            <a:off x="6234546" y="1611985"/>
            <a:ext cx="5116164" cy="5241302"/>
          </a:xfrm>
        </p:spPr>
        <p:txBody>
          <a:bodyPr>
            <a:normAutofit/>
          </a:bodyPr>
          <a:lstStyle/>
          <a:p>
            <a:endParaRPr lang="en-US" sz="2000" dirty="0"/>
          </a:p>
          <a:p>
            <a:pPr marL="0" indent="0">
              <a:buNone/>
            </a:pPr>
            <a:endParaRPr lang="en-US" sz="2000" dirty="0"/>
          </a:p>
        </p:txBody>
      </p:sp>
      <p:sp>
        <p:nvSpPr>
          <p:cNvPr id="7" name="Oval 6">
            <a:extLst>
              <a:ext uri="{FF2B5EF4-FFF2-40B4-BE49-F238E27FC236}">
                <a16:creationId xmlns:a16="http://schemas.microsoft.com/office/drawing/2014/main" id="{1F3DA10C-5933-46FE-8DBD-71D72AB29012}"/>
              </a:ext>
            </a:extLst>
          </p:cNvPr>
          <p:cNvSpPr/>
          <p:nvPr/>
        </p:nvSpPr>
        <p:spPr>
          <a:xfrm>
            <a:off x="685884" y="1881745"/>
            <a:ext cx="4491925" cy="4491925"/>
          </a:xfrm>
          <a:prstGeom prst="ellipse">
            <a:avLst/>
          </a:prstGeom>
          <a:blipFill dpi="0" rotWithShape="1">
            <a:blip r:embed="rId2" cstate="screen">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a:ext>
              </a:extLst>
            </a:blip>
            <a:srcRect/>
            <a:stretch>
              <a:fillRect l="6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654C0A-90F1-41B7-B371-03C6511A9B4A}"/>
              </a:ext>
            </a:extLst>
          </p:cNvPr>
          <p:cNvSpPr/>
          <p:nvPr/>
        </p:nvSpPr>
        <p:spPr>
          <a:xfrm>
            <a:off x="841291" y="2049519"/>
            <a:ext cx="4156378" cy="4156378"/>
          </a:xfrm>
          <a:prstGeom prst="ellipse">
            <a:avLst/>
          </a:prstGeom>
          <a:noFill/>
          <a:ln w="381000" cap="flat" cmpd="sng">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5776A6-DF8D-4AD9-9FDB-E7EFF0609FDA}"/>
              </a:ext>
            </a:extLst>
          </p:cNvPr>
          <p:cNvCxnSpPr>
            <a:cxnSpLocks/>
            <a:stCxn id="11" idx="1"/>
          </p:cNvCxnSpPr>
          <p:nvPr/>
        </p:nvCxnSpPr>
        <p:spPr>
          <a:xfrm>
            <a:off x="1449978" y="2658206"/>
            <a:ext cx="0" cy="0"/>
          </a:xfrm>
          <a:prstGeom prst="line">
            <a:avLst/>
          </a:prstGeom>
          <a:ln w="3810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1066685-D112-47E8-8097-7456B5865419}"/>
              </a:ext>
            </a:extLst>
          </p:cNvPr>
          <p:cNvSpPr txBox="1"/>
          <p:nvPr/>
        </p:nvSpPr>
        <p:spPr>
          <a:xfrm>
            <a:off x="6178811" y="2049519"/>
            <a:ext cx="5227634" cy="1292662"/>
          </a:xfrm>
          <a:prstGeom prst="rect">
            <a:avLst/>
          </a:prstGeom>
          <a:noFill/>
        </p:spPr>
        <p:txBody>
          <a:bodyPr wrap="square">
            <a:spAutoFit/>
          </a:bodyPr>
          <a:lstStyle/>
          <a:p>
            <a:r>
              <a:rPr lang="en-US" sz="2000" dirty="0"/>
              <a:t>As needed, the costs of identifying, but not providing, locally available dependent care resources may be included.</a:t>
            </a:r>
          </a:p>
          <a:p>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42568BA0-05BF-46F9-ADD8-FDFCC4C7A4A0}"/>
              </a:ext>
            </a:extLst>
          </p:cNvPr>
          <p:cNvSpPr txBox="1"/>
          <p:nvPr/>
        </p:nvSpPr>
        <p:spPr>
          <a:xfrm>
            <a:off x="1907023" y="1773216"/>
            <a:ext cx="2024913" cy="4708981"/>
          </a:xfrm>
          <a:prstGeom prst="rect">
            <a:avLst/>
          </a:prstGeom>
          <a:noFill/>
        </p:spPr>
        <p:txBody>
          <a:bodyPr wrap="none" rtlCol="0">
            <a:spAutoFit/>
          </a:bodyPr>
          <a:lstStyle/>
          <a:p>
            <a:r>
              <a:rPr lang="en-US" sz="30000" dirty="0">
                <a:solidFill>
                  <a:schemeClr val="accent1">
                    <a:lumMod val="75000"/>
                  </a:schemeClr>
                </a:solidFill>
                <a:latin typeface="Georgia" panose="02040502050405020303" pitchFamily="18" charset="0"/>
                <a:ea typeface="Meiryo UI" panose="020B0400000000000000" pitchFamily="34" charset="-128"/>
                <a:cs typeface="Biome" panose="020B0502040204020203" pitchFamily="34" charset="0"/>
              </a:rPr>
              <a:t>?</a:t>
            </a:r>
          </a:p>
        </p:txBody>
      </p:sp>
    </p:spTree>
    <p:extLst>
      <p:ext uri="{BB962C8B-B14F-4D97-AF65-F5344CB8AC3E}">
        <p14:creationId xmlns:p14="http://schemas.microsoft.com/office/powerpoint/2010/main" val="390671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4F36-F48E-418A-A1C1-3F2C1EA84116}"/>
              </a:ext>
            </a:extLst>
          </p:cNvPr>
          <p:cNvSpPr>
            <a:spLocks noGrp="1"/>
          </p:cNvSpPr>
          <p:nvPr>
            <p:ph type="title"/>
          </p:nvPr>
        </p:nvSpPr>
        <p:spPr/>
        <p:txBody>
          <a:bodyPr/>
          <a:lstStyle/>
          <a:p>
            <a:r>
              <a:rPr lang="en-US" dirty="0"/>
              <a:t>Checking the FAQs—what do you think? </a:t>
            </a:r>
          </a:p>
        </p:txBody>
      </p:sp>
      <p:pic>
        <p:nvPicPr>
          <p:cNvPr id="12" name="Content Placeholder 11" descr="Text, whiteboard&#10;&#10;Description automatically generated">
            <a:extLst>
              <a:ext uri="{FF2B5EF4-FFF2-40B4-BE49-F238E27FC236}">
                <a16:creationId xmlns:a16="http://schemas.microsoft.com/office/drawing/2014/main" id="{AE32E7BD-A90A-43F0-B53A-5014185686D8}"/>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0" y="2474752"/>
            <a:ext cx="12191999" cy="8138807"/>
          </a:xfrm>
        </p:spPr>
      </p:pic>
      <p:sp>
        <p:nvSpPr>
          <p:cNvPr id="13" name="Rectangle 12">
            <a:extLst>
              <a:ext uri="{FF2B5EF4-FFF2-40B4-BE49-F238E27FC236}">
                <a16:creationId xmlns:a16="http://schemas.microsoft.com/office/drawing/2014/main" id="{07B54AC6-B330-4D4E-8204-81C841C832FF}"/>
              </a:ext>
            </a:extLst>
          </p:cNvPr>
          <p:cNvSpPr/>
          <p:nvPr/>
        </p:nvSpPr>
        <p:spPr>
          <a:xfrm>
            <a:off x="0" y="2474752"/>
            <a:ext cx="12191999" cy="1375795"/>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DAFB693E-2605-4BDD-B2CF-327CCB13805A}"/>
              </a:ext>
            </a:extLst>
          </p:cNvPr>
          <p:cNvSpPr/>
          <p:nvPr/>
        </p:nvSpPr>
        <p:spPr>
          <a:xfrm>
            <a:off x="685884" y="1786854"/>
            <a:ext cx="5161243" cy="1375795"/>
          </a:xfrm>
          <a:prstGeom prst="wedgeRoundRectCallout">
            <a:avLst>
              <a:gd name="adj1" fmla="val 134"/>
              <a:gd name="adj2" fmla="val 152135"/>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1057A6A-10E6-4F0B-B16A-A3984C031792}"/>
              </a:ext>
            </a:extLst>
          </p:cNvPr>
          <p:cNvSpPr>
            <a:spLocks noGrp="1"/>
          </p:cNvSpPr>
          <p:nvPr>
            <p:ph sz="quarter" idx="15"/>
          </p:nvPr>
        </p:nvSpPr>
        <p:spPr/>
        <p:txBody>
          <a:bodyPr/>
          <a:lstStyle/>
          <a:p>
            <a:pPr marL="0" indent="0">
              <a:buNone/>
            </a:pPr>
            <a:r>
              <a:rPr lang="en-US" b="1" dirty="0">
                <a:solidFill>
                  <a:schemeClr val="bg1"/>
                </a:solidFill>
              </a:rPr>
              <a:t>Is it allowable for a person whose travel costs are being paid with Federal grant funds to attend a conference in Washington, DC, and lobby members of Congress while in town?  </a:t>
            </a:r>
            <a:endParaRPr lang="en-US" dirty="0">
              <a:solidFill>
                <a:schemeClr val="bg1"/>
              </a:solidFill>
            </a:endParaRPr>
          </a:p>
          <a:p>
            <a:pPr marL="0" indent="0">
              <a:buNone/>
            </a:pPr>
            <a:endParaRPr lang="en-US" dirty="0"/>
          </a:p>
        </p:txBody>
      </p:sp>
      <p:sp>
        <p:nvSpPr>
          <p:cNvPr id="15" name="Speech Bubble: Rectangle with Corners Rounded 14">
            <a:extLst>
              <a:ext uri="{FF2B5EF4-FFF2-40B4-BE49-F238E27FC236}">
                <a16:creationId xmlns:a16="http://schemas.microsoft.com/office/drawing/2014/main" id="{86AC595D-2733-459E-96BA-38688356846C}"/>
              </a:ext>
            </a:extLst>
          </p:cNvPr>
          <p:cNvSpPr/>
          <p:nvPr/>
        </p:nvSpPr>
        <p:spPr>
          <a:xfrm>
            <a:off x="6344875" y="1786853"/>
            <a:ext cx="5161243" cy="1937859"/>
          </a:xfrm>
          <a:prstGeom prst="wedgeRoundRectCallout">
            <a:avLst>
              <a:gd name="adj1" fmla="val 3060"/>
              <a:gd name="adj2" fmla="val 857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580EEC05-9CD5-4635-A4CA-E124BE61F6F5}"/>
              </a:ext>
            </a:extLst>
          </p:cNvPr>
          <p:cNvSpPr txBox="1">
            <a:spLocks/>
          </p:cNvSpPr>
          <p:nvPr/>
        </p:nvSpPr>
        <p:spPr>
          <a:xfrm>
            <a:off x="6344875" y="1894114"/>
            <a:ext cx="5271571" cy="175509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8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To the extent that a portion of time at a conference is spent on lobbying activities, costs associated with the lobbying, including transportation to and from Washington, DC, lodging, and per diem, </a:t>
            </a:r>
            <a:r>
              <a:rPr lang="en-US" sz="1400" b="1" u="sng" dirty="0"/>
              <a:t>may not</a:t>
            </a:r>
            <a:r>
              <a:rPr lang="en-US" sz="1400" b="1" dirty="0"/>
              <a:t> be charged to the Federal grant.  For example, if a meeting or conference lasts for two days and a visit to lobby a member of Congress requires an additional day of travel, 1/3 of all costs involved in attending the meeting or conference, including travel to and from Washington, DC, may not be charged to the grant. </a:t>
            </a:r>
            <a:endParaRPr lang="en-US" sz="1400" dirty="0"/>
          </a:p>
        </p:txBody>
      </p:sp>
    </p:spTree>
    <p:extLst>
      <p:ext uri="{BB962C8B-B14F-4D97-AF65-F5344CB8AC3E}">
        <p14:creationId xmlns:p14="http://schemas.microsoft.com/office/powerpoint/2010/main" val="42229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uild="p"/>
      <p:bldP spid="15"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4F36-F48E-418A-A1C1-3F2C1EA84116}"/>
              </a:ext>
            </a:extLst>
          </p:cNvPr>
          <p:cNvSpPr>
            <a:spLocks noGrp="1"/>
          </p:cNvSpPr>
          <p:nvPr>
            <p:ph type="title"/>
          </p:nvPr>
        </p:nvSpPr>
        <p:spPr/>
        <p:txBody>
          <a:bodyPr/>
          <a:lstStyle/>
          <a:p>
            <a:r>
              <a:rPr lang="en-US" dirty="0"/>
              <a:t>Checking the FAQs—what do you think? </a:t>
            </a:r>
          </a:p>
        </p:txBody>
      </p:sp>
      <p:pic>
        <p:nvPicPr>
          <p:cNvPr id="12" name="Content Placeholder 11" descr="Text, whiteboard&#10;&#10;Description automatically generated">
            <a:extLst>
              <a:ext uri="{FF2B5EF4-FFF2-40B4-BE49-F238E27FC236}">
                <a16:creationId xmlns:a16="http://schemas.microsoft.com/office/drawing/2014/main" id="{AE32E7BD-A90A-43F0-B53A-5014185686D8}"/>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0" y="2474752"/>
            <a:ext cx="12191999" cy="8138807"/>
          </a:xfrm>
        </p:spPr>
      </p:pic>
      <p:sp>
        <p:nvSpPr>
          <p:cNvPr id="13" name="Rectangle 12">
            <a:extLst>
              <a:ext uri="{FF2B5EF4-FFF2-40B4-BE49-F238E27FC236}">
                <a16:creationId xmlns:a16="http://schemas.microsoft.com/office/drawing/2014/main" id="{07B54AC6-B330-4D4E-8204-81C841C832FF}"/>
              </a:ext>
            </a:extLst>
          </p:cNvPr>
          <p:cNvSpPr/>
          <p:nvPr/>
        </p:nvSpPr>
        <p:spPr>
          <a:xfrm>
            <a:off x="0" y="2474752"/>
            <a:ext cx="12191999" cy="1375795"/>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DAFB693E-2605-4BDD-B2CF-327CCB13805A}"/>
              </a:ext>
            </a:extLst>
          </p:cNvPr>
          <p:cNvSpPr/>
          <p:nvPr/>
        </p:nvSpPr>
        <p:spPr>
          <a:xfrm>
            <a:off x="685884" y="1786854"/>
            <a:ext cx="5161243" cy="1375795"/>
          </a:xfrm>
          <a:prstGeom prst="wedgeRoundRectCallout">
            <a:avLst>
              <a:gd name="adj1" fmla="val 134"/>
              <a:gd name="adj2" fmla="val 152135"/>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1057A6A-10E6-4F0B-B16A-A3984C031792}"/>
              </a:ext>
            </a:extLst>
          </p:cNvPr>
          <p:cNvSpPr>
            <a:spLocks noGrp="1"/>
          </p:cNvSpPr>
          <p:nvPr>
            <p:ph sz="quarter" idx="15"/>
          </p:nvPr>
        </p:nvSpPr>
        <p:spPr/>
        <p:txBody>
          <a:bodyPr/>
          <a:lstStyle/>
          <a:p>
            <a:pPr marL="0" indent="0">
              <a:buNone/>
            </a:pPr>
            <a:r>
              <a:rPr lang="en-US" b="1" dirty="0">
                <a:solidFill>
                  <a:schemeClr val="bg1"/>
                </a:solidFill>
              </a:rPr>
              <a:t>Are costs such as room rental fees, catering, supplies, etc. related to an NSF-sponsored conference considered participant support costs?</a:t>
            </a:r>
            <a:br>
              <a:rPr lang="en-US" dirty="0">
                <a:solidFill>
                  <a:schemeClr val="bg1"/>
                </a:solidFill>
              </a:rPr>
            </a:br>
            <a:endParaRPr lang="en-US" dirty="0">
              <a:solidFill>
                <a:schemeClr val="bg1"/>
              </a:solidFill>
            </a:endParaRPr>
          </a:p>
        </p:txBody>
      </p:sp>
      <p:sp>
        <p:nvSpPr>
          <p:cNvPr id="15" name="Speech Bubble: Rectangle with Corners Rounded 14">
            <a:extLst>
              <a:ext uri="{FF2B5EF4-FFF2-40B4-BE49-F238E27FC236}">
                <a16:creationId xmlns:a16="http://schemas.microsoft.com/office/drawing/2014/main" id="{86AC595D-2733-459E-96BA-38688356846C}"/>
              </a:ext>
            </a:extLst>
          </p:cNvPr>
          <p:cNvSpPr/>
          <p:nvPr/>
        </p:nvSpPr>
        <p:spPr>
          <a:xfrm>
            <a:off x="6383777" y="2042717"/>
            <a:ext cx="5161243" cy="864068"/>
          </a:xfrm>
          <a:prstGeom prst="wedgeRoundRectCallout">
            <a:avLst>
              <a:gd name="adj1" fmla="val 1597"/>
              <a:gd name="adj2" fmla="val 2236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580EEC05-9CD5-4635-A4CA-E124BE61F6F5}"/>
              </a:ext>
            </a:extLst>
          </p:cNvPr>
          <p:cNvSpPr txBox="1">
            <a:spLocks/>
          </p:cNvSpPr>
          <p:nvPr/>
        </p:nvSpPr>
        <p:spPr>
          <a:xfrm>
            <a:off x="6383777" y="2143986"/>
            <a:ext cx="5271571" cy="17550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8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 the participant support cost line in the NSF budget should not be used for such costs.</a:t>
            </a:r>
          </a:p>
          <a:p>
            <a:pPr marL="0" indent="0">
              <a:buNone/>
            </a:pPr>
            <a:endParaRPr lang="en-US" sz="1400" dirty="0"/>
          </a:p>
          <a:p>
            <a:pPr marL="0" indent="0">
              <a:buNone/>
            </a:pPr>
            <a:br>
              <a:rPr lang="en-US" sz="1400" dirty="0"/>
            </a:br>
            <a:endParaRPr lang="en-US" sz="1400" dirty="0"/>
          </a:p>
        </p:txBody>
      </p:sp>
    </p:spTree>
    <p:extLst>
      <p:ext uri="{BB962C8B-B14F-4D97-AF65-F5344CB8AC3E}">
        <p14:creationId xmlns:p14="http://schemas.microsoft.com/office/powerpoint/2010/main" val="29570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uild="p"/>
      <p:bldP spid="15"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420B-D43B-4E26-8A53-FF183BDC89DE}"/>
              </a:ext>
            </a:extLst>
          </p:cNvPr>
          <p:cNvSpPr>
            <a:spLocks noGrp="1"/>
          </p:cNvSpPr>
          <p:nvPr>
            <p:ph type="title"/>
          </p:nvPr>
        </p:nvSpPr>
        <p:spPr/>
        <p:txBody>
          <a:bodyPr/>
          <a:lstStyle/>
          <a:p>
            <a:r>
              <a:rPr lang="en-US" dirty="0"/>
              <a:t>Program Income at the </a:t>
            </a:r>
            <a:r>
              <a:rPr lang="en-US" dirty="0" err="1"/>
              <a:t>Pre-award</a:t>
            </a:r>
            <a:r>
              <a:rPr lang="en-US" dirty="0"/>
              <a:t> Stage: </a:t>
            </a:r>
          </a:p>
        </p:txBody>
      </p:sp>
      <p:sp>
        <p:nvSpPr>
          <p:cNvPr id="4" name="Content Placeholder 3">
            <a:extLst>
              <a:ext uri="{FF2B5EF4-FFF2-40B4-BE49-F238E27FC236}">
                <a16:creationId xmlns:a16="http://schemas.microsoft.com/office/drawing/2014/main" id="{93645849-156F-4BDE-B633-C243CB2683C1}"/>
              </a:ext>
            </a:extLst>
          </p:cNvPr>
          <p:cNvSpPr>
            <a:spLocks noGrp="1"/>
          </p:cNvSpPr>
          <p:nvPr>
            <p:ph sz="quarter" idx="13"/>
          </p:nvPr>
        </p:nvSpPr>
        <p:spPr>
          <a:xfrm>
            <a:off x="4417167" y="1894114"/>
            <a:ext cx="7088949" cy="4491925"/>
          </a:xfrm>
        </p:spPr>
        <p:txBody>
          <a:bodyPr/>
          <a:lstStyle/>
          <a:p>
            <a:pPr marL="0" indent="0">
              <a:buNone/>
            </a:pPr>
            <a:r>
              <a:rPr lang="en-US" dirty="0"/>
              <a:t>Program Income is typical for Conference and Meeting Grants—typically, this comes in the form of registration fees. Per Uniform Guidance </a:t>
            </a:r>
            <a:r>
              <a:rPr lang="en-US" dirty="0">
                <a:hlinkClick r:id="rId2"/>
              </a:rPr>
              <a:t>§ 200.307 Program Income</a:t>
            </a:r>
            <a:r>
              <a:rPr lang="en-US" dirty="0"/>
              <a:t>:</a:t>
            </a:r>
          </a:p>
          <a:p>
            <a:pPr marL="0" indent="0">
              <a:buNone/>
            </a:pPr>
            <a:endParaRPr lang="en-US" dirty="0"/>
          </a:p>
          <a:p>
            <a:pPr marL="457200" lvl="1" indent="0">
              <a:buNone/>
            </a:pPr>
            <a:r>
              <a:rPr lang="en-US" dirty="0"/>
              <a:t>Non-Federal entities are encouraged to earn income to defray program costs where appropriate.</a:t>
            </a:r>
          </a:p>
          <a:p>
            <a:pPr marL="0" indent="0">
              <a:buNone/>
            </a:pPr>
            <a:endParaRPr lang="en-US" dirty="0"/>
          </a:p>
          <a:p>
            <a:pPr marL="0" indent="0">
              <a:buNone/>
            </a:pPr>
            <a:r>
              <a:rPr lang="en-US" dirty="0"/>
              <a:t>At the proposal stage, it is important to understand how to record expected Program Income when submitting a Proposal. </a:t>
            </a:r>
          </a:p>
          <a:p>
            <a:pPr marL="0" indent="0">
              <a:buNone/>
            </a:pPr>
            <a:endParaRPr lang="en-US" dirty="0"/>
          </a:p>
          <a:p>
            <a:pPr marL="0" indent="0">
              <a:buNone/>
            </a:pPr>
            <a:r>
              <a:rPr lang="en-US" dirty="0"/>
              <a:t>Note that, although the actual amount of income cannot be truly known, you should estimate the expected amount of program income when submitting your proposal. Consider registration fee amounts and the number of expected participants when developing your budget. </a:t>
            </a:r>
          </a:p>
        </p:txBody>
      </p:sp>
      <p:pic>
        <p:nvPicPr>
          <p:cNvPr id="1026" name="Picture 2" descr="person holding Visa card and white device">
            <a:extLst>
              <a:ext uri="{FF2B5EF4-FFF2-40B4-BE49-F238E27FC236}">
                <a16:creationId xmlns:a16="http://schemas.microsoft.com/office/drawing/2014/main" id="{105F0166-5D3F-4A01-B76F-FF0466A679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7273" y="1894111"/>
            <a:ext cx="2994617" cy="449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499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48BE-BD51-4C40-A99D-676960578D60}"/>
              </a:ext>
            </a:extLst>
          </p:cNvPr>
          <p:cNvSpPr>
            <a:spLocks noGrp="1"/>
          </p:cNvSpPr>
          <p:nvPr>
            <p:ph type="title"/>
          </p:nvPr>
        </p:nvSpPr>
        <p:spPr/>
        <p:txBody>
          <a:bodyPr>
            <a:normAutofit/>
          </a:bodyPr>
          <a:lstStyle/>
          <a:p>
            <a:r>
              <a:rPr lang="en-US" sz="2000" b="1" dirty="0"/>
              <a:t>For NIH and NIFA Grants, Program Income is recorded in two places: </a:t>
            </a:r>
            <a:br>
              <a:rPr lang="en-US" sz="2000" dirty="0"/>
            </a:br>
            <a:br>
              <a:rPr lang="en-US" sz="2000" dirty="0"/>
            </a:br>
            <a:r>
              <a:rPr lang="en-US" sz="2000" dirty="0"/>
              <a:t>The SF424 cover page, field 15.d. is reserved for the “Estimated Program Income.”</a:t>
            </a:r>
            <a:br>
              <a:rPr lang="en-US" sz="2000" dirty="0"/>
            </a:br>
            <a:br>
              <a:rPr lang="en-US" sz="2000" dirty="0"/>
            </a:br>
            <a:r>
              <a:rPr lang="en-US" sz="2000" dirty="0"/>
              <a:t>Additionally, the PHS 398 Cover Page Supplement has a field for Program Income, #2.</a:t>
            </a:r>
            <a:br>
              <a:rPr lang="en-US" sz="2000" dirty="0"/>
            </a:br>
            <a:br>
              <a:rPr lang="en-US" sz="2000" dirty="0"/>
            </a:br>
            <a:r>
              <a:rPr lang="en-US" sz="2000" dirty="0"/>
              <a:t>Note, in the Cover Page Supplement, you are expected to identify the Budget Period, Anticipated Amount ($), and Sources of income. </a:t>
            </a:r>
          </a:p>
        </p:txBody>
      </p:sp>
      <p:pic>
        <p:nvPicPr>
          <p:cNvPr id="4" name="Picture 3">
            <a:extLst>
              <a:ext uri="{FF2B5EF4-FFF2-40B4-BE49-F238E27FC236}">
                <a16:creationId xmlns:a16="http://schemas.microsoft.com/office/drawing/2014/main" id="{27BAC40F-1E10-4E1D-BB64-86FA61728765}"/>
              </a:ext>
            </a:extLst>
          </p:cNvPr>
          <p:cNvPicPr>
            <a:picLocks noChangeAspect="1"/>
          </p:cNvPicPr>
          <p:nvPr/>
        </p:nvPicPr>
        <p:blipFill>
          <a:blip r:embed="rId2"/>
          <a:stretch>
            <a:fillRect/>
          </a:stretch>
        </p:blipFill>
        <p:spPr>
          <a:xfrm>
            <a:off x="5950457" y="1257300"/>
            <a:ext cx="4895850" cy="2171700"/>
          </a:xfrm>
          <a:prstGeom prst="rect">
            <a:avLst/>
          </a:prstGeom>
        </p:spPr>
      </p:pic>
      <p:pic>
        <p:nvPicPr>
          <p:cNvPr id="6" name="Picture 5">
            <a:extLst>
              <a:ext uri="{FF2B5EF4-FFF2-40B4-BE49-F238E27FC236}">
                <a16:creationId xmlns:a16="http://schemas.microsoft.com/office/drawing/2014/main" id="{25FE1796-3E29-4A4E-85B7-1683AB7535A1}"/>
              </a:ext>
            </a:extLst>
          </p:cNvPr>
          <p:cNvPicPr>
            <a:picLocks noChangeAspect="1"/>
          </p:cNvPicPr>
          <p:nvPr/>
        </p:nvPicPr>
        <p:blipFill>
          <a:blip r:embed="rId3"/>
          <a:stretch>
            <a:fillRect/>
          </a:stretch>
        </p:blipFill>
        <p:spPr>
          <a:xfrm>
            <a:off x="4864607" y="3703858"/>
            <a:ext cx="6720570" cy="2022572"/>
          </a:xfrm>
          <a:prstGeom prst="rect">
            <a:avLst/>
          </a:prstGeom>
        </p:spPr>
      </p:pic>
      <p:sp>
        <p:nvSpPr>
          <p:cNvPr id="7" name="Arrow: Right 6">
            <a:extLst>
              <a:ext uri="{FF2B5EF4-FFF2-40B4-BE49-F238E27FC236}">
                <a16:creationId xmlns:a16="http://schemas.microsoft.com/office/drawing/2014/main" id="{CAB59E14-6D64-4896-BE6A-7D2BB643279C}"/>
              </a:ext>
            </a:extLst>
          </p:cNvPr>
          <p:cNvSpPr/>
          <p:nvPr/>
        </p:nvSpPr>
        <p:spPr>
          <a:xfrm>
            <a:off x="5448300" y="2495550"/>
            <a:ext cx="485775"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1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48BE-BD51-4C40-A99D-676960578D60}"/>
              </a:ext>
            </a:extLst>
          </p:cNvPr>
          <p:cNvSpPr>
            <a:spLocks noGrp="1"/>
          </p:cNvSpPr>
          <p:nvPr>
            <p:ph type="title"/>
          </p:nvPr>
        </p:nvSpPr>
        <p:spPr/>
        <p:txBody>
          <a:bodyPr>
            <a:normAutofit/>
          </a:bodyPr>
          <a:lstStyle/>
          <a:p>
            <a:r>
              <a:rPr lang="en-US" sz="2000" b="1" dirty="0"/>
              <a:t>Other Federal Sponsors may require an SF-424A.</a:t>
            </a:r>
            <a:br>
              <a:rPr lang="en-US" sz="2000" dirty="0"/>
            </a:br>
            <a:br>
              <a:rPr lang="en-US" sz="2000" dirty="0"/>
            </a:br>
            <a:r>
              <a:rPr lang="en-US" sz="2000" dirty="0"/>
              <a:t>This form also has a location for program income, located at the bottom of Section B. </a:t>
            </a:r>
            <a:br>
              <a:rPr lang="en-US" sz="2000" dirty="0"/>
            </a:br>
            <a:br>
              <a:rPr lang="en-US" sz="2000" dirty="0"/>
            </a:br>
            <a:r>
              <a:rPr lang="en-US" sz="2000" dirty="0"/>
              <a:t>Be sure to include the expected program income amount here, and that it is associated with the correct grant program function or activity. </a:t>
            </a:r>
          </a:p>
        </p:txBody>
      </p:sp>
      <p:pic>
        <p:nvPicPr>
          <p:cNvPr id="5" name="Picture 4">
            <a:extLst>
              <a:ext uri="{FF2B5EF4-FFF2-40B4-BE49-F238E27FC236}">
                <a16:creationId xmlns:a16="http://schemas.microsoft.com/office/drawing/2014/main" id="{4922BA94-D69B-4265-850D-4A20937501D5}"/>
              </a:ext>
            </a:extLst>
          </p:cNvPr>
          <p:cNvPicPr>
            <a:picLocks noChangeAspect="1"/>
          </p:cNvPicPr>
          <p:nvPr/>
        </p:nvPicPr>
        <p:blipFill>
          <a:blip r:embed="rId2"/>
          <a:stretch>
            <a:fillRect/>
          </a:stretch>
        </p:blipFill>
        <p:spPr>
          <a:xfrm>
            <a:off x="4647543" y="963167"/>
            <a:ext cx="7544457" cy="5144661"/>
          </a:xfrm>
          <a:prstGeom prst="rect">
            <a:avLst/>
          </a:prstGeom>
        </p:spPr>
      </p:pic>
      <p:sp>
        <p:nvSpPr>
          <p:cNvPr id="7" name="Arrow: Right 6">
            <a:extLst>
              <a:ext uri="{FF2B5EF4-FFF2-40B4-BE49-F238E27FC236}">
                <a16:creationId xmlns:a16="http://schemas.microsoft.com/office/drawing/2014/main" id="{78CB4905-3997-44F6-A85B-1493B8696582}"/>
              </a:ext>
            </a:extLst>
          </p:cNvPr>
          <p:cNvSpPr/>
          <p:nvPr/>
        </p:nvSpPr>
        <p:spPr>
          <a:xfrm>
            <a:off x="3998527" y="5524882"/>
            <a:ext cx="649016"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30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19000" contrast="-1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24E9-2242-4FDF-8C85-DD6D380A6BBC}"/>
              </a:ext>
            </a:extLst>
          </p:cNvPr>
          <p:cNvSpPr>
            <a:spLocks noGrp="1"/>
          </p:cNvSpPr>
          <p:nvPr>
            <p:ph type="title"/>
          </p:nvPr>
        </p:nvSpPr>
        <p:spPr/>
        <p:txBody>
          <a:bodyPr/>
          <a:lstStyle/>
          <a:p>
            <a:r>
              <a:rPr lang="en-US" dirty="0"/>
              <a:t>Post-award</a:t>
            </a:r>
            <a:br>
              <a:rPr lang="en-US" dirty="0"/>
            </a:br>
            <a:br>
              <a:rPr lang="en-US" dirty="0"/>
            </a:br>
            <a:r>
              <a:rPr lang="en-US" dirty="0"/>
              <a:t>Congratulations! </a:t>
            </a:r>
            <a:br>
              <a:rPr lang="en-US" dirty="0"/>
            </a:br>
            <a:br>
              <a:rPr lang="en-US" dirty="0"/>
            </a:br>
            <a:r>
              <a:rPr lang="en-US" dirty="0"/>
              <a:t>You’re having a conference!</a:t>
            </a:r>
          </a:p>
        </p:txBody>
      </p:sp>
    </p:spTree>
    <p:extLst>
      <p:ext uri="{BB962C8B-B14F-4D97-AF65-F5344CB8AC3E}">
        <p14:creationId xmlns:p14="http://schemas.microsoft.com/office/powerpoint/2010/main" val="274659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13D6-2009-4BB3-BF79-CBF100794F28}"/>
              </a:ext>
            </a:extLst>
          </p:cNvPr>
          <p:cNvSpPr>
            <a:spLocks noGrp="1"/>
          </p:cNvSpPr>
          <p:nvPr>
            <p:ph type="title"/>
          </p:nvPr>
        </p:nvSpPr>
        <p:spPr>
          <a:xfrm>
            <a:off x="362857" y="575953"/>
            <a:ext cx="4013200" cy="5601010"/>
          </a:xfrm>
        </p:spPr>
        <p:txBody>
          <a:bodyPr/>
          <a:lstStyle/>
          <a:p>
            <a:r>
              <a:rPr lang="en-US" dirty="0"/>
              <a:t>Conferences and Meetings are a bit different right now… </a:t>
            </a:r>
            <a:br>
              <a:rPr lang="en-US" dirty="0"/>
            </a:br>
            <a:br>
              <a:rPr lang="en-US" dirty="0"/>
            </a:br>
            <a:r>
              <a:rPr lang="en-US" sz="2000" dirty="0"/>
              <a:t>We will be presenting information based on a non-pandemic environment. Please note that due to COVID-19, many additional guidelines are in place for the various federal sponsors. </a:t>
            </a:r>
            <a:endParaRPr lang="en-US" dirty="0"/>
          </a:p>
        </p:txBody>
      </p:sp>
      <p:pic>
        <p:nvPicPr>
          <p:cNvPr id="5" name="Content Placeholder 4" descr="A picture containing indoor, floor, green&#10;&#10;Description automatically generated">
            <a:extLst>
              <a:ext uri="{FF2B5EF4-FFF2-40B4-BE49-F238E27FC236}">
                <a16:creationId xmlns:a16="http://schemas.microsoft.com/office/drawing/2014/main" id="{004066B8-5AA0-4B7E-A7C0-B53DE7F1DE71}"/>
              </a:ext>
            </a:extLst>
          </p:cNvPr>
          <p:cNvPicPr>
            <a:picLocks noGrp="1" noChangeAspect="1"/>
          </p:cNvPicPr>
          <p:nvPr>
            <p:ph sz="quarter" idx="11"/>
          </p:nvPr>
        </p:nvPicPr>
        <p:blipFill>
          <a:blip r:embed="rId2" cstate="screen">
            <a:extLst>
              <a:ext uri="{28A0092B-C50C-407E-A947-70E740481C1C}">
                <a14:useLocalDpi xmlns:a14="http://schemas.microsoft.com/office/drawing/2010/main"/>
              </a:ext>
            </a:extLst>
          </a:blip>
          <a:stretch>
            <a:fillRect/>
          </a:stretch>
        </p:blipFill>
        <p:spPr>
          <a:xfrm>
            <a:off x="4649788" y="1080030"/>
            <a:ext cx="6889750" cy="4593166"/>
          </a:xfrm>
        </p:spPr>
      </p:pic>
      <p:sp>
        <p:nvSpPr>
          <p:cNvPr id="6" name="Rectangle 5">
            <a:extLst>
              <a:ext uri="{FF2B5EF4-FFF2-40B4-BE49-F238E27FC236}">
                <a16:creationId xmlns:a16="http://schemas.microsoft.com/office/drawing/2014/main" id="{E8FED430-B29D-432C-9C06-BFB9D353C1F5}"/>
              </a:ext>
            </a:extLst>
          </p:cNvPr>
          <p:cNvSpPr/>
          <p:nvPr/>
        </p:nvSpPr>
        <p:spPr>
          <a:xfrm rot="20303758">
            <a:off x="4759775" y="2914792"/>
            <a:ext cx="641714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Relocated to Zoom</a:t>
            </a:r>
          </a:p>
        </p:txBody>
      </p:sp>
      <p:sp>
        <p:nvSpPr>
          <p:cNvPr id="7" name="Rectangle 6">
            <a:extLst>
              <a:ext uri="{FF2B5EF4-FFF2-40B4-BE49-F238E27FC236}">
                <a16:creationId xmlns:a16="http://schemas.microsoft.com/office/drawing/2014/main" id="{F7886028-5520-4E27-AA23-E38FA4A7FA03}"/>
              </a:ext>
            </a:extLst>
          </p:cNvPr>
          <p:cNvSpPr/>
          <p:nvPr/>
        </p:nvSpPr>
        <p:spPr>
          <a:xfrm rot="20265614">
            <a:off x="4770167" y="2850244"/>
            <a:ext cx="6447892" cy="1070429"/>
          </a:xfrm>
          <a:custGeom>
            <a:avLst/>
            <a:gdLst>
              <a:gd name="connsiteX0" fmla="*/ 0 w 6447892"/>
              <a:gd name="connsiteY0" fmla="*/ 0 h 1070429"/>
              <a:gd name="connsiteX1" fmla="*/ 515831 w 6447892"/>
              <a:gd name="connsiteY1" fmla="*/ 0 h 1070429"/>
              <a:gd name="connsiteX2" fmla="*/ 1160621 w 6447892"/>
              <a:gd name="connsiteY2" fmla="*/ 0 h 1070429"/>
              <a:gd name="connsiteX3" fmla="*/ 1805410 w 6447892"/>
              <a:gd name="connsiteY3" fmla="*/ 0 h 1070429"/>
              <a:gd name="connsiteX4" fmla="*/ 2256762 w 6447892"/>
              <a:gd name="connsiteY4" fmla="*/ 0 h 1070429"/>
              <a:gd name="connsiteX5" fmla="*/ 2708115 w 6447892"/>
              <a:gd name="connsiteY5" fmla="*/ 0 h 1070429"/>
              <a:gd name="connsiteX6" fmla="*/ 3352904 w 6447892"/>
              <a:gd name="connsiteY6" fmla="*/ 0 h 1070429"/>
              <a:gd name="connsiteX7" fmla="*/ 3868735 w 6447892"/>
              <a:gd name="connsiteY7" fmla="*/ 0 h 1070429"/>
              <a:gd name="connsiteX8" fmla="*/ 4449045 w 6447892"/>
              <a:gd name="connsiteY8" fmla="*/ 0 h 1070429"/>
              <a:gd name="connsiteX9" fmla="*/ 5158314 w 6447892"/>
              <a:gd name="connsiteY9" fmla="*/ 0 h 1070429"/>
              <a:gd name="connsiteX10" fmla="*/ 5867582 w 6447892"/>
              <a:gd name="connsiteY10" fmla="*/ 0 h 1070429"/>
              <a:gd name="connsiteX11" fmla="*/ 6447892 w 6447892"/>
              <a:gd name="connsiteY11" fmla="*/ 0 h 1070429"/>
              <a:gd name="connsiteX12" fmla="*/ 6447892 w 6447892"/>
              <a:gd name="connsiteY12" fmla="*/ 545919 h 1070429"/>
              <a:gd name="connsiteX13" fmla="*/ 6447892 w 6447892"/>
              <a:gd name="connsiteY13" fmla="*/ 1070429 h 1070429"/>
              <a:gd name="connsiteX14" fmla="*/ 5803103 w 6447892"/>
              <a:gd name="connsiteY14" fmla="*/ 1070429 h 1070429"/>
              <a:gd name="connsiteX15" fmla="*/ 5351750 w 6447892"/>
              <a:gd name="connsiteY15" fmla="*/ 1070429 h 1070429"/>
              <a:gd name="connsiteX16" fmla="*/ 4835919 w 6447892"/>
              <a:gd name="connsiteY16" fmla="*/ 1070429 h 1070429"/>
              <a:gd name="connsiteX17" fmla="*/ 4255609 w 6447892"/>
              <a:gd name="connsiteY17" fmla="*/ 1070429 h 1070429"/>
              <a:gd name="connsiteX18" fmla="*/ 3481862 w 6447892"/>
              <a:gd name="connsiteY18" fmla="*/ 1070429 h 1070429"/>
              <a:gd name="connsiteX19" fmla="*/ 2966030 w 6447892"/>
              <a:gd name="connsiteY19" fmla="*/ 1070429 h 1070429"/>
              <a:gd name="connsiteX20" fmla="*/ 2192283 w 6447892"/>
              <a:gd name="connsiteY20" fmla="*/ 1070429 h 1070429"/>
              <a:gd name="connsiteX21" fmla="*/ 1611973 w 6447892"/>
              <a:gd name="connsiteY21" fmla="*/ 1070429 h 1070429"/>
              <a:gd name="connsiteX22" fmla="*/ 838226 w 6447892"/>
              <a:gd name="connsiteY22" fmla="*/ 1070429 h 1070429"/>
              <a:gd name="connsiteX23" fmla="*/ 0 w 6447892"/>
              <a:gd name="connsiteY23" fmla="*/ 1070429 h 1070429"/>
              <a:gd name="connsiteX24" fmla="*/ 0 w 6447892"/>
              <a:gd name="connsiteY24" fmla="*/ 556623 h 1070429"/>
              <a:gd name="connsiteX25" fmla="*/ 0 w 6447892"/>
              <a:gd name="connsiteY25" fmla="*/ 0 h 107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47892" h="1070429" extrusionOk="0">
                <a:moveTo>
                  <a:pt x="0" y="0"/>
                </a:moveTo>
                <a:cubicBezTo>
                  <a:pt x="230888" y="-925"/>
                  <a:pt x="399582" y="12936"/>
                  <a:pt x="515831" y="0"/>
                </a:cubicBezTo>
                <a:cubicBezTo>
                  <a:pt x="632080" y="-12936"/>
                  <a:pt x="847129" y="-31613"/>
                  <a:pt x="1160621" y="0"/>
                </a:cubicBezTo>
                <a:cubicBezTo>
                  <a:pt x="1474113" y="31613"/>
                  <a:pt x="1644565" y="18817"/>
                  <a:pt x="1805410" y="0"/>
                </a:cubicBezTo>
                <a:cubicBezTo>
                  <a:pt x="1966255" y="-18817"/>
                  <a:pt x="2106448" y="3992"/>
                  <a:pt x="2256762" y="0"/>
                </a:cubicBezTo>
                <a:cubicBezTo>
                  <a:pt x="2407076" y="-3992"/>
                  <a:pt x="2531823" y="-1620"/>
                  <a:pt x="2708115" y="0"/>
                </a:cubicBezTo>
                <a:cubicBezTo>
                  <a:pt x="2884407" y="1620"/>
                  <a:pt x="3130238" y="-7079"/>
                  <a:pt x="3352904" y="0"/>
                </a:cubicBezTo>
                <a:cubicBezTo>
                  <a:pt x="3575570" y="7079"/>
                  <a:pt x="3763413" y="-24235"/>
                  <a:pt x="3868735" y="0"/>
                </a:cubicBezTo>
                <a:cubicBezTo>
                  <a:pt x="3974057" y="24235"/>
                  <a:pt x="4218803" y="14673"/>
                  <a:pt x="4449045" y="0"/>
                </a:cubicBezTo>
                <a:cubicBezTo>
                  <a:pt x="4679287" y="-14673"/>
                  <a:pt x="5004274" y="1585"/>
                  <a:pt x="5158314" y="0"/>
                </a:cubicBezTo>
                <a:cubicBezTo>
                  <a:pt x="5312354" y="-1585"/>
                  <a:pt x="5521176" y="23830"/>
                  <a:pt x="5867582" y="0"/>
                </a:cubicBezTo>
                <a:cubicBezTo>
                  <a:pt x="6213988" y="-23830"/>
                  <a:pt x="6170545" y="-19870"/>
                  <a:pt x="6447892" y="0"/>
                </a:cubicBezTo>
                <a:cubicBezTo>
                  <a:pt x="6471086" y="255533"/>
                  <a:pt x="6470182" y="384901"/>
                  <a:pt x="6447892" y="545919"/>
                </a:cubicBezTo>
                <a:cubicBezTo>
                  <a:pt x="6425602" y="706937"/>
                  <a:pt x="6452524" y="934781"/>
                  <a:pt x="6447892" y="1070429"/>
                </a:cubicBezTo>
                <a:cubicBezTo>
                  <a:pt x="6291479" y="1086409"/>
                  <a:pt x="6026943" y="1043603"/>
                  <a:pt x="5803103" y="1070429"/>
                </a:cubicBezTo>
                <a:cubicBezTo>
                  <a:pt x="5579263" y="1097255"/>
                  <a:pt x="5516528" y="1091699"/>
                  <a:pt x="5351750" y="1070429"/>
                </a:cubicBezTo>
                <a:cubicBezTo>
                  <a:pt x="5186972" y="1049159"/>
                  <a:pt x="4975296" y="1071322"/>
                  <a:pt x="4835919" y="1070429"/>
                </a:cubicBezTo>
                <a:cubicBezTo>
                  <a:pt x="4696542" y="1069536"/>
                  <a:pt x="4480375" y="1094520"/>
                  <a:pt x="4255609" y="1070429"/>
                </a:cubicBezTo>
                <a:cubicBezTo>
                  <a:pt x="4030843" y="1046339"/>
                  <a:pt x="3788276" y="1108968"/>
                  <a:pt x="3481862" y="1070429"/>
                </a:cubicBezTo>
                <a:cubicBezTo>
                  <a:pt x="3175448" y="1031890"/>
                  <a:pt x="3210610" y="1085734"/>
                  <a:pt x="2966030" y="1070429"/>
                </a:cubicBezTo>
                <a:cubicBezTo>
                  <a:pt x="2721450" y="1055124"/>
                  <a:pt x="2407328" y="1051969"/>
                  <a:pt x="2192283" y="1070429"/>
                </a:cubicBezTo>
                <a:cubicBezTo>
                  <a:pt x="1977238" y="1088889"/>
                  <a:pt x="1754174" y="1096164"/>
                  <a:pt x="1611973" y="1070429"/>
                </a:cubicBezTo>
                <a:cubicBezTo>
                  <a:pt x="1469772" y="1044695"/>
                  <a:pt x="995856" y="1040040"/>
                  <a:pt x="838226" y="1070429"/>
                </a:cubicBezTo>
                <a:cubicBezTo>
                  <a:pt x="680596" y="1100818"/>
                  <a:pt x="388712" y="1072274"/>
                  <a:pt x="0" y="1070429"/>
                </a:cubicBezTo>
                <a:cubicBezTo>
                  <a:pt x="24131" y="898506"/>
                  <a:pt x="-13884" y="768305"/>
                  <a:pt x="0" y="556623"/>
                </a:cubicBezTo>
                <a:cubicBezTo>
                  <a:pt x="13884" y="344941"/>
                  <a:pt x="2798" y="125735"/>
                  <a:pt x="0" y="0"/>
                </a:cubicBezTo>
                <a:close/>
              </a:path>
            </a:pathLst>
          </a:custGeom>
          <a:noFill/>
          <a:ln w="57150" cap="flat">
            <a:solidFill>
              <a:schemeClr val="accent2">
                <a:alpha val="96000"/>
              </a:schemeClr>
            </a:solidFill>
            <a:prstDash val="dash"/>
            <a:extLst>
              <a:ext uri="{C807C97D-BFC1-408E-A445-0C87EB9F89A2}">
                <ask:lineSketchStyleProps xmlns:ask="http://schemas.microsoft.com/office/drawing/2018/sketchyshapes" sd="2573157131">
                  <a:prstGeom prst="rect">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4044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4B9E-D5E2-4A75-AA51-7E2B7E3D2129}"/>
              </a:ext>
            </a:extLst>
          </p:cNvPr>
          <p:cNvSpPr>
            <a:spLocks noGrp="1"/>
          </p:cNvSpPr>
          <p:nvPr>
            <p:ph type="title"/>
          </p:nvPr>
        </p:nvSpPr>
        <p:spPr/>
        <p:txBody>
          <a:bodyPr/>
          <a:lstStyle/>
          <a:p>
            <a:r>
              <a:rPr lang="en-US" dirty="0"/>
              <a:t>Step 1: Carefully review the award terms and conditions</a:t>
            </a:r>
            <a:br>
              <a:rPr lang="en-US" dirty="0"/>
            </a:br>
            <a:endParaRPr lang="en-US" dirty="0"/>
          </a:p>
        </p:txBody>
      </p:sp>
      <p:sp>
        <p:nvSpPr>
          <p:cNvPr id="3" name="Content Placeholder 2">
            <a:extLst>
              <a:ext uri="{FF2B5EF4-FFF2-40B4-BE49-F238E27FC236}">
                <a16:creationId xmlns:a16="http://schemas.microsoft.com/office/drawing/2014/main" id="{5337373F-DAA5-42A2-BFB6-F9D72F05170E}"/>
              </a:ext>
            </a:extLst>
          </p:cNvPr>
          <p:cNvSpPr>
            <a:spLocks noGrp="1"/>
          </p:cNvSpPr>
          <p:nvPr>
            <p:ph sz="quarter" idx="14"/>
          </p:nvPr>
        </p:nvSpPr>
        <p:spPr>
          <a:xfrm>
            <a:off x="6234545" y="2382838"/>
            <a:ext cx="5747248" cy="4003201"/>
          </a:xfrm>
        </p:spPr>
        <p:txBody>
          <a:bodyPr/>
          <a:lstStyle/>
          <a:p>
            <a:pPr marL="0" indent="0">
              <a:buNone/>
            </a:pPr>
            <a:r>
              <a:rPr lang="en-US" sz="2000" dirty="0"/>
              <a:t>Review the award document, the FOA, the sponsor’s award management guide, and the awarded budget. </a:t>
            </a:r>
          </a:p>
          <a:p>
            <a:pPr marL="0" indent="0">
              <a:buNone/>
            </a:pPr>
            <a:r>
              <a:rPr lang="en-US" sz="2000" dirty="0"/>
              <a:t>Look for any requirements that are specific to the award, for what kind of reports have to be submitted (programmatic and financial), and reporting deadlines before making conference arrangements.</a:t>
            </a:r>
          </a:p>
          <a:p>
            <a:pPr marL="0" indent="0">
              <a:buNone/>
            </a:pPr>
            <a:endParaRPr lang="en-US" dirty="0"/>
          </a:p>
        </p:txBody>
      </p:sp>
      <p:pic>
        <p:nvPicPr>
          <p:cNvPr id="6" name="Content Placeholder 5" descr="A picture containing computer, person, computer, using&#10;&#10;Description automatically generated">
            <a:extLst>
              <a:ext uri="{FF2B5EF4-FFF2-40B4-BE49-F238E27FC236}">
                <a16:creationId xmlns:a16="http://schemas.microsoft.com/office/drawing/2014/main" id="{18DAF372-4241-4E4D-9445-C6085C8EA705}"/>
              </a:ext>
            </a:extLst>
          </p:cNvPr>
          <p:cNvPicPr>
            <a:picLocks noGrp="1" noChangeAspect="1"/>
          </p:cNvPicPr>
          <p:nvPr>
            <p:ph sz="quarter" idx="15"/>
          </p:nvPr>
        </p:nvPicPr>
        <p:blipFill>
          <a:blip r:embed="rId2" cstate="screen">
            <a:extLst>
              <a:ext uri="{28A0092B-C50C-407E-A947-70E740481C1C}">
                <a14:useLocalDpi xmlns:a14="http://schemas.microsoft.com/office/drawing/2010/main"/>
              </a:ext>
            </a:extLst>
          </a:blip>
          <a:stretch>
            <a:fillRect/>
          </a:stretch>
        </p:blipFill>
        <p:spPr>
          <a:xfrm>
            <a:off x="685800" y="2382838"/>
            <a:ext cx="5272088" cy="3514725"/>
          </a:xfrm>
        </p:spPr>
      </p:pic>
    </p:spTree>
    <p:extLst>
      <p:ext uri="{BB962C8B-B14F-4D97-AF65-F5344CB8AC3E}">
        <p14:creationId xmlns:p14="http://schemas.microsoft.com/office/powerpoint/2010/main" val="3049678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0DC7-A585-48A4-8E10-6F10040F19FA}"/>
              </a:ext>
            </a:extLst>
          </p:cNvPr>
          <p:cNvSpPr>
            <a:spLocks noGrp="1"/>
          </p:cNvSpPr>
          <p:nvPr>
            <p:ph type="title"/>
          </p:nvPr>
        </p:nvSpPr>
        <p:spPr/>
        <p:txBody>
          <a:bodyPr/>
          <a:lstStyle/>
          <a:p>
            <a:r>
              <a:rPr lang="en-US" dirty="0"/>
              <a:t>Example: NIH Scientific Conferences (R13 and U13)</a:t>
            </a:r>
            <a:br>
              <a:rPr lang="en-US" dirty="0"/>
            </a:br>
            <a:endParaRPr lang="en-US" dirty="0"/>
          </a:p>
        </p:txBody>
      </p:sp>
      <p:sp>
        <p:nvSpPr>
          <p:cNvPr id="4" name="Content Placeholder 3">
            <a:extLst>
              <a:ext uri="{FF2B5EF4-FFF2-40B4-BE49-F238E27FC236}">
                <a16:creationId xmlns:a16="http://schemas.microsoft.com/office/drawing/2014/main" id="{6B2576CF-4339-45E5-A736-42C59804D7B9}"/>
              </a:ext>
            </a:extLst>
          </p:cNvPr>
          <p:cNvSpPr>
            <a:spLocks noGrp="1"/>
          </p:cNvSpPr>
          <p:nvPr>
            <p:ph sz="quarter" idx="15"/>
          </p:nvPr>
        </p:nvSpPr>
        <p:spPr>
          <a:xfrm>
            <a:off x="331075" y="2172694"/>
            <a:ext cx="2845592" cy="4491925"/>
          </a:xfrm>
        </p:spPr>
        <p:txBody>
          <a:bodyPr/>
          <a:lstStyle/>
          <a:p>
            <a:pPr marL="0" indent="0">
              <a:buNone/>
            </a:pPr>
            <a:r>
              <a:rPr lang="en-US" sz="2000" dirty="0"/>
              <a:t>NIH expects conference grant recipients to provide attendees an environment free from discrimination and harassment, sexual or otherwise.</a:t>
            </a:r>
          </a:p>
          <a:p>
            <a:pPr marL="0" indent="0">
              <a:buNone/>
            </a:pPr>
            <a:endParaRPr lang="en-US" dirty="0"/>
          </a:p>
        </p:txBody>
      </p:sp>
      <p:pic>
        <p:nvPicPr>
          <p:cNvPr id="5" name="Picture 4">
            <a:extLst>
              <a:ext uri="{FF2B5EF4-FFF2-40B4-BE49-F238E27FC236}">
                <a16:creationId xmlns:a16="http://schemas.microsoft.com/office/drawing/2014/main" id="{F28592E5-F829-4D43-9C44-BC9516CBBB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6591" y="2172694"/>
            <a:ext cx="7639527" cy="3436935"/>
          </a:xfrm>
          <a:prstGeom prst="rect">
            <a:avLst/>
          </a:prstGeom>
        </p:spPr>
      </p:pic>
    </p:spTree>
    <p:extLst>
      <p:ext uri="{BB962C8B-B14F-4D97-AF65-F5344CB8AC3E}">
        <p14:creationId xmlns:p14="http://schemas.microsoft.com/office/powerpoint/2010/main" val="2597693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4234-A90E-4BC3-B5C1-0584591F30A1}"/>
              </a:ext>
            </a:extLst>
          </p:cNvPr>
          <p:cNvSpPr>
            <a:spLocks noGrp="1"/>
          </p:cNvSpPr>
          <p:nvPr>
            <p:ph type="title"/>
          </p:nvPr>
        </p:nvSpPr>
        <p:spPr>
          <a:xfrm>
            <a:off x="481934" y="405434"/>
            <a:ext cx="6141796" cy="5601010"/>
          </a:xfrm>
        </p:spPr>
        <p:txBody>
          <a:bodyPr>
            <a:normAutofit/>
          </a:bodyPr>
          <a:lstStyle/>
          <a:p>
            <a:r>
              <a:rPr lang="en-US" sz="2800" dirty="0"/>
              <a:t>Be sure you know whether you have a </a:t>
            </a:r>
            <a:r>
              <a:rPr lang="en-US" sz="2800" b="1" dirty="0"/>
              <a:t>grant</a:t>
            </a:r>
            <a:r>
              <a:rPr lang="en-US" sz="2800" dirty="0"/>
              <a:t>, </a:t>
            </a:r>
            <a:r>
              <a:rPr lang="en-US" sz="2800" b="1" dirty="0"/>
              <a:t>cooperative agreement</a:t>
            </a:r>
            <a:r>
              <a:rPr lang="en-US" sz="2800" dirty="0"/>
              <a:t>, or </a:t>
            </a:r>
            <a:r>
              <a:rPr lang="en-US" sz="2800" b="1" dirty="0"/>
              <a:t>contract</a:t>
            </a:r>
            <a:r>
              <a:rPr lang="en-US" sz="2800" dirty="0"/>
              <a:t> because sponsors can have different requirements for each of them. </a:t>
            </a:r>
            <a:br>
              <a:rPr lang="en-US" sz="2800" dirty="0"/>
            </a:br>
            <a:endParaRPr lang="en-US" sz="2800" dirty="0"/>
          </a:p>
        </p:txBody>
      </p:sp>
      <p:pic>
        <p:nvPicPr>
          <p:cNvPr id="5" name="Content Placeholder 4" descr="A picture containing text, outdoor, stone&#10;&#10;Description automatically generated">
            <a:extLst>
              <a:ext uri="{FF2B5EF4-FFF2-40B4-BE49-F238E27FC236}">
                <a16:creationId xmlns:a16="http://schemas.microsoft.com/office/drawing/2014/main" id="{2F1628E5-83CB-4063-81A3-E0BA8694EC3A}"/>
              </a:ext>
            </a:extLst>
          </p:cNvPr>
          <p:cNvPicPr>
            <a:picLocks noGrp="1" noChangeAspect="1"/>
          </p:cNvPicPr>
          <p:nvPr>
            <p:ph sz="quarter" idx="11"/>
          </p:nvPr>
        </p:nvPicPr>
        <p:blipFill>
          <a:blip r:embed="rId2" cstate="screen">
            <a:extLst>
              <a:ext uri="{28A0092B-C50C-407E-A947-70E740481C1C}">
                <a14:useLocalDpi xmlns:a14="http://schemas.microsoft.com/office/drawing/2010/main"/>
              </a:ext>
            </a:extLst>
          </a:blip>
          <a:stretch>
            <a:fillRect/>
          </a:stretch>
        </p:blipFill>
        <p:spPr>
          <a:xfrm>
            <a:off x="7394027" y="427872"/>
            <a:ext cx="4002204" cy="6002255"/>
          </a:xfrm>
        </p:spPr>
      </p:pic>
    </p:spTree>
    <p:extLst>
      <p:ext uri="{BB962C8B-B14F-4D97-AF65-F5344CB8AC3E}">
        <p14:creationId xmlns:p14="http://schemas.microsoft.com/office/powerpoint/2010/main" val="364855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0DC7-A585-48A4-8E10-6F10040F19FA}"/>
              </a:ext>
            </a:extLst>
          </p:cNvPr>
          <p:cNvSpPr>
            <a:spLocks noGrp="1"/>
          </p:cNvSpPr>
          <p:nvPr>
            <p:ph type="title"/>
          </p:nvPr>
        </p:nvSpPr>
        <p:spPr/>
        <p:txBody>
          <a:bodyPr/>
          <a:lstStyle/>
          <a:p>
            <a:r>
              <a:rPr lang="en-US" dirty="0"/>
              <a:t>Example: </a:t>
            </a:r>
            <a:br>
              <a:rPr lang="en-US" dirty="0"/>
            </a:br>
            <a:r>
              <a:rPr lang="en-US" dirty="0">
                <a:latin typeface="Arial" panose="020B0604020202020204" pitchFamily="34" charset="0"/>
              </a:rPr>
              <a:t>Department of Justice</a:t>
            </a:r>
            <a:br>
              <a:rPr lang="en-US" dirty="0">
                <a:latin typeface="Arial" panose="020B0604020202020204" pitchFamily="34" charset="0"/>
              </a:rPr>
            </a:br>
            <a:br>
              <a:rPr lang="en-US" dirty="0"/>
            </a:br>
            <a:endParaRPr lang="en-US" dirty="0"/>
          </a:p>
        </p:txBody>
      </p:sp>
      <p:sp>
        <p:nvSpPr>
          <p:cNvPr id="4" name="Content Placeholder 3">
            <a:extLst>
              <a:ext uri="{FF2B5EF4-FFF2-40B4-BE49-F238E27FC236}">
                <a16:creationId xmlns:a16="http://schemas.microsoft.com/office/drawing/2014/main" id="{6B2576CF-4339-45E5-A736-42C59804D7B9}"/>
              </a:ext>
            </a:extLst>
          </p:cNvPr>
          <p:cNvSpPr>
            <a:spLocks noGrp="1"/>
          </p:cNvSpPr>
          <p:nvPr>
            <p:ph sz="quarter" idx="15"/>
          </p:nvPr>
        </p:nvSpPr>
        <p:spPr>
          <a:xfrm>
            <a:off x="685884" y="2127833"/>
            <a:ext cx="4154132" cy="2602334"/>
          </a:xfrm>
        </p:spPr>
        <p:txBody>
          <a:bodyPr>
            <a:normAutofit/>
          </a:bodyPr>
          <a:lstStyle/>
          <a:p>
            <a:pPr marL="0" indent="0">
              <a:buNone/>
            </a:pPr>
            <a:r>
              <a:rPr lang="en-US" sz="2000" dirty="0"/>
              <a:t>The Department of Justice requires prior written approval for conferences funded by cooperative agreements and contracts but not for grants and no-cost videoconferences or webinars. An approved award budget for a cooperative agreement or contract is not prior approval.</a:t>
            </a:r>
          </a:p>
        </p:txBody>
      </p:sp>
      <p:pic>
        <p:nvPicPr>
          <p:cNvPr id="6" name="Picture 5">
            <a:extLst>
              <a:ext uri="{FF2B5EF4-FFF2-40B4-BE49-F238E27FC236}">
                <a16:creationId xmlns:a16="http://schemas.microsoft.com/office/drawing/2014/main" id="{5383D6FE-47BA-46FE-8AA4-4CC738DE48E0}"/>
              </a:ext>
            </a:extLst>
          </p:cNvPr>
          <p:cNvPicPr>
            <a:picLocks noChangeAspect="1"/>
          </p:cNvPicPr>
          <p:nvPr/>
        </p:nvPicPr>
        <p:blipFill>
          <a:blip r:embed="rId2"/>
          <a:stretch>
            <a:fillRect/>
          </a:stretch>
        </p:blipFill>
        <p:spPr>
          <a:xfrm>
            <a:off x="5454869" y="199402"/>
            <a:ext cx="6508527" cy="6325657"/>
          </a:xfrm>
          <a:prstGeom prst="rect">
            <a:avLst/>
          </a:prstGeom>
        </p:spPr>
      </p:pic>
    </p:spTree>
    <p:extLst>
      <p:ext uri="{BB962C8B-B14F-4D97-AF65-F5344CB8AC3E}">
        <p14:creationId xmlns:p14="http://schemas.microsoft.com/office/powerpoint/2010/main" val="302706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4B9E-D5E2-4A75-AA51-7E2B7E3D2129}"/>
              </a:ext>
            </a:extLst>
          </p:cNvPr>
          <p:cNvSpPr>
            <a:spLocks noGrp="1"/>
          </p:cNvSpPr>
          <p:nvPr>
            <p:ph type="title"/>
          </p:nvPr>
        </p:nvSpPr>
        <p:spPr/>
        <p:txBody>
          <a:bodyPr/>
          <a:lstStyle/>
          <a:p>
            <a:r>
              <a:rPr lang="en-US"/>
              <a:t>Step 2: Make purchases, contract for goods and services, monitor expenses</a:t>
            </a:r>
            <a:endParaRPr lang="en-US" dirty="0"/>
          </a:p>
        </p:txBody>
      </p:sp>
      <p:sp>
        <p:nvSpPr>
          <p:cNvPr id="3" name="Content Placeholder 2">
            <a:extLst>
              <a:ext uri="{FF2B5EF4-FFF2-40B4-BE49-F238E27FC236}">
                <a16:creationId xmlns:a16="http://schemas.microsoft.com/office/drawing/2014/main" id="{5337373F-DAA5-42A2-BFB6-F9D72F05170E}"/>
              </a:ext>
            </a:extLst>
          </p:cNvPr>
          <p:cNvSpPr>
            <a:spLocks noGrp="1"/>
          </p:cNvSpPr>
          <p:nvPr>
            <p:ph sz="quarter" idx="14"/>
          </p:nvPr>
        </p:nvSpPr>
        <p:spPr>
          <a:xfrm>
            <a:off x="685884" y="1871538"/>
            <a:ext cx="3551579" cy="4003201"/>
          </a:xfrm>
        </p:spPr>
        <p:txBody>
          <a:bodyPr/>
          <a:lstStyle/>
          <a:p>
            <a:endParaRPr lang="en-US" sz="2400" dirty="0"/>
          </a:p>
          <a:p>
            <a:pPr marL="0" indent="0">
              <a:buNone/>
            </a:pPr>
            <a:r>
              <a:rPr lang="en-US" sz="2000" dirty="0"/>
              <a:t>Review expenses as they’re incurred to be sure expenditures are allowable under the terms and conditions of the award and are within the period of performance.</a:t>
            </a:r>
          </a:p>
          <a:p>
            <a:pPr marL="0" indent="0">
              <a:buNone/>
            </a:pPr>
            <a:endParaRPr lang="en-US" dirty="0"/>
          </a:p>
        </p:txBody>
      </p:sp>
      <p:pic>
        <p:nvPicPr>
          <p:cNvPr id="8" name="Content Placeholder 7" descr="A picture containing text, person, striped&#10;&#10;Description automatically generated">
            <a:extLst>
              <a:ext uri="{FF2B5EF4-FFF2-40B4-BE49-F238E27FC236}">
                <a16:creationId xmlns:a16="http://schemas.microsoft.com/office/drawing/2014/main" id="{17828CE4-9300-4AF5-99B4-2060111F0189}"/>
              </a:ext>
            </a:extLst>
          </p:cNvPr>
          <p:cNvPicPr>
            <a:picLocks noGrp="1" noChangeAspect="1"/>
          </p:cNvPicPr>
          <p:nvPr>
            <p:ph sz="quarter" idx="15"/>
          </p:nvPr>
        </p:nvPicPr>
        <p:blipFill rotWithShape="1">
          <a:blip r:embed="rId2" cstate="screen">
            <a:extLst>
              <a:ext uri="{28A0092B-C50C-407E-A947-70E740481C1C}">
                <a14:useLocalDpi xmlns:a14="http://schemas.microsoft.com/office/drawing/2010/main"/>
              </a:ext>
            </a:extLst>
          </a:blip>
          <a:srcRect/>
          <a:stretch/>
        </p:blipFill>
        <p:spPr>
          <a:xfrm>
            <a:off x="5597912" y="1590741"/>
            <a:ext cx="5908204" cy="4532049"/>
          </a:xfrm>
        </p:spPr>
      </p:pic>
    </p:spTree>
    <p:extLst>
      <p:ext uri="{BB962C8B-B14F-4D97-AF65-F5344CB8AC3E}">
        <p14:creationId xmlns:p14="http://schemas.microsoft.com/office/powerpoint/2010/main" val="697753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2F3E-2127-4B90-9BF6-6A9D2829E8C5}"/>
              </a:ext>
            </a:extLst>
          </p:cNvPr>
          <p:cNvSpPr>
            <a:spLocks noGrp="1"/>
          </p:cNvSpPr>
          <p:nvPr>
            <p:ph type="title"/>
          </p:nvPr>
        </p:nvSpPr>
        <p:spPr>
          <a:xfrm>
            <a:off x="6096000" y="471962"/>
            <a:ext cx="5129048" cy="1114588"/>
          </a:xfrm>
        </p:spPr>
        <p:txBody>
          <a:bodyPr/>
          <a:lstStyle/>
          <a:p>
            <a:r>
              <a:rPr lang="en-US" dirty="0"/>
              <a:t>Look before you leap!</a:t>
            </a:r>
            <a:br>
              <a:rPr lang="en-US" dirty="0"/>
            </a:br>
            <a:endParaRPr lang="en-US" dirty="0"/>
          </a:p>
        </p:txBody>
      </p:sp>
      <p:pic>
        <p:nvPicPr>
          <p:cNvPr id="6" name="Picture Placeholder 5">
            <a:extLst>
              <a:ext uri="{FF2B5EF4-FFF2-40B4-BE49-F238E27FC236}">
                <a16:creationId xmlns:a16="http://schemas.microsoft.com/office/drawing/2014/main" id="{A58B89AD-E798-475A-B8EA-15F161AB1880}"/>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560119" y="471962"/>
            <a:ext cx="4484847" cy="5914076"/>
          </a:xfrm>
        </p:spPr>
      </p:pic>
      <p:sp>
        <p:nvSpPr>
          <p:cNvPr id="4" name="Content Placeholder 3">
            <a:extLst>
              <a:ext uri="{FF2B5EF4-FFF2-40B4-BE49-F238E27FC236}">
                <a16:creationId xmlns:a16="http://schemas.microsoft.com/office/drawing/2014/main" id="{1542E2C2-8130-488D-AF2C-A695C1271946}"/>
              </a:ext>
            </a:extLst>
          </p:cNvPr>
          <p:cNvSpPr>
            <a:spLocks noGrp="1"/>
          </p:cNvSpPr>
          <p:nvPr>
            <p:ph sz="quarter" idx="12"/>
          </p:nvPr>
        </p:nvSpPr>
        <p:spPr>
          <a:xfrm>
            <a:off x="6031684" y="1687654"/>
            <a:ext cx="6160316" cy="4622883"/>
          </a:xfrm>
        </p:spPr>
        <p:txBody>
          <a:bodyPr>
            <a:normAutofit lnSpcReduction="10000"/>
          </a:bodyPr>
          <a:lstStyle/>
          <a:p>
            <a:pPr marL="0" indent="0">
              <a:buNone/>
            </a:pPr>
            <a:r>
              <a:rPr lang="en-US" sz="2000" dirty="0"/>
              <a:t>Allowable costs with caveats to watch out for:</a:t>
            </a:r>
          </a:p>
          <a:p>
            <a:endParaRPr lang="en-US" sz="2000" dirty="0"/>
          </a:p>
          <a:p>
            <a:r>
              <a:rPr lang="en-US" sz="2000" dirty="0"/>
              <a:t>Conference services</a:t>
            </a:r>
          </a:p>
          <a:p>
            <a:r>
              <a:rPr lang="en-US" sz="2000" dirty="0"/>
              <a:t>Consultant services</a:t>
            </a:r>
          </a:p>
          <a:p>
            <a:r>
              <a:rPr lang="en-US" sz="2000" dirty="0"/>
              <a:t>Equipment rental</a:t>
            </a:r>
          </a:p>
          <a:p>
            <a:r>
              <a:rPr lang="en-US" sz="2000" dirty="0"/>
              <a:t>Meals </a:t>
            </a:r>
          </a:p>
          <a:p>
            <a:r>
              <a:rPr lang="en-US" sz="2000" dirty="0"/>
              <a:t>Coffee breaks</a:t>
            </a:r>
          </a:p>
          <a:p>
            <a:r>
              <a:rPr lang="en-US" sz="2000" dirty="0"/>
              <a:t>Publication costs</a:t>
            </a:r>
          </a:p>
          <a:p>
            <a:r>
              <a:rPr lang="en-US" sz="2000" dirty="0"/>
              <a:t>Speaker fees </a:t>
            </a:r>
          </a:p>
          <a:p>
            <a:r>
              <a:rPr lang="en-US" sz="2000" dirty="0"/>
              <a:t>Supplies</a:t>
            </a:r>
          </a:p>
          <a:p>
            <a:r>
              <a:rPr lang="en-US" sz="2000" dirty="0"/>
              <a:t>Travel</a:t>
            </a:r>
          </a:p>
          <a:p>
            <a:r>
              <a:rPr lang="en-US" sz="2000" dirty="0"/>
              <a:t>Conference venues</a:t>
            </a:r>
          </a:p>
          <a:p>
            <a:endParaRPr lang="en-US" dirty="0"/>
          </a:p>
          <a:p>
            <a:endParaRPr lang="en-US" dirty="0"/>
          </a:p>
        </p:txBody>
      </p:sp>
    </p:spTree>
    <p:extLst>
      <p:ext uri="{BB962C8B-B14F-4D97-AF65-F5344CB8AC3E}">
        <p14:creationId xmlns:p14="http://schemas.microsoft.com/office/powerpoint/2010/main" val="2012763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A26020-8498-4494-83CB-C5CEC85A0B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2982" y="1"/>
            <a:ext cx="8994145" cy="5996096"/>
          </a:xfrm>
          <a:prstGeom prst="rect">
            <a:avLst/>
          </a:prstGeom>
        </p:spPr>
      </p:pic>
      <p:sp>
        <p:nvSpPr>
          <p:cNvPr id="2" name="Title 1">
            <a:extLst>
              <a:ext uri="{FF2B5EF4-FFF2-40B4-BE49-F238E27FC236}">
                <a16:creationId xmlns:a16="http://schemas.microsoft.com/office/drawing/2014/main" id="{65B64B9E-D5E2-4A75-AA51-7E2B7E3D2129}"/>
              </a:ext>
            </a:extLst>
          </p:cNvPr>
          <p:cNvSpPr>
            <a:spLocks noGrp="1"/>
          </p:cNvSpPr>
          <p:nvPr>
            <p:ph type="title"/>
          </p:nvPr>
        </p:nvSpPr>
        <p:spPr/>
        <p:txBody>
          <a:bodyPr/>
          <a:lstStyle/>
          <a:p>
            <a:r>
              <a:rPr lang="en-US" dirty="0"/>
              <a:t>Step 3: Manage program income</a:t>
            </a:r>
          </a:p>
        </p:txBody>
      </p:sp>
      <p:sp>
        <p:nvSpPr>
          <p:cNvPr id="5" name="Content Placeholder 4">
            <a:extLst>
              <a:ext uri="{FF2B5EF4-FFF2-40B4-BE49-F238E27FC236}">
                <a16:creationId xmlns:a16="http://schemas.microsoft.com/office/drawing/2014/main" id="{4CE4A78C-040A-4276-B009-671C1F00A6AC}"/>
              </a:ext>
            </a:extLst>
          </p:cNvPr>
          <p:cNvSpPr>
            <a:spLocks noGrp="1"/>
          </p:cNvSpPr>
          <p:nvPr>
            <p:ph sz="quarter" idx="15"/>
          </p:nvPr>
        </p:nvSpPr>
        <p:spPr>
          <a:xfrm>
            <a:off x="766978" y="1591294"/>
            <a:ext cx="5986160" cy="3942826"/>
          </a:xfrm>
        </p:spPr>
        <p:txBody>
          <a:bodyPr>
            <a:normAutofit lnSpcReduction="10000"/>
          </a:bodyPr>
          <a:lstStyle/>
          <a:p>
            <a:pPr marL="0" indent="0">
              <a:buNone/>
            </a:pPr>
            <a:r>
              <a:rPr lang="en-US" sz="2000" b="1" dirty="0"/>
              <a:t>Uniform Guidance: </a:t>
            </a:r>
            <a:r>
              <a:rPr lang="en-US" sz="2000" b="1" dirty="0">
                <a:hlinkClick r:id="rId3"/>
              </a:rPr>
              <a:t>§200.80   Program income</a:t>
            </a:r>
            <a:endParaRPr lang="en-US" sz="2000" b="1" dirty="0"/>
          </a:p>
          <a:p>
            <a:endParaRPr lang="en-US" i="1" dirty="0"/>
          </a:p>
          <a:p>
            <a:pPr marL="0" indent="0">
              <a:buNone/>
            </a:pPr>
            <a:r>
              <a:rPr lang="en-US" sz="2000" dirty="0">
                <a:effectLst/>
              </a:rPr>
              <a:t>Program income</a:t>
            </a:r>
            <a:r>
              <a:rPr lang="en-US" sz="2000" dirty="0"/>
              <a:t> is gross income generated by a funded activity. This may happen for a conference if registration fees to attend are charged. </a:t>
            </a:r>
          </a:p>
          <a:p>
            <a:pPr marL="0" indent="0">
              <a:buNone/>
            </a:pPr>
            <a:endParaRPr lang="en-US" sz="2000" dirty="0"/>
          </a:p>
          <a:p>
            <a:pPr marL="0" indent="0">
              <a:buNone/>
            </a:pPr>
            <a:r>
              <a:rPr lang="en-US" sz="2000" dirty="0"/>
              <a:t>Pro tips for managing program income:</a:t>
            </a:r>
          </a:p>
          <a:p>
            <a:r>
              <a:rPr lang="en-US" sz="2000" dirty="0"/>
              <a:t>Spend program income before spending grant funds.</a:t>
            </a:r>
          </a:p>
          <a:p>
            <a:r>
              <a:rPr lang="en-US" sz="2000" dirty="0"/>
              <a:t>If a cost is allowable under the program award, then it is allowable to use program income for that cost.</a:t>
            </a:r>
          </a:p>
          <a:p>
            <a:endParaRPr lang="en-US" sz="1600" dirty="0"/>
          </a:p>
        </p:txBody>
      </p:sp>
    </p:spTree>
    <p:extLst>
      <p:ext uri="{BB962C8B-B14F-4D97-AF65-F5344CB8AC3E}">
        <p14:creationId xmlns:p14="http://schemas.microsoft.com/office/powerpoint/2010/main" val="2118923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1882673-1E44-46B0-B852-20B9ACCA48BC}"/>
              </a:ext>
            </a:extLst>
          </p:cNvPr>
          <p:cNvGraphicFramePr/>
          <p:nvPr>
            <p:extLst>
              <p:ext uri="{D42A27DB-BD31-4B8C-83A1-F6EECF244321}">
                <p14:modId xmlns:p14="http://schemas.microsoft.com/office/powerpoint/2010/main" val="4024813688"/>
              </p:ext>
            </p:extLst>
          </p:nvPr>
        </p:nvGraphicFramePr>
        <p:xfrm>
          <a:off x="296191" y="0"/>
          <a:ext cx="4291308"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942B3177-6CE6-4EBB-955D-CAD63A5E47B4}"/>
              </a:ext>
            </a:extLst>
          </p:cNvPr>
          <p:cNvSpPr/>
          <p:nvPr/>
        </p:nvSpPr>
        <p:spPr>
          <a:xfrm>
            <a:off x="2025650" y="958850"/>
            <a:ext cx="984250" cy="7937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race 7">
            <a:extLst>
              <a:ext uri="{FF2B5EF4-FFF2-40B4-BE49-F238E27FC236}">
                <a16:creationId xmlns:a16="http://schemas.microsoft.com/office/drawing/2014/main" id="{476F673B-ACE7-4F50-86A8-4BA5C80FBD92}"/>
              </a:ext>
            </a:extLst>
          </p:cNvPr>
          <p:cNvSpPr/>
          <p:nvPr/>
        </p:nvSpPr>
        <p:spPr>
          <a:xfrm>
            <a:off x="3112315" y="958850"/>
            <a:ext cx="352337" cy="7937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EB3340C-E41A-49D5-BA0F-CAFFB4851F48}"/>
              </a:ext>
            </a:extLst>
          </p:cNvPr>
          <p:cNvSpPr txBox="1"/>
          <p:nvPr/>
        </p:nvSpPr>
        <p:spPr>
          <a:xfrm>
            <a:off x="3665989" y="1174459"/>
            <a:ext cx="3186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Additive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Program Income, $20K</a:t>
            </a:r>
          </a:p>
        </p:txBody>
      </p:sp>
      <p:sp>
        <p:nvSpPr>
          <p:cNvPr id="10" name="TextBox 9">
            <a:extLst>
              <a:ext uri="{FF2B5EF4-FFF2-40B4-BE49-F238E27FC236}">
                <a16:creationId xmlns:a16="http://schemas.microsoft.com/office/drawing/2014/main" id="{14DA069A-95E2-48F8-90BD-F91A14B86651}"/>
              </a:ext>
            </a:extLst>
          </p:cNvPr>
          <p:cNvSpPr txBox="1"/>
          <p:nvPr/>
        </p:nvSpPr>
        <p:spPr>
          <a:xfrm>
            <a:off x="7799487" y="1066911"/>
            <a:ext cx="356157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mn-cs"/>
              </a:rPr>
              <a:t>Additive</a:t>
            </a:r>
            <a:r>
              <a:rPr kumimoji="0" lang="en-US" sz="32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Program Income funds are added to award funds, increasing the amount available to accomplish the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In this instance, the sponsor commits $100K, and $20K of Program Income adds to this amount, giving the PI authority to spend a total of $120K.</a:t>
            </a:r>
          </a:p>
        </p:txBody>
      </p:sp>
      <p:sp>
        <p:nvSpPr>
          <p:cNvPr id="11" name="Right Brace 10">
            <a:extLst>
              <a:ext uri="{FF2B5EF4-FFF2-40B4-BE49-F238E27FC236}">
                <a16:creationId xmlns:a16="http://schemas.microsoft.com/office/drawing/2014/main" id="{0D9E85D4-41FE-40D9-86E7-8AD50A22309C}"/>
              </a:ext>
            </a:extLst>
          </p:cNvPr>
          <p:cNvSpPr/>
          <p:nvPr/>
        </p:nvSpPr>
        <p:spPr>
          <a:xfrm>
            <a:off x="3112315" y="1763872"/>
            <a:ext cx="352337" cy="401699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F9DB3A2-FCAC-4E72-89B1-12046EA7A6F6}"/>
              </a:ext>
            </a:extLst>
          </p:cNvPr>
          <p:cNvSpPr txBox="1"/>
          <p:nvPr/>
        </p:nvSpPr>
        <p:spPr>
          <a:xfrm>
            <a:off x="3577723" y="3587703"/>
            <a:ext cx="3313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Committed by Sponsor, $100K</a:t>
            </a:r>
          </a:p>
        </p:txBody>
      </p:sp>
    </p:spTree>
    <p:extLst>
      <p:ext uri="{BB962C8B-B14F-4D97-AF65-F5344CB8AC3E}">
        <p14:creationId xmlns:p14="http://schemas.microsoft.com/office/powerpoint/2010/main" val="160646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00"/>
                            </p:stCondLst>
                            <p:childTnLst>
                              <p:par>
                                <p:cTn id="32" presetID="10" presetClass="entr" presetSubtype="0" fill="hold" nodeType="afterEffect">
                                  <p:stCondLst>
                                    <p:cond delay="150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1882673-1E44-46B0-B852-20B9ACCA48BC}"/>
              </a:ext>
            </a:extLst>
          </p:cNvPr>
          <p:cNvGraphicFramePr/>
          <p:nvPr>
            <p:extLst>
              <p:ext uri="{D42A27DB-BD31-4B8C-83A1-F6EECF244321}">
                <p14:modId xmlns:p14="http://schemas.microsoft.com/office/powerpoint/2010/main" val="4121323262"/>
              </p:ext>
            </p:extLst>
          </p:nvPr>
        </p:nvGraphicFramePr>
        <p:xfrm>
          <a:off x="296191" y="0"/>
          <a:ext cx="4291308"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942B3177-6CE6-4EBB-955D-CAD63A5E47B4}"/>
              </a:ext>
            </a:extLst>
          </p:cNvPr>
          <p:cNvSpPr/>
          <p:nvPr/>
        </p:nvSpPr>
        <p:spPr>
          <a:xfrm>
            <a:off x="2023384" y="1766253"/>
            <a:ext cx="984250" cy="7937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Brace 7">
            <a:extLst>
              <a:ext uri="{FF2B5EF4-FFF2-40B4-BE49-F238E27FC236}">
                <a16:creationId xmlns:a16="http://schemas.microsoft.com/office/drawing/2014/main" id="{476F673B-ACE7-4F50-86A8-4BA5C80FBD92}"/>
              </a:ext>
            </a:extLst>
          </p:cNvPr>
          <p:cNvSpPr/>
          <p:nvPr/>
        </p:nvSpPr>
        <p:spPr>
          <a:xfrm>
            <a:off x="3108958" y="1761398"/>
            <a:ext cx="352337" cy="7937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EB3340C-E41A-49D5-BA0F-CAFFB4851F48}"/>
              </a:ext>
            </a:extLst>
          </p:cNvPr>
          <p:cNvSpPr txBox="1"/>
          <p:nvPr/>
        </p:nvSpPr>
        <p:spPr>
          <a:xfrm>
            <a:off x="3577723" y="1973607"/>
            <a:ext cx="36471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Deductive Program Income, $20K</a:t>
            </a:r>
          </a:p>
        </p:txBody>
      </p:sp>
      <p:sp>
        <p:nvSpPr>
          <p:cNvPr id="10" name="TextBox 9">
            <a:extLst>
              <a:ext uri="{FF2B5EF4-FFF2-40B4-BE49-F238E27FC236}">
                <a16:creationId xmlns:a16="http://schemas.microsoft.com/office/drawing/2014/main" id="{14DA069A-95E2-48F8-90BD-F91A14B86651}"/>
              </a:ext>
            </a:extLst>
          </p:cNvPr>
          <p:cNvSpPr txBox="1"/>
          <p:nvPr/>
        </p:nvSpPr>
        <p:spPr>
          <a:xfrm>
            <a:off x="7690429" y="1184358"/>
            <a:ext cx="3776097"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Deductive</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Total funds available remain the same and funds generated are deducted from the financial commitment of the sponsor.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this instance, the award amount is $100K, and $20K of Program Income is reduced from the sponsor’s portion, giving the PI authority to spend a total of $100K, and reducing sponsor commitment to $80K.</a:t>
            </a:r>
          </a:p>
        </p:txBody>
      </p:sp>
      <p:sp>
        <p:nvSpPr>
          <p:cNvPr id="11" name="Right Brace 10">
            <a:extLst>
              <a:ext uri="{FF2B5EF4-FFF2-40B4-BE49-F238E27FC236}">
                <a16:creationId xmlns:a16="http://schemas.microsoft.com/office/drawing/2014/main" id="{0D9E85D4-41FE-40D9-86E7-8AD50A22309C}"/>
              </a:ext>
            </a:extLst>
          </p:cNvPr>
          <p:cNvSpPr/>
          <p:nvPr/>
        </p:nvSpPr>
        <p:spPr>
          <a:xfrm>
            <a:off x="3112315" y="2560003"/>
            <a:ext cx="352337" cy="322086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F9DB3A2-FCAC-4E72-89B1-12046EA7A6F6}"/>
              </a:ext>
            </a:extLst>
          </p:cNvPr>
          <p:cNvSpPr txBox="1"/>
          <p:nvPr/>
        </p:nvSpPr>
        <p:spPr>
          <a:xfrm>
            <a:off x="3577723" y="3985769"/>
            <a:ext cx="2956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Committed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by Sponsor, $80K</a:t>
            </a:r>
          </a:p>
        </p:txBody>
      </p:sp>
    </p:spTree>
    <p:extLst>
      <p:ext uri="{BB962C8B-B14F-4D97-AF65-F5344CB8AC3E}">
        <p14:creationId xmlns:p14="http://schemas.microsoft.com/office/powerpoint/2010/main" val="2715543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00"/>
                            </p:stCondLst>
                            <p:childTnLst>
                              <p:par>
                                <p:cTn id="32" presetID="10" presetClass="entr" presetSubtype="0" fill="hold" nodeType="afterEffect">
                                  <p:stCondLst>
                                    <p:cond delay="150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60C79-21A6-40F1-AD0F-8FF8E08C9A42}"/>
              </a:ext>
            </a:extLst>
          </p:cNvPr>
          <p:cNvSpPr>
            <a:spLocks noGrp="1"/>
          </p:cNvSpPr>
          <p:nvPr>
            <p:ph sz="quarter" idx="14"/>
          </p:nvPr>
        </p:nvSpPr>
        <p:spPr>
          <a:xfrm>
            <a:off x="6234545" y="527902"/>
            <a:ext cx="5271571" cy="58581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Add/Deduct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portion of Program Income, specified by the sponsor, is added to award funds increasing the amount available, while the remaining Program Income is deducted from the sponsor’s financial commitment.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Content Placeholder 3">
            <a:extLst>
              <a:ext uri="{FF2B5EF4-FFF2-40B4-BE49-F238E27FC236}">
                <a16:creationId xmlns:a16="http://schemas.microsoft.com/office/drawing/2014/main" id="{C8983AFC-A770-49BD-9FFC-98B4D3010F9C}"/>
              </a:ext>
            </a:extLst>
          </p:cNvPr>
          <p:cNvSpPr>
            <a:spLocks noGrp="1"/>
          </p:cNvSpPr>
          <p:nvPr>
            <p:ph sz="quarter" idx="15"/>
          </p:nvPr>
        </p:nvSpPr>
        <p:spPr>
          <a:xfrm>
            <a:off x="685884" y="527902"/>
            <a:ext cx="5271571" cy="5858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Matching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Program Income funds are used to finance the non-sponsor share (mandatory or committed cost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pic>
        <p:nvPicPr>
          <p:cNvPr id="8" name="Picture 7">
            <a:extLst>
              <a:ext uri="{FF2B5EF4-FFF2-40B4-BE49-F238E27FC236}">
                <a16:creationId xmlns:a16="http://schemas.microsoft.com/office/drawing/2014/main" id="{A7FD32B1-C7AA-4596-ABFF-727D482192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281" y="2654849"/>
            <a:ext cx="4560047" cy="4067538"/>
          </a:xfrm>
          <a:prstGeom prst="rect">
            <a:avLst/>
          </a:prstGeom>
        </p:spPr>
      </p:pic>
      <p:pic>
        <p:nvPicPr>
          <p:cNvPr id="10" name="Picture 9">
            <a:extLst>
              <a:ext uri="{FF2B5EF4-FFF2-40B4-BE49-F238E27FC236}">
                <a16:creationId xmlns:a16="http://schemas.microsoft.com/office/drawing/2014/main" id="{58C63917-DC00-4878-8027-70A3F92DC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3535" y="2654849"/>
            <a:ext cx="4182972" cy="4081224"/>
          </a:xfrm>
          <a:prstGeom prst="rect">
            <a:avLst/>
          </a:prstGeom>
        </p:spPr>
      </p:pic>
    </p:spTree>
    <p:extLst>
      <p:ext uri="{BB962C8B-B14F-4D97-AF65-F5344CB8AC3E}">
        <p14:creationId xmlns:p14="http://schemas.microsoft.com/office/powerpoint/2010/main" val="747431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A2BA5-5135-4E65-9D47-6A3721DD6F17}"/>
              </a:ext>
            </a:extLst>
          </p:cNvPr>
          <p:cNvSpPr>
            <a:spLocks noGrp="1"/>
          </p:cNvSpPr>
          <p:nvPr>
            <p:ph type="title"/>
          </p:nvPr>
        </p:nvSpPr>
        <p:spPr/>
        <p:txBody>
          <a:bodyPr/>
          <a:lstStyle/>
          <a:p>
            <a:r>
              <a:rPr lang="en-US" dirty="0"/>
              <a:t>What is a Conference/Meeting Grant? </a:t>
            </a:r>
          </a:p>
        </p:txBody>
      </p:sp>
      <p:sp>
        <p:nvSpPr>
          <p:cNvPr id="3" name="Content Placeholder 2">
            <a:extLst>
              <a:ext uri="{FF2B5EF4-FFF2-40B4-BE49-F238E27FC236}">
                <a16:creationId xmlns:a16="http://schemas.microsoft.com/office/drawing/2014/main" id="{707884C9-9AB9-4D70-ABFB-45CB3706C928}"/>
              </a:ext>
            </a:extLst>
          </p:cNvPr>
          <p:cNvSpPr>
            <a:spLocks noGrp="1"/>
          </p:cNvSpPr>
          <p:nvPr>
            <p:ph sz="quarter" idx="12"/>
          </p:nvPr>
        </p:nvSpPr>
        <p:spPr>
          <a:xfrm>
            <a:off x="685884" y="1894114"/>
            <a:ext cx="7068228" cy="4491925"/>
          </a:xfrm>
        </p:spPr>
        <p:txBody>
          <a:bodyPr>
            <a:normAutofit/>
          </a:bodyPr>
          <a:lstStyle/>
          <a:p>
            <a:pPr marL="0" indent="0">
              <a:buNone/>
            </a:pPr>
            <a:r>
              <a:rPr lang="en-US" dirty="0"/>
              <a:t>Uniform Guidance: </a:t>
            </a:r>
            <a:r>
              <a:rPr lang="en-US" dirty="0">
                <a:hlinkClick r:id="rId2"/>
              </a:rPr>
              <a:t>§ 200.432 Conferences</a:t>
            </a:r>
            <a:r>
              <a:rPr lang="en-US" dirty="0"/>
              <a:t>:</a:t>
            </a:r>
          </a:p>
          <a:p>
            <a:pPr marL="0" indent="0">
              <a:buNone/>
            </a:pPr>
            <a:r>
              <a:rPr lang="en-US" sz="1600" dirty="0"/>
              <a:t>A conference is defined as a meeting, retreat, seminar, symposium, workshop or event whose primary purpose is the dissemination of technical information beyond the </a:t>
            </a:r>
            <a:r>
              <a:rPr lang="en-US" sz="1600" dirty="0">
                <a:hlinkClick r:id="rId3"/>
              </a:rPr>
              <a:t>non-Federal entity</a:t>
            </a:r>
            <a:r>
              <a:rPr lang="en-US" sz="1600" dirty="0"/>
              <a:t> and is necessary and reasonable for successful performance under the </a:t>
            </a:r>
            <a:r>
              <a:rPr lang="en-US" sz="1600" dirty="0">
                <a:hlinkClick r:id="rId4"/>
              </a:rPr>
              <a:t>Federal award</a:t>
            </a:r>
            <a:r>
              <a:rPr lang="en-US" sz="1600" dirty="0"/>
              <a:t>. Allowable conference costs paid by the </a:t>
            </a:r>
            <a:r>
              <a:rPr lang="en-US" sz="1600" dirty="0">
                <a:hlinkClick r:id="rId3"/>
              </a:rPr>
              <a:t>non-Federal entity</a:t>
            </a:r>
            <a:r>
              <a:rPr lang="en-US" sz="1600" dirty="0"/>
              <a:t> as a sponsor or host of the conference may include rental of facilities, speakers' fees, costs of meals and refreshments, local transportation, and other items incidental to such conferences unless further restricted by the terms and conditions of the </a:t>
            </a:r>
            <a:r>
              <a:rPr lang="en-US" sz="1600" dirty="0">
                <a:hlinkClick r:id="rId4"/>
              </a:rPr>
              <a:t>Federal award</a:t>
            </a:r>
            <a:r>
              <a:rPr lang="en-US" sz="1600" dirty="0"/>
              <a:t>. As needed, the costs of identifying, but not providing, locally available dependent-care resources are allowable. Conference hosts/sponsors must exercise discretion and judgment in ensuring that conference costs are appropriate, necessary and managed in a manner that minimizes costs to the </a:t>
            </a:r>
            <a:r>
              <a:rPr lang="en-US" sz="1600" dirty="0">
                <a:hlinkClick r:id="rId4"/>
              </a:rPr>
              <a:t>Federal award</a:t>
            </a:r>
            <a:r>
              <a:rPr lang="en-US" sz="1600" dirty="0"/>
              <a:t>. The </a:t>
            </a:r>
            <a:r>
              <a:rPr lang="en-US" sz="1600" dirty="0">
                <a:hlinkClick r:id="rId5"/>
              </a:rPr>
              <a:t>Federal awarding agency</a:t>
            </a:r>
            <a:r>
              <a:rPr lang="en-US" sz="1600" dirty="0"/>
              <a:t> may authorize exceptions where appropriate for programs including Indian tribes, children, and the elderly.</a:t>
            </a:r>
          </a:p>
        </p:txBody>
      </p:sp>
    </p:spTree>
    <p:extLst>
      <p:ext uri="{BB962C8B-B14F-4D97-AF65-F5344CB8AC3E}">
        <p14:creationId xmlns:p14="http://schemas.microsoft.com/office/powerpoint/2010/main" val="441978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4B9E-D5E2-4A75-AA51-7E2B7E3D2129}"/>
              </a:ext>
            </a:extLst>
          </p:cNvPr>
          <p:cNvSpPr>
            <a:spLocks noGrp="1"/>
          </p:cNvSpPr>
          <p:nvPr>
            <p:ph type="title"/>
          </p:nvPr>
        </p:nvSpPr>
        <p:spPr/>
        <p:txBody>
          <a:bodyPr/>
          <a:lstStyle/>
          <a:p>
            <a:r>
              <a:rPr lang="en-US" dirty="0"/>
              <a:t>Step 4: Documentation and recordkeeping</a:t>
            </a:r>
          </a:p>
        </p:txBody>
      </p:sp>
      <p:sp>
        <p:nvSpPr>
          <p:cNvPr id="3" name="Content Placeholder 2">
            <a:extLst>
              <a:ext uri="{FF2B5EF4-FFF2-40B4-BE49-F238E27FC236}">
                <a16:creationId xmlns:a16="http://schemas.microsoft.com/office/drawing/2014/main" id="{5337373F-DAA5-42A2-BFB6-F9D72F05170E}"/>
              </a:ext>
            </a:extLst>
          </p:cNvPr>
          <p:cNvSpPr>
            <a:spLocks noGrp="1"/>
          </p:cNvSpPr>
          <p:nvPr>
            <p:ph sz="quarter" idx="14"/>
          </p:nvPr>
        </p:nvSpPr>
        <p:spPr>
          <a:xfrm>
            <a:off x="685884" y="1871538"/>
            <a:ext cx="3475055" cy="4003201"/>
          </a:xfrm>
        </p:spPr>
        <p:txBody>
          <a:bodyPr>
            <a:normAutofit/>
          </a:bodyPr>
          <a:lstStyle/>
          <a:p>
            <a:endParaRPr lang="en-US" sz="2400" dirty="0"/>
          </a:p>
          <a:p>
            <a:pPr marL="0" indent="0">
              <a:buNone/>
            </a:pPr>
            <a:r>
              <a:rPr lang="en-US" sz="2000" dirty="0"/>
              <a:t>Keep full documented justification for expenses to demonstrate how they are necessary to meet the goals and objectives of the award. </a:t>
            </a:r>
          </a:p>
          <a:p>
            <a:pPr marL="0" indent="0">
              <a:buNone/>
            </a:pPr>
            <a:r>
              <a:rPr lang="en-US" sz="2000" dirty="0"/>
              <a:t>Documentation shows evidence of compliance with funder requirements in the event of an audit. </a:t>
            </a:r>
          </a:p>
          <a:p>
            <a:pPr marL="0" indent="0">
              <a:buNone/>
            </a:pPr>
            <a:endParaRPr lang="en-US" dirty="0"/>
          </a:p>
        </p:txBody>
      </p:sp>
      <p:pic>
        <p:nvPicPr>
          <p:cNvPr id="7" name="Picture 6" descr="A picture containing green, area&#10;&#10;Description automatically generated">
            <a:extLst>
              <a:ext uri="{FF2B5EF4-FFF2-40B4-BE49-F238E27FC236}">
                <a16:creationId xmlns:a16="http://schemas.microsoft.com/office/drawing/2014/main" id="{1C65E8EF-9E29-408B-8B15-60D790CA12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0927" y="1599837"/>
            <a:ext cx="6820597" cy="4546601"/>
          </a:xfrm>
          <a:prstGeom prst="rect">
            <a:avLst/>
          </a:prstGeom>
        </p:spPr>
      </p:pic>
    </p:spTree>
    <p:extLst>
      <p:ext uri="{BB962C8B-B14F-4D97-AF65-F5344CB8AC3E}">
        <p14:creationId xmlns:p14="http://schemas.microsoft.com/office/powerpoint/2010/main" val="727985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5B87-A9F3-4B4E-9937-0C366175C9DE}"/>
              </a:ext>
            </a:extLst>
          </p:cNvPr>
          <p:cNvSpPr>
            <a:spLocks noGrp="1"/>
          </p:cNvSpPr>
          <p:nvPr>
            <p:ph type="title"/>
          </p:nvPr>
        </p:nvSpPr>
        <p:spPr>
          <a:xfrm>
            <a:off x="7592037" y="261643"/>
            <a:ext cx="4066563" cy="6334714"/>
          </a:xfrm>
        </p:spPr>
        <p:txBody>
          <a:bodyPr>
            <a:normAutofit/>
          </a:bodyPr>
          <a:lstStyle/>
          <a:p>
            <a:r>
              <a:rPr lang="en-US" sz="2000" dirty="0">
                <a:latin typeface="+mn-lt"/>
              </a:rPr>
              <a:t>Keep all records, paper and/or electronic, for as long as required by the sponsor and institution. </a:t>
            </a:r>
            <a:br>
              <a:rPr lang="en-US" sz="2400" dirty="0"/>
            </a:br>
            <a:endParaRPr lang="en-US" sz="2400" dirty="0"/>
          </a:p>
        </p:txBody>
      </p:sp>
      <p:pic>
        <p:nvPicPr>
          <p:cNvPr id="4" name="Picture 3" descr="Table&#10;&#10;Description automatically generated">
            <a:extLst>
              <a:ext uri="{FF2B5EF4-FFF2-40B4-BE49-F238E27FC236}">
                <a16:creationId xmlns:a16="http://schemas.microsoft.com/office/drawing/2014/main" id="{5545BFBB-26B6-49C8-BC60-F8162AB12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149" y="156558"/>
            <a:ext cx="6477904" cy="6439799"/>
          </a:xfrm>
          <a:prstGeom prst="rect">
            <a:avLst/>
          </a:prstGeom>
        </p:spPr>
      </p:pic>
    </p:spTree>
    <p:extLst>
      <p:ext uri="{BB962C8B-B14F-4D97-AF65-F5344CB8AC3E}">
        <p14:creationId xmlns:p14="http://schemas.microsoft.com/office/powerpoint/2010/main" val="1682316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A053-D912-458D-9A97-E36ABBF3F4BF}"/>
              </a:ext>
            </a:extLst>
          </p:cNvPr>
          <p:cNvSpPr>
            <a:spLocks noGrp="1"/>
          </p:cNvSpPr>
          <p:nvPr>
            <p:ph type="title"/>
          </p:nvPr>
        </p:nvSpPr>
        <p:spPr>
          <a:xfrm>
            <a:off x="5531457" y="697152"/>
            <a:ext cx="6660544" cy="1411335"/>
          </a:xfrm>
        </p:spPr>
        <p:txBody>
          <a:bodyPr/>
          <a:lstStyle/>
          <a:p>
            <a:r>
              <a:rPr lang="en-US" sz="1800" dirty="0">
                <a:latin typeface="Arial" panose="020B0604020202020204" pitchFamily="34" charset="0"/>
                <a:ea typeface="Calibri" panose="020F050202020403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onferences…are critical. </a:t>
            </a:r>
            <a:r>
              <a:rPr lang="en-US" sz="1800" dirty="0">
                <a:latin typeface="Arial" panose="020B0604020202020204" pitchFamily="34" charset="0"/>
                <a:ea typeface="Calibri" panose="020F0502020204030204" pitchFamily="34" charset="0"/>
                <a:cs typeface="Arial" panose="020B0604020202020204" pitchFamily="34" charset="0"/>
              </a:rPr>
              <a:t>They are how we make new professional connections, and share ideas, and we come away with new energy and enthusiasm for our work.“</a:t>
            </a:r>
            <a:br>
              <a:rPr lang="en-US" sz="1800" dirty="0">
                <a:latin typeface="Arial" panose="020B0604020202020204" pitchFamily="34" charset="0"/>
                <a:ea typeface="Calibri" panose="020F0502020204030204" pitchFamily="34" charset="0"/>
                <a:cs typeface="Arial" panose="020B0604020202020204" pitchFamily="34" charset="0"/>
              </a:rPr>
            </a:br>
            <a:br>
              <a:rPr lang="en-US" sz="1800" dirty="0">
                <a:latin typeface="Arial" panose="020B0604020202020204" pitchFamily="34" charset="0"/>
                <a:ea typeface="Calibri" panose="020F0502020204030204" pitchFamily="34" charset="0"/>
                <a:cs typeface="Arial" panose="020B0604020202020204" pitchFamily="34" charset="0"/>
              </a:rPr>
            </a:br>
            <a:r>
              <a:rPr lang="en-US" sz="1800" i="1" dirty="0">
                <a:latin typeface="Arial" panose="020B0604020202020204" pitchFamily="34" charset="0"/>
                <a:ea typeface="Calibri" panose="020F0502020204030204" pitchFamily="34" charset="0"/>
                <a:cs typeface="Arial" panose="020B0604020202020204" pitchFamily="34" charset="0"/>
              </a:rPr>
              <a:t>Sethuraman “</a:t>
            </a:r>
            <a:r>
              <a:rPr lang="en-US" sz="1800" i="1" dirty="0" err="1">
                <a:latin typeface="Arial" panose="020B0604020202020204" pitchFamily="34" charset="0"/>
                <a:ea typeface="Calibri" panose="020F0502020204030204" pitchFamily="34" charset="0"/>
                <a:cs typeface="Arial" panose="020B0604020202020204" pitchFamily="34" charset="0"/>
              </a:rPr>
              <a:t>Panch</a:t>
            </a:r>
            <a:r>
              <a:rPr lang="en-US" sz="1800" i="1" dirty="0">
                <a:latin typeface="Arial" panose="020B0604020202020204" pitchFamily="34" charset="0"/>
                <a:ea typeface="Calibri" panose="020F0502020204030204" pitchFamily="34" charset="0"/>
                <a:cs typeface="Arial" panose="020B0604020202020204" pitchFamily="34" charset="0"/>
              </a:rPr>
              <a:t>” </a:t>
            </a:r>
            <a:r>
              <a:rPr lang="en-US" sz="1800" i="1" dirty="0" err="1">
                <a:latin typeface="Arial" panose="020B0604020202020204" pitchFamily="34" charset="0"/>
                <a:ea typeface="Calibri" panose="020F0502020204030204" pitchFamily="34" charset="0"/>
                <a:cs typeface="Arial" panose="020B0604020202020204" pitchFamily="34" charset="0"/>
              </a:rPr>
              <a:t>Panchanathan</a:t>
            </a:r>
            <a:r>
              <a:rPr lang="en-US" sz="1800" i="1" dirty="0">
                <a:latin typeface="Arial" panose="020B0604020202020204" pitchFamily="34" charset="0"/>
                <a:ea typeface="Calibri" panose="020F0502020204030204" pitchFamily="34" charset="0"/>
                <a:cs typeface="Arial" panose="020B0604020202020204" pitchFamily="34" charset="0"/>
              </a:rPr>
              <a:t>, Director, National Science Foundation </a:t>
            </a:r>
            <a:br>
              <a:rPr lang="en-US" sz="1800" i="1" dirty="0"/>
            </a:br>
            <a:endParaRPr lang="en-US" sz="1800" dirty="0"/>
          </a:p>
        </p:txBody>
      </p:sp>
      <p:pic>
        <p:nvPicPr>
          <p:cNvPr id="4" name="Picture 3" descr="Graphical user interface, application&#10;&#10;Description automatically generated">
            <a:extLst>
              <a:ext uri="{FF2B5EF4-FFF2-40B4-BE49-F238E27FC236}">
                <a16:creationId xmlns:a16="http://schemas.microsoft.com/office/drawing/2014/main" id="{DA2D302C-9D3C-46E2-BD24-5A650C5F0F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1456" y="2370730"/>
            <a:ext cx="6400329" cy="4058134"/>
          </a:xfrm>
          <a:prstGeom prst="rect">
            <a:avLst/>
          </a:prstGeom>
        </p:spPr>
      </p:pic>
    </p:spTree>
    <p:extLst>
      <p:ext uri="{BB962C8B-B14F-4D97-AF65-F5344CB8AC3E}">
        <p14:creationId xmlns:p14="http://schemas.microsoft.com/office/powerpoint/2010/main" val="428750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880D-9E75-469D-8EC6-AC8717C1ED34}"/>
              </a:ext>
            </a:extLst>
          </p:cNvPr>
          <p:cNvSpPr>
            <a:spLocks noGrp="1"/>
          </p:cNvSpPr>
          <p:nvPr>
            <p:ph type="title"/>
          </p:nvPr>
        </p:nvSpPr>
        <p:spPr/>
        <p:txBody>
          <a:bodyPr/>
          <a:lstStyle/>
          <a:p>
            <a:r>
              <a:rPr lang="en-US" dirty="0"/>
              <a:t>Pre-Award</a:t>
            </a:r>
          </a:p>
        </p:txBody>
      </p:sp>
    </p:spTree>
    <p:extLst>
      <p:ext uri="{BB962C8B-B14F-4D97-AF65-F5344CB8AC3E}">
        <p14:creationId xmlns:p14="http://schemas.microsoft.com/office/powerpoint/2010/main" val="269064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420B-D43B-4E26-8A53-FF183BDC89DE}"/>
              </a:ext>
            </a:extLst>
          </p:cNvPr>
          <p:cNvSpPr>
            <a:spLocks noGrp="1"/>
          </p:cNvSpPr>
          <p:nvPr>
            <p:ph type="title"/>
          </p:nvPr>
        </p:nvSpPr>
        <p:spPr/>
        <p:txBody>
          <a:bodyPr/>
          <a:lstStyle/>
          <a:p>
            <a:r>
              <a:rPr lang="en-US" dirty="0"/>
              <a:t>Step 1: Carefully review the Program Announcement</a:t>
            </a:r>
          </a:p>
        </p:txBody>
      </p:sp>
      <p:pic>
        <p:nvPicPr>
          <p:cNvPr id="7" name="Content Placeholder 6">
            <a:extLst>
              <a:ext uri="{FF2B5EF4-FFF2-40B4-BE49-F238E27FC236}">
                <a16:creationId xmlns:a16="http://schemas.microsoft.com/office/drawing/2014/main" id="{C23B1416-065D-4E4D-9630-7BD56245C109}"/>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867040" y="1893888"/>
            <a:ext cx="2995083" cy="4492625"/>
          </a:xfrm>
        </p:spPr>
      </p:pic>
      <p:sp>
        <p:nvSpPr>
          <p:cNvPr id="4" name="Content Placeholder 3">
            <a:extLst>
              <a:ext uri="{FF2B5EF4-FFF2-40B4-BE49-F238E27FC236}">
                <a16:creationId xmlns:a16="http://schemas.microsoft.com/office/drawing/2014/main" id="{93645849-156F-4BDE-B633-C243CB2683C1}"/>
              </a:ext>
            </a:extLst>
          </p:cNvPr>
          <p:cNvSpPr>
            <a:spLocks noGrp="1"/>
          </p:cNvSpPr>
          <p:nvPr>
            <p:ph sz="quarter" idx="13"/>
          </p:nvPr>
        </p:nvSpPr>
        <p:spPr>
          <a:xfrm>
            <a:off x="4417167" y="1894114"/>
            <a:ext cx="7088949" cy="4491925"/>
          </a:xfrm>
        </p:spPr>
        <p:txBody>
          <a:bodyPr/>
          <a:lstStyle/>
          <a:p>
            <a:pPr marL="0" indent="0">
              <a:buNone/>
            </a:pPr>
            <a:r>
              <a:rPr lang="en-US" dirty="0"/>
              <a:t>The Program Announcement (often called RFP, RFA, FAO) will typically list the specific requirements for submission, including what can and cannot be included in the grant. It is </a:t>
            </a:r>
            <a:r>
              <a:rPr lang="en-US" u="sng" dirty="0"/>
              <a:t>always</a:t>
            </a:r>
            <a:r>
              <a:rPr lang="en-US" dirty="0"/>
              <a:t> a good idea to carefully review this before preparing your proposal. </a:t>
            </a:r>
          </a:p>
          <a:p>
            <a:pPr marL="0" indent="0">
              <a:buNone/>
            </a:pPr>
            <a:endParaRPr lang="en-US" dirty="0"/>
          </a:p>
          <a:p>
            <a:pPr marL="0" indent="0">
              <a:buNone/>
            </a:pPr>
            <a:r>
              <a:rPr lang="en-US" dirty="0"/>
              <a:t>However, in some cases, the program announcement might not provide a lot of information outside of what to address in the project narrative—for example, we will look at NSF 21-541.</a:t>
            </a:r>
          </a:p>
        </p:txBody>
      </p:sp>
    </p:spTree>
    <p:extLst>
      <p:ext uri="{BB962C8B-B14F-4D97-AF65-F5344CB8AC3E}">
        <p14:creationId xmlns:p14="http://schemas.microsoft.com/office/powerpoint/2010/main" val="403890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93A8-D474-403A-86C7-83FDDE32E020}"/>
              </a:ext>
            </a:extLst>
          </p:cNvPr>
          <p:cNvSpPr>
            <a:spLocks noGrp="1"/>
          </p:cNvSpPr>
          <p:nvPr>
            <p:ph type="title"/>
          </p:nvPr>
        </p:nvSpPr>
        <p:spPr/>
        <p:txBody>
          <a:bodyPr/>
          <a:lstStyle/>
          <a:p>
            <a:r>
              <a:rPr lang="en-US" dirty="0"/>
              <a:t>Example: </a:t>
            </a:r>
            <a:br>
              <a:rPr lang="en-US" dirty="0"/>
            </a:br>
            <a:r>
              <a:rPr lang="en-US" dirty="0"/>
              <a:t>NSF 21-541</a:t>
            </a:r>
          </a:p>
        </p:txBody>
      </p:sp>
      <p:sp>
        <p:nvSpPr>
          <p:cNvPr id="4" name="Content Placeholder 3">
            <a:extLst>
              <a:ext uri="{FF2B5EF4-FFF2-40B4-BE49-F238E27FC236}">
                <a16:creationId xmlns:a16="http://schemas.microsoft.com/office/drawing/2014/main" id="{50A67810-FCE8-4E42-ABAF-E6E9116D3C06}"/>
              </a:ext>
            </a:extLst>
          </p:cNvPr>
          <p:cNvSpPr>
            <a:spLocks noGrp="1"/>
          </p:cNvSpPr>
          <p:nvPr>
            <p:ph sz="quarter" idx="12"/>
          </p:nvPr>
        </p:nvSpPr>
        <p:spPr/>
        <p:txBody>
          <a:bodyPr/>
          <a:lstStyle/>
          <a:p>
            <a:pPr marL="0" indent="0">
              <a:buNone/>
            </a:pPr>
            <a:r>
              <a:rPr lang="en-US" dirty="0"/>
              <a:t>Here we have the Proposal Preparation Instructions—this section includes a lot of what the sponsor is looking for in the descriptive sections of the proposal, such as the project narrative… but what about budget information? </a:t>
            </a:r>
          </a:p>
        </p:txBody>
      </p:sp>
      <p:pic>
        <p:nvPicPr>
          <p:cNvPr id="7" name="Picture 6">
            <a:extLst>
              <a:ext uri="{FF2B5EF4-FFF2-40B4-BE49-F238E27FC236}">
                <a16:creationId xmlns:a16="http://schemas.microsoft.com/office/drawing/2014/main" id="{A25956DE-0A18-4F62-A8AE-562F1B27178E}"/>
              </a:ext>
            </a:extLst>
          </p:cNvPr>
          <p:cNvPicPr>
            <a:picLocks noChangeAspect="1"/>
          </p:cNvPicPr>
          <p:nvPr/>
        </p:nvPicPr>
        <p:blipFill>
          <a:blip r:embed="rId2"/>
          <a:stretch>
            <a:fillRect/>
          </a:stretch>
        </p:blipFill>
        <p:spPr>
          <a:xfrm>
            <a:off x="5114925" y="185737"/>
            <a:ext cx="7077075" cy="6486525"/>
          </a:xfrm>
          <a:prstGeom prst="rect">
            <a:avLst/>
          </a:prstGeom>
        </p:spPr>
      </p:pic>
    </p:spTree>
    <p:extLst>
      <p:ext uri="{BB962C8B-B14F-4D97-AF65-F5344CB8AC3E}">
        <p14:creationId xmlns:p14="http://schemas.microsoft.com/office/powerpoint/2010/main" val="37171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0-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93A8-D474-403A-86C7-83FDDE32E020}"/>
              </a:ext>
            </a:extLst>
          </p:cNvPr>
          <p:cNvSpPr>
            <a:spLocks noGrp="1"/>
          </p:cNvSpPr>
          <p:nvPr>
            <p:ph type="title"/>
          </p:nvPr>
        </p:nvSpPr>
        <p:spPr/>
        <p:txBody>
          <a:bodyPr/>
          <a:lstStyle/>
          <a:p>
            <a:r>
              <a:rPr lang="en-US" dirty="0"/>
              <a:t>Example: </a:t>
            </a:r>
            <a:br>
              <a:rPr lang="en-US" dirty="0"/>
            </a:br>
            <a:r>
              <a:rPr lang="en-US" dirty="0"/>
              <a:t>NSF 21-541</a:t>
            </a:r>
          </a:p>
        </p:txBody>
      </p:sp>
      <p:sp>
        <p:nvSpPr>
          <p:cNvPr id="4" name="Content Placeholder 3">
            <a:extLst>
              <a:ext uri="{FF2B5EF4-FFF2-40B4-BE49-F238E27FC236}">
                <a16:creationId xmlns:a16="http://schemas.microsoft.com/office/drawing/2014/main" id="{50A67810-FCE8-4E42-ABAF-E6E9116D3C06}"/>
              </a:ext>
            </a:extLst>
          </p:cNvPr>
          <p:cNvSpPr>
            <a:spLocks noGrp="1"/>
          </p:cNvSpPr>
          <p:nvPr>
            <p:ph sz="quarter" idx="12"/>
          </p:nvPr>
        </p:nvSpPr>
        <p:spPr/>
        <p:txBody>
          <a:bodyPr/>
          <a:lstStyle/>
          <a:p>
            <a:pPr marL="0" indent="0">
              <a:buNone/>
            </a:pPr>
            <a:r>
              <a:rPr lang="en-US" dirty="0"/>
              <a:t>Obviously, not a lot of information is being provided here. </a:t>
            </a:r>
          </a:p>
          <a:p>
            <a:pPr marL="0" indent="0">
              <a:buNone/>
            </a:pPr>
            <a:endParaRPr lang="en-US" dirty="0"/>
          </a:p>
          <a:p>
            <a:pPr marL="0" indent="0">
              <a:buNone/>
            </a:pPr>
            <a:r>
              <a:rPr lang="en-US" dirty="0"/>
              <a:t>It is also important to have sponsor-specific guides available to fully understand what to include in the proposal, especially when it comes to budgeting. </a:t>
            </a:r>
          </a:p>
        </p:txBody>
      </p:sp>
      <p:pic>
        <p:nvPicPr>
          <p:cNvPr id="10" name="Picture 9">
            <a:extLst>
              <a:ext uri="{FF2B5EF4-FFF2-40B4-BE49-F238E27FC236}">
                <a16:creationId xmlns:a16="http://schemas.microsoft.com/office/drawing/2014/main" id="{9BA465BE-E9C4-4ACD-8544-FDF5D4CF9356}"/>
              </a:ext>
            </a:extLst>
          </p:cNvPr>
          <p:cNvPicPr>
            <a:picLocks noChangeAspect="1"/>
          </p:cNvPicPr>
          <p:nvPr/>
        </p:nvPicPr>
        <p:blipFill>
          <a:blip r:embed="rId2"/>
          <a:stretch>
            <a:fillRect/>
          </a:stretch>
        </p:blipFill>
        <p:spPr>
          <a:xfrm>
            <a:off x="5162550" y="2840718"/>
            <a:ext cx="7029450" cy="857250"/>
          </a:xfrm>
          <a:prstGeom prst="rect">
            <a:avLst/>
          </a:prstGeom>
        </p:spPr>
      </p:pic>
    </p:spTree>
    <p:extLst>
      <p:ext uri="{BB962C8B-B14F-4D97-AF65-F5344CB8AC3E}">
        <p14:creationId xmlns:p14="http://schemas.microsoft.com/office/powerpoint/2010/main" val="147660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7FE74EF1-82F7-465E-BD89-83E267A519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472688">
            <a:off x="7515461" y="-1058226"/>
            <a:ext cx="5483631" cy="4669642"/>
          </a:xfrm>
          <a:prstGeom prst="rect">
            <a:avLst/>
          </a:prstGeom>
        </p:spPr>
      </p:pic>
      <p:sp>
        <p:nvSpPr>
          <p:cNvPr id="11" name="Rectangle 10">
            <a:extLst>
              <a:ext uri="{FF2B5EF4-FFF2-40B4-BE49-F238E27FC236}">
                <a16:creationId xmlns:a16="http://schemas.microsoft.com/office/drawing/2014/main" id="{21665FA0-2C7E-497E-AB9A-676E33A97CA4}"/>
              </a:ext>
            </a:extLst>
          </p:cNvPr>
          <p:cNvSpPr/>
          <p:nvPr/>
        </p:nvSpPr>
        <p:spPr>
          <a:xfrm rot="10800000">
            <a:off x="5510784" y="15681"/>
            <a:ext cx="4492056" cy="6772637"/>
          </a:xfrm>
          <a:prstGeom prst="rect">
            <a:avLst/>
          </a:prstGeom>
          <a:gradFill flip="none" rotWithShape="1">
            <a:gsLst>
              <a:gs pos="0">
                <a:schemeClr val="bg1">
                  <a:alpha val="0"/>
                </a:schemeClr>
              </a:gs>
              <a:gs pos="50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7AB76B-B22E-4F88-8E17-ADAFEDD40090}"/>
              </a:ext>
            </a:extLst>
          </p:cNvPr>
          <p:cNvSpPr/>
          <p:nvPr/>
        </p:nvSpPr>
        <p:spPr>
          <a:xfrm rot="5400000">
            <a:off x="6559653" y="-461552"/>
            <a:ext cx="4492056" cy="6772637"/>
          </a:xfrm>
          <a:prstGeom prst="rect">
            <a:avLst/>
          </a:prstGeom>
          <a:gradFill flip="none" rotWithShape="1">
            <a:gsLst>
              <a:gs pos="0">
                <a:schemeClr val="bg1">
                  <a:alpha val="0"/>
                </a:schemeClr>
              </a:gs>
              <a:gs pos="50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9B9EDDF1-C19B-448F-8041-0DF14FD07A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15"/>
            <a:ext cx="5143500" cy="6772637"/>
          </a:xfrm>
          <a:prstGeom prst="rect">
            <a:avLst/>
          </a:prstGeom>
        </p:spPr>
      </p:pic>
      <p:sp>
        <p:nvSpPr>
          <p:cNvPr id="7" name="Rectangle 6">
            <a:extLst>
              <a:ext uri="{FF2B5EF4-FFF2-40B4-BE49-F238E27FC236}">
                <a16:creationId xmlns:a16="http://schemas.microsoft.com/office/drawing/2014/main" id="{C60A95EA-9AE2-455A-93C5-45029AE72B95}"/>
              </a:ext>
            </a:extLst>
          </p:cNvPr>
          <p:cNvSpPr/>
          <p:nvPr/>
        </p:nvSpPr>
        <p:spPr>
          <a:xfrm>
            <a:off x="3578772" y="0"/>
            <a:ext cx="2066124" cy="6772637"/>
          </a:xfrm>
          <a:prstGeom prst="rect">
            <a:avLst/>
          </a:prstGeom>
          <a:gradFill flip="none" rotWithShape="1">
            <a:gsLst>
              <a:gs pos="0">
                <a:schemeClr val="bg1">
                  <a:alpha val="0"/>
                </a:schemeClr>
              </a:gs>
              <a:gs pos="50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0478A-F8FE-41DD-A6AC-23F399B2DE6E}"/>
              </a:ext>
            </a:extLst>
          </p:cNvPr>
          <p:cNvSpPr>
            <a:spLocks noGrp="1"/>
          </p:cNvSpPr>
          <p:nvPr>
            <p:ph type="title"/>
          </p:nvPr>
        </p:nvSpPr>
        <p:spPr>
          <a:xfrm>
            <a:off x="250807" y="189946"/>
            <a:ext cx="5845193" cy="982182"/>
          </a:xfrm>
        </p:spPr>
        <p:txBody>
          <a:bodyPr/>
          <a:lstStyle/>
          <a:p>
            <a:r>
              <a:rPr lang="en-US" dirty="0"/>
              <a:t>Sponsor Guidelines:</a:t>
            </a:r>
          </a:p>
        </p:txBody>
      </p:sp>
      <p:sp>
        <p:nvSpPr>
          <p:cNvPr id="3" name="Content Placeholder 2">
            <a:extLst>
              <a:ext uri="{FF2B5EF4-FFF2-40B4-BE49-F238E27FC236}">
                <a16:creationId xmlns:a16="http://schemas.microsoft.com/office/drawing/2014/main" id="{1147FF57-78D3-4E4F-99AD-FC173CADF08E}"/>
              </a:ext>
            </a:extLst>
          </p:cNvPr>
          <p:cNvSpPr>
            <a:spLocks noGrp="1"/>
          </p:cNvSpPr>
          <p:nvPr>
            <p:ph sz="quarter" idx="11"/>
          </p:nvPr>
        </p:nvSpPr>
        <p:spPr>
          <a:xfrm>
            <a:off x="5510784" y="1853165"/>
            <a:ext cx="6137801" cy="5004835"/>
          </a:xfrm>
        </p:spPr>
        <p:txBody>
          <a:bodyPr>
            <a:normAutofit/>
          </a:bodyPr>
          <a:lstStyle/>
          <a:p>
            <a:r>
              <a:rPr lang="en-US" sz="2400" dirty="0"/>
              <a:t>NSF: </a:t>
            </a:r>
            <a:r>
              <a:rPr lang="en-US" sz="2400" dirty="0">
                <a:hlinkClick r:id="rId4"/>
              </a:rPr>
              <a:t>PAPPG</a:t>
            </a:r>
            <a:endParaRPr lang="en-US" sz="2400" dirty="0"/>
          </a:p>
          <a:p>
            <a:r>
              <a:rPr lang="en-US" sz="2400" dirty="0"/>
              <a:t>NIH: </a:t>
            </a:r>
            <a:r>
              <a:rPr lang="en-US" sz="2400" dirty="0">
                <a:hlinkClick r:id="rId5"/>
              </a:rPr>
              <a:t>GPS</a:t>
            </a:r>
            <a:r>
              <a:rPr lang="en-US" sz="2400" dirty="0"/>
              <a:t> and </a:t>
            </a:r>
            <a:r>
              <a:rPr lang="en-US" sz="2400" dirty="0">
                <a:hlinkClick r:id="rId6"/>
              </a:rPr>
              <a:t>NIH Application Guide</a:t>
            </a:r>
            <a:endParaRPr lang="en-US" sz="2400" dirty="0"/>
          </a:p>
          <a:p>
            <a:r>
              <a:rPr lang="en-US" sz="2400" dirty="0"/>
              <a:t>USDA/NIFA: </a:t>
            </a:r>
            <a:r>
              <a:rPr lang="en-US" sz="2400" dirty="0">
                <a:hlinkClick r:id="rId7"/>
              </a:rPr>
              <a:t>NIFA Grants.gov Application Guide</a:t>
            </a:r>
            <a:endParaRPr lang="en-US" sz="2400" dirty="0"/>
          </a:p>
          <a:p>
            <a:r>
              <a:rPr lang="en-US" sz="2400" dirty="0"/>
              <a:t>FDA</a:t>
            </a:r>
          </a:p>
          <a:p>
            <a:pPr lvl="1"/>
            <a:endParaRPr lang="en-US" sz="1100" dirty="0"/>
          </a:p>
        </p:txBody>
      </p:sp>
      <p:sp>
        <p:nvSpPr>
          <p:cNvPr id="4" name="Content Placeholder 2">
            <a:extLst>
              <a:ext uri="{FF2B5EF4-FFF2-40B4-BE49-F238E27FC236}">
                <a16:creationId xmlns:a16="http://schemas.microsoft.com/office/drawing/2014/main" id="{CAC7B219-79A3-4B9A-A220-1AE77BA730AD}"/>
              </a:ext>
            </a:extLst>
          </p:cNvPr>
          <p:cNvSpPr txBox="1">
            <a:spLocks/>
          </p:cNvSpPr>
          <p:nvPr/>
        </p:nvSpPr>
        <p:spPr>
          <a:xfrm>
            <a:off x="-152400" y="-870033"/>
            <a:ext cx="5663184" cy="50048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These are essential tools for proposal development, often including more nuanced information regarding that should be included in the application, and what is allowable per the specific sponsor. </a:t>
            </a:r>
          </a:p>
        </p:txBody>
      </p:sp>
    </p:spTree>
    <p:extLst>
      <p:ext uri="{BB962C8B-B14F-4D97-AF65-F5344CB8AC3E}">
        <p14:creationId xmlns:p14="http://schemas.microsoft.com/office/powerpoint/2010/main" val="80357911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fontScheme name="TUR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AC_SlideTemplate.pptx" id="{25861C7D-449E-411B-984C-49EED82A7A56}" vid="{E0F4F388-87F4-47C3-A134-47A049768276}"/>
    </a:ext>
  </a:extLst>
</a:theme>
</file>

<file path=docProps/app.xml><?xml version="1.0" encoding="utf-8"?>
<Properties xmlns="http://schemas.openxmlformats.org/officeDocument/2006/extended-properties" xmlns:vt="http://schemas.openxmlformats.org/officeDocument/2006/docPropsVTypes">
  <Template>TURAC_SlideTemplate</Template>
  <TotalTime>1698</TotalTime>
  <Words>3098</Words>
  <Application>Microsoft Macintosh PowerPoint</Application>
  <PresentationFormat>Widescreen</PresentationFormat>
  <Paragraphs>187</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Georgia</vt:lpstr>
      <vt:lpstr>Times New Roman</vt:lpstr>
      <vt:lpstr>Office Theme</vt:lpstr>
      <vt:lpstr>Conferences and Meetings</vt:lpstr>
      <vt:lpstr>Introduction</vt:lpstr>
      <vt:lpstr>Conferences and Meetings are a bit different right now…   We will be presenting information based on a non-pandemic environment. Please note that due to COVID-19, many additional guidelines are in place for the various federal sponsors. </vt:lpstr>
      <vt:lpstr>What is a Conference/Meeting Grant? </vt:lpstr>
      <vt:lpstr>Pre-Award</vt:lpstr>
      <vt:lpstr>Step 1: Carefully review the Program Announcement</vt:lpstr>
      <vt:lpstr>Example:  NSF 21-541</vt:lpstr>
      <vt:lpstr>Example:  NSF 21-541</vt:lpstr>
      <vt:lpstr>Sponsor Guidelines:</vt:lpstr>
      <vt:lpstr>Still have questions? </vt:lpstr>
      <vt:lpstr>Step 2: Plan Accordingly</vt:lpstr>
      <vt:lpstr>Uniform Guidance:  Suggested Guidance for Conference Planning</vt:lpstr>
      <vt:lpstr>Step 3: Budgeting</vt:lpstr>
      <vt:lpstr>Alcohol</vt:lpstr>
      <vt:lpstr>Entertainment</vt:lpstr>
      <vt:lpstr>Lobbying</vt:lpstr>
      <vt:lpstr>Room Rental and A/V Equipment</vt:lpstr>
      <vt:lpstr>Speaker Fees</vt:lpstr>
      <vt:lpstr>Employee payroll/travel expenses/per diem</vt:lpstr>
      <vt:lpstr>Participant Support Costs</vt:lpstr>
      <vt:lpstr>Participant Support Costs  Direct costs for items such as stipends or subsistence allowances, travel allowances, and registration fees paid to or on behalf of participants or trainees (but not employees) in connection with conferences.  Such allowances must be reasonable, in conformance with the policy of the proposing organization and limited to the days of attendance at the conference plus the actual travel time required to reach the conference location. Where meals or lodgings are furnished without charge or at a nominal cost (e.g., as part of the registration fee), the per diem or subsistence allowance should be correspondingly reduced. Although local participants may participate in conference meals and coffee breaks, funds may not be proposed to pay per diem or similar expenses for local participants in the conference.   Not Participant Support Costs Speakers and trainers generally are not considered participants. However, if the primary purpose of the individual’s attendance at the conference is learning and receiving training as a participant, then the costs may be included under participant support. If the primary purpose is to speak or assist with management of the conference, then such costs should be budgeted in appropriate categories other than participant support.  Venue rental fees, catering costs, supplies, etc. that will be secured through a service agreement/contract   Employees of the university hosting the conference    </vt:lpstr>
      <vt:lpstr>Food – check with specific sponsor regulations</vt:lpstr>
      <vt:lpstr>Dependent Care – check with sponsor regulations</vt:lpstr>
      <vt:lpstr>Checking the FAQs—what do you think? </vt:lpstr>
      <vt:lpstr>Checking the FAQs—what do you think? </vt:lpstr>
      <vt:lpstr>Program Income at the Pre-award Stage: </vt:lpstr>
      <vt:lpstr>For NIH and NIFA Grants, Program Income is recorded in two places:   The SF424 cover page, field 15.d. is reserved for the “Estimated Program Income.”  Additionally, the PHS 398 Cover Page Supplement has a field for Program Income, #2.  Note, in the Cover Page Supplement, you are expected to identify the Budget Period, Anticipated Amount ($), and Sources of income. </vt:lpstr>
      <vt:lpstr>Other Federal Sponsors may require an SF-424A.  This form also has a location for program income, located at the bottom of Section B.   Be sure to include the expected program income amount here, and that it is associated with the correct grant program function or activity. </vt:lpstr>
      <vt:lpstr>Post-award  Congratulations!   You’re having a conference!</vt:lpstr>
      <vt:lpstr>Step 1: Carefully review the award terms and conditions </vt:lpstr>
      <vt:lpstr>Example: NIH Scientific Conferences (R13 and U13) </vt:lpstr>
      <vt:lpstr>Be sure you know whether you have a grant, cooperative agreement, or contract because sponsors can have different requirements for each of them.  </vt:lpstr>
      <vt:lpstr>Example:  Department of Justice  </vt:lpstr>
      <vt:lpstr>Step 2: Make purchases, contract for goods and services, monitor expenses</vt:lpstr>
      <vt:lpstr>Look before you leap! </vt:lpstr>
      <vt:lpstr>Step 3: Manage program income</vt:lpstr>
      <vt:lpstr>PowerPoint Presentation</vt:lpstr>
      <vt:lpstr>PowerPoint Presentation</vt:lpstr>
      <vt:lpstr>PowerPoint Presentation</vt:lpstr>
      <vt:lpstr>Step 4: Documentation and recordkeeping</vt:lpstr>
      <vt:lpstr>Keep all records, paper and/or electronic, for as long as required by the sponsor and institution.  </vt:lpstr>
      <vt:lpstr>“…conferences…are critical. They are how we make new professional connections, and share ideas, and we come away with new energy and enthusiasm for our work.“  Sethuraman “Panch” Panchanathan, Director, National Science Foundation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Conferences and Meetings</dc:title>
  <dc:creator>Sittler, Christopher E - (csittler)</dc:creator>
  <cp:lastModifiedBy>Annika Lauer (Student)</cp:lastModifiedBy>
  <cp:revision>72</cp:revision>
  <dcterms:created xsi:type="dcterms:W3CDTF">2021-02-16T20:04:51Z</dcterms:created>
  <dcterms:modified xsi:type="dcterms:W3CDTF">2021-03-19T20:18:37Z</dcterms:modified>
</cp:coreProperties>
</file>