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82" r:id="rId7"/>
    <p:sldId id="283" r:id="rId8"/>
    <p:sldId id="262" r:id="rId9"/>
    <p:sldId id="284" r:id="rId10"/>
    <p:sldId id="263" r:id="rId11"/>
    <p:sldId id="264" r:id="rId12"/>
    <p:sldId id="285" r:id="rId13"/>
    <p:sldId id="267" r:id="rId14"/>
    <p:sldId id="258" r:id="rId15"/>
    <p:sldId id="286" r:id="rId16"/>
    <p:sldId id="269" r:id="rId17"/>
    <p:sldId id="270" r:id="rId18"/>
    <p:sldId id="271" r:id="rId19"/>
    <p:sldId id="272" r:id="rId20"/>
    <p:sldId id="265" r:id="rId21"/>
    <p:sldId id="266" r:id="rId22"/>
    <p:sldId id="287" r:id="rId23"/>
    <p:sldId id="273" r:id="rId24"/>
    <p:sldId id="274" r:id="rId25"/>
    <p:sldId id="275" r:id="rId26"/>
    <p:sldId id="276" r:id="rId27"/>
    <p:sldId id="277" r:id="rId28"/>
    <p:sldId id="278" r:id="rId29"/>
    <p:sldId id="268" r:id="rId30"/>
    <p:sldId id="279" r:id="rId31"/>
    <p:sldId id="280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27"/>
    <a:srgbClr val="003466"/>
    <a:srgbClr val="FFFFFF"/>
    <a:srgbClr val="F2F2F2"/>
    <a:srgbClr val="4AB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1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image" Target="../media/image37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1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image" Target="../media/image3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911BCB-AA80-42D2-9733-33275AC306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3C2C66-F2B7-4633-99E5-63B7C212CED0}">
      <dgm:prSet/>
      <dgm:spPr/>
      <dgm:t>
        <a:bodyPr/>
        <a:lstStyle/>
        <a:p>
          <a:r>
            <a:rPr lang="en-US" dirty="0"/>
            <a:t>Gain an understanding of the different types of cost share</a:t>
          </a:r>
        </a:p>
      </dgm:t>
    </dgm:pt>
    <dgm:pt modelId="{A9705766-DEA9-4F97-9FE7-7E55BD788113}" type="parTrans" cxnId="{1A6798D2-F664-4344-B5F8-8EC2E5855CAF}">
      <dgm:prSet/>
      <dgm:spPr/>
      <dgm:t>
        <a:bodyPr/>
        <a:lstStyle/>
        <a:p>
          <a:endParaRPr lang="en-US"/>
        </a:p>
      </dgm:t>
    </dgm:pt>
    <dgm:pt modelId="{38A9E98C-EC85-4708-AB84-0ABFE624E962}" type="sibTrans" cxnId="{1A6798D2-F664-4344-B5F8-8EC2E5855CAF}">
      <dgm:prSet/>
      <dgm:spPr/>
      <dgm:t>
        <a:bodyPr/>
        <a:lstStyle/>
        <a:p>
          <a:endParaRPr lang="en-US"/>
        </a:p>
      </dgm:t>
    </dgm:pt>
    <dgm:pt modelId="{7474B476-9C9B-4164-8563-66AB490D54E6}">
      <dgm:prSet/>
      <dgm:spPr/>
      <dgm:t>
        <a:bodyPr/>
        <a:lstStyle/>
        <a:p>
          <a:r>
            <a:rPr lang="en-US" dirty="0"/>
            <a:t>Learn when cost share should be included in a proposal</a:t>
          </a:r>
        </a:p>
      </dgm:t>
    </dgm:pt>
    <dgm:pt modelId="{50258AEF-3C89-461B-9475-51BC4B105AD8}" type="parTrans" cxnId="{63B174BB-DFA7-4097-A859-9AB2446DC4C3}">
      <dgm:prSet/>
      <dgm:spPr/>
      <dgm:t>
        <a:bodyPr/>
        <a:lstStyle/>
        <a:p>
          <a:endParaRPr lang="en-US"/>
        </a:p>
      </dgm:t>
    </dgm:pt>
    <dgm:pt modelId="{C0A1ED19-5E9C-47E5-806F-0ABDF4299D62}" type="sibTrans" cxnId="{63B174BB-DFA7-4097-A859-9AB2446DC4C3}">
      <dgm:prSet/>
      <dgm:spPr/>
      <dgm:t>
        <a:bodyPr/>
        <a:lstStyle/>
        <a:p>
          <a:endParaRPr lang="en-US"/>
        </a:p>
      </dgm:t>
    </dgm:pt>
    <dgm:pt modelId="{CD9533C0-6F7F-45B4-A984-21DBA3460F12}">
      <dgm:prSet/>
      <dgm:spPr/>
      <dgm:t>
        <a:bodyPr/>
        <a:lstStyle/>
        <a:p>
          <a:r>
            <a:rPr lang="en-US" dirty="0"/>
            <a:t>Learn the difference between cost share and leveraged resources </a:t>
          </a:r>
        </a:p>
      </dgm:t>
    </dgm:pt>
    <dgm:pt modelId="{B4236B53-0135-4C86-BC04-FF20468D4BB5}" type="parTrans" cxnId="{04F31C5F-52F3-498D-B8D5-0C9BDB8D01E5}">
      <dgm:prSet/>
      <dgm:spPr/>
      <dgm:t>
        <a:bodyPr/>
        <a:lstStyle/>
        <a:p>
          <a:endParaRPr lang="en-US"/>
        </a:p>
      </dgm:t>
    </dgm:pt>
    <dgm:pt modelId="{79724C29-5F7F-4996-9CE8-5BF168CC1B39}" type="sibTrans" cxnId="{04F31C5F-52F3-498D-B8D5-0C9BDB8D01E5}">
      <dgm:prSet/>
      <dgm:spPr/>
      <dgm:t>
        <a:bodyPr/>
        <a:lstStyle/>
        <a:p>
          <a:endParaRPr lang="en-US"/>
        </a:p>
      </dgm:t>
    </dgm:pt>
    <dgm:pt modelId="{6DDCFA76-5517-4B2F-B7D0-C7D6CFBCDC3A}">
      <dgm:prSet/>
      <dgm:spPr/>
      <dgm:t>
        <a:bodyPr/>
        <a:lstStyle/>
        <a:p>
          <a:r>
            <a:rPr lang="en-US" dirty="0"/>
            <a:t>Become familiar with best practices for cost share documentation at the proposal and postaward stages</a:t>
          </a:r>
        </a:p>
      </dgm:t>
    </dgm:pt>
    <dgm:pt modelId="{86C63998-1C9A-4532-BE36-3287609C0EFD}" type="parTrans" cxnId="{4997C5AD-9C74-43BC-8EB6-C82C3E35236D}">
      <dgm:prSet/>
      <dgm:spPr/>
      <dgm:t>
        <a:bodyPr/>
        <a:lstStyle/>
        <a:p>
          <a:endParaRPr lang="en-US"/>
        </a:p>
      </dgm:t>
    </dgm:pt>
    <dgm:pt modelId="{38626CF8-B005-4921-ADFD-2CA0BCC03A6E}" type="sibTrans" cxnId="{4997C5AD-9C74-43BC-8EB6-C82C3E35236D}">
      <dgm:prSet/>
      <dgm:spPr/>
      <dgm:t>
        <a:bodyPr/>
        <a:lstStyle/>
        <a:p>
          <a:endParaRPr lang="en-US"/>
        </a:p>
      </dgm:t>
    </dgm:pt>
    <dgm:pt modelId="{38D1719F-2ECE-450B-81ED-41EFBE399AA1}" type="pres">
      <dgm:prSet presAssocID="{2A911BCB-AA80-42D2-9733-33275AC306A4}" presName="root" presStyleCnt="0">
        <dgm:presLayoutVars>
          <dgm:dir/>
          <dgm:resizeHandles val="exact"/>
        </dgm:presLayoutVars>
      </dgm:prSet>
      <dgm:spPr/>
    </dgm:pt>
    <dgm:pt modelId="{5E8321C4-61A6-4D82-9B5C-E85BE48A623A}" type="pres">
      <dgm:prSet presAssocID="{D63C2C66-F2B7-4633-99E5-63B7C212CED0}" presName="compNode" presStyleCnt="0"/>
      <dgm:spPr/>
    </dgm:pt>
    <dgm:pt modelId="{F6F6E2E5-54C1-4196-A5EA-75499D74EA69}" type="pres">
      <dgm:prSet presAssocID="{D63C2C66-F2B7-4633-99E5-63B7C212CED0}" presName="bgRect" presStyleLbl="bgShp" presStyleIdx="0" presStyleCnt="4"/>
      <dgm:spPr/>
    </dgm:pt>
    <dgm:pt modelId="{D0C22AE0-6D93-4979-B215-3D01658EC60D}" type="pres">
      <dgm:prSet presAssocID="{D63C2C66-F2B7-4633-99E5-63B7C212CED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3D8DFFF-26DC-4F79-9E4B-3C9E16742084}" type="pres">
      <dgm:prSet presAssocID="{D63C2C66-F2B7-4633-99E5-63B7C212CED0}" presName="spaceRect" presStyleCnt="0"/>
      <dgm:spPr/>
    </dgm:pt>
    <dgm:pt modelId="{79A5B43A-C087-46FD-A6B1-C51CD8438771}" type="pres">
      <dgm:prSet presAssocID="{D63C2C66-F2B7-4633-99E5-63B7C212CED0}" presName="parTx" presStyleLbl="revTx" presStyleIdx="0" presStyleCnt="4">
        <dgm:presLayoutVars>
          <dgm:chMax val="0"/>
          <dgm:chPref val="0"/>
        </dgm:presLayoutVars>
      </dgm:prSet>
      <dgm:spPr/>
    </dgm:pt>
    <dgm:pt modelId="{ED8399DB-167D-4AAB-95A9-7E5ECC46B8A6}" type="pres">
      <dgm:prSet presAssocID="{38A9E98C-EC85-4708-AB84-0ABFE624E962}" presName="sibTrans" presStyleCnt="0"/>
      <dgm:spPr/>
    </dgm:pt>
    <dgm:pt modelId="{8201FE7F-BDBE-4361-B052-730AAB73C08C}" type="pres">
      <dgm:prSet presAssocID="{7474B476-9C9B-4164-8563-66AB490D54E6}" presName="compNode" presStyleCnt="0"/>
      <dgm:spPr/>
    </dgm:pt>
    <dgm:pt modelId="{09FEAE7B-B7C9-4868-8BC3-2D1C0803E1D6}" type="pres">
      <dgm:prSet presAssocID="{7474B476-9C9B-4164-8563-66AB490D54E6}" presName="bgRect" presStyleLbl="bgShp" presStyleIdx="1" presStyleCnt="4"/>
      <dgm:spPr/>
    </dgm:pt>
    <dgm:pt modelId="{33FFE301-7107-4537-92E8-58D223829E7E}" type="pres">
      <dgm:prSet presAssocID="{7474B476-9C9B-4164-8563-66AB490D54E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 with solid fill"/>
        </a:ext>
      </dgm:extLst>
    </dgm:pt>
    <dgm:pt modelId="{7B092C3F-8A18-464B-BC6A-BF0D4994D80A}" type="pres">
      <dgm:prSet presAssocID="{7474B476-9C9B-4164-8563-66AB490D54E6}" presName="spaceRect" presStyleCnt="0"/>
      <dgm:spPr/>
    </dgm:pt>
    <dgm:pt modelId="{149A801D-3FCA-4369-9B67-5FB919897BDA}" type="pres">
      <dgm:prSet presAssocID="{7474B476-9C9B-4164-8563-66AB490D54E6}" presName="parTx" presStyleLbl="revTx" presStyleIdx="1" presStyleCnt="4">
        <dgm:presLayoutVars>
          <dgm:chMax val="0"/>
          <dgm:chPref val="0"/>
        </dgm:presLayoutVars>
      </dgm:prSet>
      <dgm:spPr/>
    </dgm:pt>
    <dgm:pt modelId="{E3797D25-0B6B-4DAA-B3DE-E2A3940FA71A}" type="pres">
      <dgm:prSet presAssocID="{C0A1ED19-5E9C-47E5-806F-0ABDF4299D62}" presName="sibTrans" presStyleCnt="0"/>
      <dgm:spPr/>
    </dgm:pt>
    <dgm:pt modelId="{9FCAC5C6-751F-4233-BB2B-DE6F6F0324FE}" type="pres">
      <dgm:prSet presAssocID="{CD9533C0-6F7F-45B4-A984-21DBA3460F12}" presName="compNode" presStyleCnt="0"/>
      <dgm:spPr/>
    </dgm:pt>
    <dgm:pt modelId="{4A893C0B-3CAD-457B-A55F-CA32C06EEEDA}" type="pres">
      <dgm:prSet presAssocID="{CD9533C0-6F7F-45B4-A984-21DBA3460F12}" presName="bgRect" presStyleLbl="bgShp" presStyleIdx="2" presStyleCnt="4"/>
      <dgm:spPr/>
    </dgm:pt>
    <dgm:pt modelId="{F8327F4B-0DE6-41A9-93A1-E5593B8C3CD4}" type="pres">
      <dgm:prSet presAssocID="{CD9533C0-6F7F-45B4-A984-21DBA3460F1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 with solid fill"/>
        </a:ext>
      </dgm:extLst>
    </dgm:pt>
    <dgm:pt modelId="{0A0CB955-2D7C-4DAC-9884-D70EC0894B39}" type="pres">
      <dgm:prSet presAssocID="{CD9533C0-6F7F-45B4-A984-21DBA3460F12}" presName="spaceRect" presStyleCnt="0"/>
      <dgm:spPr/>
    </dgm:pt>
    <dgm:pt modelId="{905F8781-262D-4DC5-9652-A5C47CDC967E}" type="pres">
      <dgm:prSet presAssocID="{CD9533C0-6F7F-45B4-A984-21DBA3460F12}" presName="parTx" presStyleLbl="revTx" presStyleIdx="2" presStyleCnt="4">
        <dgm:presLayoutVars>
          <dgm:chMax val="0"/>
          <dgm:chPref val="0"/>
        </dgm:presLayoutVars>
      </dgm:prSet>
      <dgm:spPr/>
    </dgm:pt>
    <dgm:pt modelId="{3CDDBB24-89BF-4478-8D50-F878327F4E3A}" type="pres">
      <dgm:prSet presAssocID="{79724C29-5F7F-4996-9CE8-5BF168CC1B39}" presName="sibTrans" presStyleCnt="0"/>
      <dgm:spPr/>
    </dgm:pt>
    <dgm:pt modelId="{E4E6BF69-FDFE-4C71-97F9-D0014E3D01AC}" type="pres">
      <dgm:prSet presAssocID="{6DDCFA76-5517-4B2F-B7D0-C7D6CFBCDC3A}" presName="compNode" presStyleCnt="0"/>
      <dgm:spPr/>
    </dgm:pt>
    <dgm:pt modelId="{D158C988-6336-4ACE-864B-751A8331D74B}" type="pres">
      <dgm:prSet presAssocID="{6DDCFA76-5517-4B2F-B7D0-C7D6CFBCDC3A}" presName="bgRect" presStyleLbl="bgShp" presStyleIdx="3" presStyleCnt="4"/>
      <dgm:spPr/>
    </dgm:pt>
    <dgm:pt modelId="{C18C3297-7F9B-4C4D-8FC9-EA8A3EC69A77}" type="pres">
      <dgm:prSet presAssocID="{6DDCFA76-5517-4B2F-B7D0-C7D6CFBCDC3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lder Search with solid fill"/>
        </a:ext>
      </dgm:extLst>
    </dgm:pt>
    <dgm:pt modelId="{8041A70B-6428-4C10-A7F1-B837B45F6741}" type="pres">
      <dgm:prSet presAssocID="{6DDCFA76-5517-4B2F-B7D0-C7D6CFBCDC3A}" presName="spaceRect" presStyleCnt="0"/>
      <dgm:spPr/>
    </dgm:pt>
    <dgm:pt modelId="{F406D554-F6DC-4B23-894E-3F1DD8AC1813}" type="pres">
      <dgm:prSet presAssocID="{6DDCFA76-5517-4B2F-B7D0-C7D6CFBCDC3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A3CA306-3BD0-49E0-BFA7-033BB93903EF}" type="presOf" srcId="{D63C2C66-F2B7-4633-99E5-63B7C212CED0}" destId="{79A5B43A-C087-46FD-A6B1-C51CD8438771}" srcOrd="0" destOrd="0" presId="urn:microsoft.com/office/officeart/2018/2/layout/IconVerticalSolidList"/>
    <dgm:cxn modelId="{2B19FF5D-7C66-40D4-8950-692BD31D2115}" type="presOf" srcId="{6DDCFA76-5517-4B2F-B7D0-C7D6CFBCDC3A}" destId="{F406D554-F6DC-4B23-894E-3F1DD8AC1813}" srcOrd="0" destOrd="0" presId="urn:microsoft.com/office/officeart/2018/2/layout/IconVerticalSolidList"/>
    <dgm:cxn modelId="{04F31C5F-52F3-498D-B8D5-0C9BDB8D01E5}" srcId="{2A911BCB-AA80-42D2-9733-33275AC306A4}" destId="{CD9533C0-6F7F-45B4-A984-21DBA3460F12}" srcOrd="2" destOrd="0" parTransId="{B4236B53-0135-4C86-BC04-FF20468D4BB5}" sibTransId="{79724C29-5F7F-4996-9CE8-5BF168CC1B39}"/>
    <dgm:cxn modelId="{F1DA23A8-B0F7-4C9A-9B6E-FD0427DB53CA}" type="presOf" srcId="{7474B476-9C9B-4164-8563-66AB490D54E6}" destId="{149A801D-3FCA-4369-9B67-5FB919897BDA}" srcOrd="0" destOrd="0" presId="urn:microsoft.com/office/officeart/2018/2/layout/IconVerticalSolidList"/>
    <dgm:cxn modelId="{4997C5AD-9C74-43BC-8EB6-C82C3E35236D}" srcId="{2A911BCB-AA80-42D2-9733-33275AC306A4}" destId="{6DDCFA76-5517-4B2F-B7D0-C7D6CFBCDC3A}" srcOrd="3" destOrd="0" parTransId="{86C63998-1C9A-4532-BE36-3287609C0EFD}" sibTransId="{38626CF8-B005-4921-ADFD-2CA0BCC03A6E}"/>
    <dgm:cxn modelId="{63B174BB-DFA7-4097-A859-9AB2446DC4C3}" srcId="{2A911BCB-AA80-42D2-9733-33275AC306A4}" destId="{7474B476-9C9B-4164-8563-66AB490D54E6}" srcOrd="1" destOrd="0" parTransId="{50258AEF-3C89-461B-9475-51BC4B105AD8}" sibTransId="{C0A1ED19-5E9C-47E5-806F-0ABDF4299D62}"/>
    <dgm:cxn modelId="{8A0201C3-85A4-4BF3-8823-493BD09F5580}" type="presOf" srcId="{CD9533C0-6F7F-45B4-A984-21DBA3460F12}" destId="{905F8781-262D-4DC5-9652-A5C47CDC967E}" srcOrd="0" destOrd="0" presId="urn:microsoft.com/office/officeart/2018/2/layout/IconVerticalSolidList"/>
    <dgm:cxn modelId="{C06F5EC6-6E9E-4BD2-B422-480941DCA063}" type="presOf" srcId="{2A911BCB-AA80-42D2-9733-33275AC306A4}" destId="{38D1719F-2ECE-450B-81ED-41EFBE399AA1}" srcOrd="0" destOrd="0" presId="urn:microsoft.com/office/officeart/2018/2/layout/IconVerticalSolidList"/>
    <dgm:cxn modelId="{1A6798D2-F664-4344-B5F8-8EC2E5855CAF}" srcId="{2A911BCB-AA80-42D2-9733-33275AC306A4}" destId="{D63C2C66-F2B7-4633-99E5-63B7C212CED0}" srcOrd="0" destOrd="0" parTransId="{A9705766-DEA9-4F97-9FE7-7E55BD788113}" sibTransId="{38A9E98C-EC85-4708-AB84-0ABFE624E962}"/>
    <dgm:cxn modelId="{80BE83AA-C5DE-4F37-9E92-B44ED4006715}" type="presParOf" srcId="{38D1719F-2ECE-450B-81ED-41EFBE399AA1}" destId="{5E8321C4-61A6-4D82-9B5C-E85BE48A623A}" srcOrd="0" destOrd="0" presId="urn:microsoft.com/office/officeart/2018/2/layout/IconVerticalSolidList"/>
    <dgm:cxn modelId="{06529AE3-C479-4605-AAD5-A041F68D6304}" type="presParOf" srcId="{5E8321C4-61A6-4D82-9B5C-E85BE48A623A}" destId="{F6F6E2E5-54C1-4196-A5EA-75499D74EA69}" srcOrd="0" destOrd="0" presId="urn:microsoft.com/office/officeart/2018/2/layout/IconVerticalSolidList"/>
    <dgm:cxn modelId="{779ADB01-9BDB-40D5-B921-7D814F5875C4}" type="presParOf" srcId="{5E8321C4-61A6-4D82-9B5C-E85BE48A623A}" destId="{D0C22AE0-6D93-4979-B215-3D01658EC60D}" srcOrd="1" destOrd="0" presId="urn:microsoft.com/office/officeart/2018/2/layout/IconVerticalSolidList"/>
    <dgm:cxn modelId="{1DE13BFB-F711-4B91-A2BC-26EC09DB58CF}" type="presParOf" srcId="{5E8321C4-61A6-4D82-9B5C-E85BE48A623A}" destId="{53D8DFFF-26DC-4F79-9E4B-3C9E16742084}" srcOrd="2" destOrd="0" presId="urn:microsoft.com/office/officeart/2018/2/layout/IconVerticalSolidList"/>
    <dgm:cxn modelId="{30DA5DB7-EE79-4C90-8ADC-EE55D94553D3}" type="presParOf" srcId="{5E8321C4-61A6-4D82-9B5C-E85BE48A623A}" destId="{79A5B43A-C087-46FD-A6B1-C51CD8438771}" srcOrd="3" destOrd="0" presId="urn:microsoft.com/office/officeart/2018/2/layout/IconVerticalSolidList"/>
    <dgm:cxn modelId="{C793850F-91EA-49C4-8B6C-B9E89C6F72B8}" type="presParOf" srcId="{38D1719F-2ECE-450B-81ED-41EFBE399AA1}" destId="{ED8399DB-167D-4AAB-95A9-7E5ECC46B8A6}" srcOrd="1" destOrd="0" presId="urn:microsoft.com/office/officeart/2018/2/layout/IconVerticalSolidList"/>
    <dgm:cxn modelId="{705A03FD-F5E1-4FF5-9C38-E7D0C7E69DBE}" type="presParOf" srcId="{38D1719F-2ECE-450B-81ED-41EFBE399AA1}" destId="{8201FE7F-BDBE-4361-B052-730AAB73C08C}" srcOrd="2" destOrd="0" presId="urn:microsoft.com/office/officeart/2018/2/layout/IconVerticalSolidList"/>
    <dgm:cxn modelId="{BF8DA014-CA3F-4D70-958C-377B3E5F7E6E}" type="presParOf" srcId="{8201FE7F-BDBE-4361-B052-730AAB73C08C}" destId="{09FEAE7B-B7C9-4868-8BC3-2D1C0803E1D6}" srcOrd="0" destOrd="0" presId="urn:microsoft.com/office/officeart/2018/2/layout/IconVerticalSolidList"/>
    <dgm:cxn modelId="{164FC684-9ABB-49C5-9A4E-7EB3B9973DC0}" type="presParOf" srcId="{8201FE7F-BDBE-4361-B052-730AAB73C08C}" destId="{33FFE301-7107-4537-92E8-58D223829E7E}" srcOrd="1" destOrd="0" presId="urn:microsoft.com/office/officeart/2018/2/layout/IconVerticalSolidList"/>
    <dgm:cxn modelId="{581BCD89-89A0-4581-AE2D-D7592974CADC}" type="presParOf" srcId="{8201FE7F-BDBE-4361-B052-730AAB73C08C}" destId="{7B092C3F-8A18-464B-BC6A-BF0D4994D80A}" srcOrd="2" destOrd="0" presId="urn:microsoft.com/office/officeart/2018/2/layout/IconVerticalSolidList"/>
    <dgm:cxn modelId="{FA6740B6-BAF3-4612-8BDE-EB1381DE196E}" type="presParOf" srcId="{8201FE7F-BDBE-4361-B052-730AAB73C08C}" destId="{149A801D-3FCA-4369-9B67-5FB919897BDA}" srcOrd="3" destOrd="0" presId="urn:microsoft.com/office/officeart/2018/2/layout/IconVerticalSolidList"/>
    <dgm:cxn modelId="{E9338E7F-09E0-4B19-A778-E17E7F6D4BB4}" type="presParOf" srcId="{38D1719F-2ECE-450B-81ED-41EFBE399AA1}" destId="{E3797D25-0B6B-4DAA-B3DE-E2A3940FA71A}" srcOrd="3" destOrd="0" presId="urn:microsoft.com/office/officeart/2018/2/layout/IconVerticalSolidList"/>
    <dgm:cxn modelId="{A19AE531-23A1-45C0-9792-B249EED3C738}" type="presParOf" srcId="{38D1719F-2ECE-450B-81ED-41EFBE399AA1}" destId="{9FCAC5C6-751F-4233-BB2B-DE6F6F0324FE}" srcOrd="4" destOrd="0" presId="urn:microsoft.com/office/officeart/2018/2/layout/IconVerticalSolidList"/>
    <dgm:cxn modelId="{EBF2933A-5C9D-4529-93DC-8DEF4990D396}" type="presParOf" srcId="{9FCAC5C6-751F-4233-BB2B-DE6F6F0324FE}" destId="{4A893C0B-3CAD-457B-A55F-CA32C06EEEDA}" srcOrd="0" destOrd="0" presId="urn:microsoft.com/office/officeart/2018/2/layout/IconVerticalSolidList"/>
    <dgm:cxn modelId="{6D382EED-4705-48AB-88A2-BA59CFB49706}" type="presParOf" srcId="{9FCAC5C6-751F-4233-BB2B-DE6F6F0324FE}" destId="{F8327F4B-0DE6-41A9-93A1-E5593B8C3CD4}" srcOrd="1" destOrd="0" presId="urn:microsoft.com/office/officeart/2018/2/layout/IconVerticalSolidList"/>
    <dgm:cxn modelId="{3BD4F4FF-8AA1-4B9B-96AA-88C250ECAC89}" type="presParOf" srcId="{9FCAC5C6-751F-4233-BB2B-DE6F6F0324FE}" destId="{0A0CB955-2D7C-4DAC-9884-D70EC0894B39}" srcOrd="2" destOrd="0" presId="urn:microsoft.com/office/officeart/2018/2/layout/IconVerticalSolidList"/>
    <dgm:cxn modelId="{474A7D39-11CF-47BE-AA9E-500FFFEF2D31}" type="presParOf" srcId="{9FCAC5C6-751F-4233-BB2B-DE6F6F0324FE}" destId="{905F8781-262D-4DC5-9652-A5C47CDC967E}" srcOrd="3" destOrd="0" presId="urn:microsoft.com/office/officeart/2018/2/layout/IconVerticalSolidList"/>
    <dgm:cxn modelId="{1549E29D-B13D-4134-8A45-8E3C85B82178}" type="presParOf" srcId="{38D1719F-2ECE-450B-81ED-41EFBE399AA1}" destId="{3CDDBB24-89BF-4478-8D50-F878327F4E3A}" srcOrd="5" destOrd="0" presId="urn:microsoft.com/office/officeart/2018/2/layout/IconVerticalSolidList"/>
    <dgm:cxn modelId="{B9646300-A8F5-4102-B08E-3C65C2465144}" type="presParOf" srcId="{38D1719F-2ECE-450B-81ED-41EFBE399AA1}" destId="{E4E6BF69-FDFE-4C71-97F9-D0014E3D01AC}" srcOrd="6" destOrd="0" presId="urn:microsoft.com/office/officeart/2018/2/layout/IconVerticalSolidList"/>
    <dgm:cxn modelId="{8A0DBBA6-E07C-4E5C-9B9E-0F3FE4286AEB}" type="presParOf" srcId="{E4E6BF69-FDFE-4C71-97F9-D0014E3D01AC}" destId="{D158C988-6336-4ACE-864B-751A8331D74B}" srcOrd="0" destOrd="0" presId="urn:microsoft.com/office/officeart/2018/2/layout/IconVerticalSolidList"/>
    <dgm:cxn modelId="{81862506-78CD-4BFF-B996-CD5E9164A3A2}" type="presParOf" srcId="{E4E6BF69-FDFE-4C71-97F9-D0014E3D01AC}" destId="{C18C3297-7F9B-4C4D-8FC9-EA8A3EC69A77}" srcOrd="1" destOrd="0" presId="urn:microsoft.com/office/officeart/2018/2/layout/IconVerticalSolidList"/>
    <dgm:cxn modelId="{21A8340B-392D-4C46-8E16-003A77407987}" type="presParOf" srcId="{E4E6BF69-FDFE-4C71-97F9-D0014E3D01AC}" destId="{8041A70B-6428-4C10-A7F1-B837B45F6741}" srcOrd="2" destOrd="0" presId="urn:microsoft.com/office/officeart/2018/2/layout/IconVerticalSolidList"/>
    <dgm:cxn modelId="{1BB3FE1A-6228-443A-A1A1-3A95D0A01D0A}" type="presParOf" srcId="{E4E6BF69-FDFE-4C71-97F9-D0014E3D01AC}" destId="{F406D554-F6DC-4B23-894E-3F1DD8AC18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BD8D0D4-BB3D-487B-8964-648CE28DF7B5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C8B6685-F098-4D5F-827C-A473045733C9}">
      <dgm:prSet phldrT="[Text]"/>
      <dgm:spPr/>
      <dgm:t>
        <a:bodyPr/>
        <a:lstStyle/>
        <a:p>
          <a:r>
            <a:rPr lang="en-US" dirty="0"/>
            <a:t>What Costs Are Allowable?</a:t>
          </a:r>
        </a:p>
      </dgm:t>
    </dgm:pt>
    <dgm:pt modelId="{02E03394-DC0A-4511-A614-EDBE29DE8AC5}" type="parTrans" cxnId="{BD9671A0-5798-4F95-82E4-3DF646E8AAEE}">
      <dgm:prSet/>
      <dgm:spPr/>
      <dgm:t>
        <a:bodyPr/>
        <a:lstStyle/>
        <a:p>
          <a:endParaRPr lang="en-US"/>
        </a:p>
      </dgm:t>
    </dgm:pt>
    <dgm:pt modelId="{EA3B1DF1-7B28-4891-A654-51BCD4EB2D49}" type="sibTrans" cxnId="{BD9671A0-5798-4F95-82E4-3DF646E8AAEE}">
      <dgm:prSet/>
      <dgm:spPr/>
      <dgm:t>
        <a:bodyPr/>
        <a:lstStyle/>
        <a:p>
          <a:endParaRPr lang="en-US"/>
        </a:p>
      </dgm:t>
    </dgm:pt>
    <dgm:pt modelId="{224268DE-9BFA-4DEE-8428-F6782B8713E0}">
      <dgm:prSet phldrT="[Text]"/>
      <dgm:spPr/>
      <dgm:t>
        <a:bodyPr/>
        <a:lstStyle/>
        <a:p>
          <a:r>
            <a:rPr lang="en-US" dirty="0"/>
            <a:t>What Costs Are NOT Allowable?</a:t>
          </a:r>
        </a:p>
      </dgm:t>
    </dgm:pt>
    <dgm:pt modelId="{7FA88672-3DD1-4269-BDC9-913A27663B5C}" type="parTrans" cxnId="{CB8E6553-B0DA-423B-A20C-254BB9FF35E7}">
      <dgm:prSet/>
      <dgm:spPr/>
      <dgm:t>
        <a:bodyPr/>
        <a:lstStyle/>
        <a:p>
          <a:endParaRPr lang="en-US"/>
        </a:p>
      </dgm:t>
    </dgm:pt>
    <dgm:pt modelId="{B95CB949-AF72-46D3-A324-C50A5635BE30}" type="sibTrans" cxnId="{CB8E6553-B0DA-423B-A20C-254BB9FF35E7}">
      <dgm:prSet/>
      <dgm:spPr/>
      <dgm:t>
        <a:bodyPr/>
        <a:lstStyle/>
        <a:p>
          <a:endParaRPr lang="en-US"/>
        </a:p>
      </dgm:t>
    </dgm:pt>
    <dgm:pt modelId="{BD3E5D34-06AC-4CC5-8147-E06335921D16}">
      <dgm:prSet/>
      <dgm:spPr/>
      <dgm:t>
        <a:bodyPr/>
        <a:lstStyle/>
        <a:p>
          <a:r>
            <a:rPr lang="en-US" dirty="0"/>
            <a:t>Reasonable &amp; Allocable</a:t>
          </a:r>
        </a:p>
      </dgm:t>
    </dgm:pt>
    <dgm:pt modelId="{377F7468-FFF5-4832-9A5B-2B889EE11E7C}" type="parTrans" cxnId="{6C4AB79C-743C-476D-8EEE-1D80E21AF688}">
      <dgm:prSet/>
      <dgm:spPr/>
      <dgm:t>
        <a:bodyPr/>
        <a:lstStyle/>
        <a:p>
          <a:endParaRPr lang="en-US"/>
        </a:p>
      </dgm:t>
    </dgm:pt>
    <dgm:pt modelId="{E228589F-AB5A-4C79-93A5-A538FD4BACA4}" type="sibTrans" cxnId="{6C4AB79C-743C-476D-8EEE-1D80E21AF688}">
      <dgm:prSet/>
      <dgm:spPr/>
      <dgm:t>
        <a:bodyPr/>
        <a:lstStyle/>
        <a:p>
          <a:endParaRPr lang="en-US"/>
        </a:p>
      </dgm:t>
    </dgm:pt>
    <dgm:pt modelId="{B191415C-7C82-434E-A1E9-6AD006CCB5F3}">
      <dgm:prSet/>
      <dgm:spPr/>
      <dgm:t>
        <a:bodyPr/>
        <a:lstStyle/>
        <a:p>
          <a:r>
            <a:rPr lang="en-US" dirty="0"/>
            <a:t>Necessary for performance of award</a:t>
          </a:r>
        </a:p>
      </dgm:t>
    </dgm:pt>
    <dgm:pt modelId="{959C2EC1-6B9D-4FE9-A90F-3757092148BD}" type="parTrans" cxnId="{771854BB-84E5-4E52-91AC-C399A13D31C4}">
      <dgm:prSet/>
      <dgm:spPr/>
      <dgm:t>
        <a:bodyPr/>
        <a:lstStyle/>
        <a:p>
          <a:endParaRPr lang="en-US"/>
        </a:p>
      </dgm:t>
    </dgm:pt>
    <dgm:pt modelId="{BE0FAA4B-B310-498B-9B8D-BA505F17BF38}" type="sibTrans" cxnId="{771854BB-84E5-4E52-91AC-C399A13D31C4}">
      <dgm:prSet/>
      <dgm:spPr/>
      <dgm:t>
        <a:bodyPr/>
        <a:lstStyle/>
        <a:p>
          <a:endParaRPr lang="en-US"/>
        </a:p>
      </dgm:t>
    </dgm:pt>
    <dgm:pt modelId="{7AC97B17-E6A7-4CD2-BBA4-C2D9D65B008C}">
      <dgm:prSet/>
      <dgm:spPr/>
      <dgm:t>
        <a:bodyPr/>
        <a:lstStyle/>
        <a:p>
          <a:r>
            <a:rPr lang="en-US" dirty="0"/>
            <a:t>Treated consistently across funding sources</a:t>
          </a:r>
        </a:p>
      </dgm:t>
    </dgm:pt>
    <dgm:pt modelId="{E31140FF-325B-4C28-ABC7-C099CAD9FC3C}" type="parTrans" cxnId="{FE8091A4-EAA4-4768-A446-0B05DB8478EF}">
      <dgm:prSet/>
      <dgm:spPr/>
      <dgm:t>
        <a:bodyPr/>
        <a:lstStyle/>
        <a:p>
          <a:endParaRPr lang="en-US"/>
        </a:p>
      </dgm:t>
    </dgm:pt>
    <dgm:pt modelId="{F1A06698-D438-47FD-B828-6C43CCEC2F64}" type="sibTrans" cxnId="{FE8091A4-EAA4-4768-A446-0B05DB8478EF}">
      <dgm:prSet/>
      <dgm:spPr/>
      <dgm:t>
        <a:bodyPr/>
        <a:lstStyle/>
        <a:p>
          <a:endParaRPr lang="en-US"/>
        </a:p>
      </dgm:t>
    </dgm:pt>
    <dgm:pt modelId="{19A0AAAA-5FED-4D4A-A98B-5B81BF8FF392}">
      <dgm:prSet/>
      <dgm:spPr/>
      <dgm:t>
        <a:bodyPr/>
        <a:lstStyle/>
        <a:p>
          <a:r>
            <a:rPr lang="en-US" dirty="0"/>
            <a:t>Per award terms and conditions</a:t>
          </a:r>
        </a:p>
      </dgm:t>
    </dgm:pt>
    <dgm:pt modelId="{C0ABD0CC-E358-4E30-BB54-6BF33AC114DB}" type="parTrans" cxnId="{EC944B38-6CFD-4FB6-8641-C3833D3217FE}">
      <dgm:prSet/>
      <dgm:spPr/>
      <dgm:t>
        <a:bodyPr/>
        <a:lstStyle/>
        <a:p>
          <a:endParaRPr lang="en-US"/>
        </a:p>
      </dgm:t>
    </dgm:pt>
    <dgm:pt modelId="{C8FEF69D-3C83-4B4B-A8E8-21319D349D6E}" type="sibTrans" cxnId="{EC944B38-6CFD-4FB6-8641-C3833D3217FE}">
      <dgm:prSet/>
      <dgm:spPr/>
      <dgm:t>
        <a:bodyPr/>
        <a:lstStyle/>
        <a:p>
          <a:endParaRPr lang="en-US"/>
        </a:p>
      </dgm:t>
    </dgm:pt>
    <dgm:pt modelId="{F5AF15DF-26E3-49FC-B868-DC758334BA2D}">
      <dgm:prSet/>
      <dgm:spPr/>
      <dgm:t>
        <a:bodyPr/>
        <a:lstStyle/>
        <a:p>
          <a:r>
            <a:rPr lang="en-US" dirty="0"/>
            <a:t>Per institutional policies and procedures</a:t>
          </a:r>
        </a:p>
      </dgm:t>
    </dgm:pt>
    <dgm:pt modelId="{F7C70316-0A6C-4D3B-999C-327C1C693386}" type="parTrans" cxnId="{71ADCB63-F7C1-4BB9-B39B-F061BEBFFC4A}">
      <dgm:prSet/>
      <dgm:spPr/>
      <dgm:t>
        <a:bodyPr/>
        <a:lstStyle/>
        <a:p>
          <a:endParaRPr lang="en-US"/>
        </a:p>
      </dgm:t>
    </dgm:pt>
    <dgm:pt modelId="{B9E88685-1BCC-4C2B-AEEE-7A01ABBF6E0F}" type="sibTrans" cxnId="{71ADCB63-F7C1-4BB9-B39B-F061BEBFFC4A}">
      <dgm:prSet/>
      <dgm:spPr/>
      <dgm:t>
        <a:bodyPr/>
        <a:lstStyle/>
        <a:p>
          <a:endParaRPr lang="en-US"/>
        </a:p>
      </dgm:t>
    </dgm:pt>
    <dgm:pt modelId="{2654DD7D-E44B-42BD-951E-C1DCB1752F54}">
      <dgm:prSet/>
      <dgm:spPr/>
      <dgm:t>
        <a:bodyPr/>
        <a:lstStyle/>
        <a:p>
          <a:r>
            <a:rPr lang="en-US" dirty="0"/>
            <a:t>Amounts used as cost sharing on another project</a:t>
          </a:r>
        </a:p>
      </dgm:t>
    </dgm:pt>
    <dgm:pt modelId="{598AA1AB-EA12-41FC-B419-1AF110DE5C89}" type="parTrans" cxnId="{912322A1-9EC0-48FD-BA1C-E92B78428A79}">
      <dgm:prSet/>
      <dgm:spPr/>
      <dgm:t>
        <a:bodyPr/>
        <a:lstStyle/>
        <a:p>
          <a:endParaRPr lang="en-US"/>
        </a:p>
      </dgm:t>
    </dgm:pt>
    <dgm:pt modelId="{9478FA18-BB8A-4646-8B3E-A5E3D3B2CC8A}" type="sibTrans" cxnId="{912322A1-9EC0-48FD-BA1C-E92B78428A79}">
      <dgm:prSet/>
      <dgm:spPr/>
      <dgm:t>
        <a:bodyPr/>
        <a:lstStyle/>
        <a:p>
          <a:endParaRPr lang="en-US"/>
        </a:p>
      </dgm:t>
    </dgm:pt>
    <dgm:pt modelId="{C860CE45-3AF4-4359-8406-E4BD1C3433FD}">
      <dgm:prSet/>
      <dgm:spPr/>
      <dgm:t>
        <a:bodyPr/>
        <a:lstStyle/>
        <a:p>
          <a:r>
            <a:rPr lang="en-US" dirty="0"/>
            <a:t>Other federal award expenditures unless allowed by statute</a:t>
          </a:r>
        </a:p>
      </dgm:t>
    </dgm:pt>
    <dgm:pt modelId="{8A9B7D8A-F88F-40A5-A18D-82B9CCBC00D4}" type="parTrans" cxnId="{C69FEA99-3F05-4502-946B-CA19529873D8}">
      <dgm:prSet/>
      <dgm:spPr/>
      <dgm:t>
        <a:bodyPr/>
        <a:lstStyle/>
        <a:p>
          <a:endParaRPr lang="en-US"/>
        </a:p>
      </dgm:t>
    </dgm:pt>
    <dgm:pt modelId="{9395CDCF-1D44-4F81-BCB2-FFAD67AF875B}" type="sibTrans" cxnId="{C69FEA99-3F05-4502-946B-CA19529873D8}">
      <dgm:prSet/>
      <dgm:spPr/>
      <dgm:t>
        <a:bodyPr/>
        <a:lstStyle/>
        <a:p>
          <a:endParaRPr lang="en-US"/>
        </a:p>
      </dgm:t>
    </dgm:pt>
    <dgm:pt modelId="{A027048C-89D5-421D-B9B5-4FE25CE7D863}">
      <dgm:prSet/>
      <dgm:spPr/>
      <dgm:t>
        <a:bodyPr/>
        <a:lstStyle/>
        <a:p>
          <a:r>
            <a:rPr lang="en-US" dirty="0"/>
            <a:t>Other non-federal sponsors expenditures unless approved by that agency</a:t>
          </a:r>
        </a:p>
      </dgm:t>
    </dgm:pt>
    <dgm:pt modelId="{8E0CC63A-18DC-470F-BBDA-AEAE7F9CF185}" type="parTrans" cxnId="{7E8C3039-724A-490C-B70F-62241985B139}">
      <dgm:prSet/>
      <dgm:spPr/>
      <dgm:t>
        <a:bodyPr/>
        <a:lstStyle/>
        <a:p>
          <a:endParaRPr lang="en-US"/>
        </a:p>
      </dgm:t>
    </dgm:pt>
    <dgm:pt modelId="{20B8E16F-64AC-4FB7-BEF9-5A8A85A1DB64}" type="sibTrans" cxnId="{7E8C3039-724A-490C-B70F-62241985B139}">
      <dgm:prSet/>
      <dgm:spPr/>
      <dgm:t>
        <a:bodyPr/>
        <a:lstStyle/>
        <a:p>
          <a:endParaRPr lang="en-US"/>
        </a:p>
      </dgm:t>
    </dgm:pt>
    <dgm:pt modelId="{9409F444-B5BA-4551-B00A-2FF6F1154B08}">
      <dgm:prSet/>
      <dgm:spPr/>
      <dgm:t>
        <a:bodyPr/>
        <a:lstStyle/>
        <a:p>
          <a:r>
            <a:rPr lang="en-US" dirty="0"/>
            <a:t>Administrative and clerical costs, unless allowed as direct costs on sponsor share</a:t>
          </a:r>
        </a:p>
      </dgm:t>
    </dgm:pt>
    <dgm:pt modelId="{9FCE2B70-9E73-4734-9DA9-8140B59CD309}" type="parTrans" cxnId="{17E975B8-2110-4890-8B79-CB344F75B029}">
      <dgm:prSet/>
      <dgm:spPr/>
      <dgm:t>
        <a:bodyPr/>
        <a:lstStyle/>
        <a:p>
          <a:endParaRPr lang="en-US"/>
        </a:p>
      </dgm:t>
    </dgm:pt>
    <dgm:pt modelId="{AB1B0A3D-112D-4E8D-896A-CA3BC577A608}" type="sibTrans" cxnId="{17E975B8-2110-4890-8B79-CB344F75B029}">
      <dgm:prSet/>
      <dgm:spPr/>
      <dgm:t>
        <a:bodyPr/>
        <a:lstStyle/>
        <a:p>
          <a:endParaRPr lang="en-US"/>
        </a:p>
      </dgm:t>
    </dgm:pt>
    <dgm:pt modelId="{230D6846-346F-4A6F-BB86-77BF3A751D92}" type="pres">
      <dgm:prSet presAssocID="{5BD8D0D4-BB3D-487B-8964-648CE28DF7B5}" presName="linear" presStyleCnt="0">
        <dgm:presLayoutVars>
          <dgm:dir/>
          <dgm:animLvl val="lvl"/>
          <dgm:resizeHandles val="exact"/>
        </dgm:presLayoutVars>
      </dgm:prSet>
      <dgm:spPr/>
    </dgm:pt>
    <dgm:pt modelId="{020241CB-B39C-48A6-9445-CEBE5BD63FFE}" type="pres">
      <dgm:prSet presAssocID="{CC8B6685-F098-4D5F-827C-A473045733C9}" presName="parentLin" presStyleCnt="0"/>
      <dgm:spPr/>
    </dgm:pt>
    <dgm:pt modelId="{6FDB4E50-365F-4C60-8A5A-C04C76DEABF6}" type="pres">
      <dgm:prSet presAssocID="{CC8B6685-F098-4D5F-827C-A473045733C9}" presName="parentLeftMargin" presStyleLbl="node1" presStyleIdx="0" presStyleCnt="2"/>
      <dgm:spPr/>
    </dgm:pt>
    <dgm:pt modelId="{1435BD76-7EEC-443A-A5DF-98644809E9F7}" type="pres">
      <dgm:prSet presAssocID="{CC8B6685-F098-4D5F-827C-A473045733C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8B1593F-EA83-403B-88F2-3C8E2CC30EE0}" type="pres">
      <dgm:prSet presAssocID="{CC8B6685-F098-4D5F-827C-A473045733C9}" presName="negativeSpace" presStyleCnt="0"/>
      <dgm:spPr/>
    </dgm:pt>
    <dgm:pt modelId="{9B56287C-BFD0-4251-8B28-50519AA42625}" type="pres">
      <dgm:prSet presAssocID="{CC8B6685-F098-4D5F-827C-A473045733C9}" presName="childText" presStyleLbl="conFgAcc1" presStyleIdx="0" presStyleCnt="2">
        <dgm:presLayoutVars>
          <dgm:bulletEnabled val="1"/>
        </dgm:presLayoutVars>
      </dgm:prSet>
      <dgm:spPr/>
    </dgm:pt>
    <dgm:pt modelId="{69225039-7D57-4D70-AC48-6B550BB8A423}" type="pres">
      <dgm:prSet presAssocID="{EA3B1DF1-7B28-4891-A654-51BCD4EB2D49}" presName="spaceBetweenRectangles" presStyleCnt="0"/>
      <dgm:spPr/>
    </dgm:pt>
    <dgm:pt modelId="{1129411D-D601-4675-BF4C-843797FBCB86}" type="pres">
      <dgm:prSet presAssocID="{224268DE-9BFA-4DEE-8428-F6782B8713E0}" presName="parentLin" presStyleCnt="0"/>
      <dgm:spPr/>
    </dgm:pt>
    <dgm:pt modelId="{FF1AA644-D9FC-4596-ABB3-26A505FB3AA8}" type="pres">
      <dgm:prSet presAssocID="{224268DE-9BFA-4DEE-8428-F6782B8713E0}" presName="parentLeftMargin" presStyleLbl="node1" presStyleIdx="0" presStyleCnt="2"/>
      <dgm:spPr/>
    </dgm:pt>
    <dgm:pt modelId="{7B273B02-7389-4623-B8C2-A1EB0CBDA153}" type="pres">
      <dgm:prSet presAssocID="{224268DE-9BFA-4DEE-8428-F6782B8713E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ABED65A-7C4A-45D4-9126-A790329173E5}" type="pres">
      <dgm:prSet presAssocID="{224268DE-9BFA-4DEE-8428-F6782B8713E0}" presName="negativeSpace" presStyleCnt="0"/>
      <dgm:spPr/>
    </dgm:pt>
    <dgm:pt modelId="{EEC8696D-39D2-4093-A0FC-0455AD95D051}" type="pres">
      <dgm:prSet presAssocID="{224268DE-9BFA-4DEE-8428-F6782B8713E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4A6DE1D-80C7-422F-BA21-A01F0E48D0F8}" type="presOf" srcId="{9409F444-B5BA-4551-B00A-2FF6F1154B08}" destId="{EEC8696D-39D2-4093-A0FC-0455AD95D051}" srcOrd="0" destOrd="3" presId="urn:microsoft.com/office/officeart/2005/8/layout/list1"/>
    <dgm:cxn modelId="{2C1D4938-DC5F-481A-9F7D-BC299E284F0D}" type="presOf" srcId="{F5AF15DF-26E3-49FC-B868-DC758334BA2D}" destId="{9B56287C-BFD0-4251-8B28-50519AA42625}" srcOrd="0" destOrd="4" presId="urn:microsoft.com/office/officeart/2005/8/layout/list1"/>
    <dgm:cxn modelId="{EC944B38-6CFD-4FB6-8641-C3833D3217FE}" srcId="{CC8B6685-F098-4D5F-827C-A473045733C9}" destId="{19A0AAAA-5FED-4D4A-A98B-5B81BF8FF392}" srcOrd="3" destOrd="0" parTransId="{C0ABD0CC-E358-4E30-BB54-6BF33AC114DB}" sibTransId="{C8FEF69D-3C83-4B4B-A8E8-21319D349D6E}"/>
    <dgm:cxn modelId="{7E8C3039-724A-490C-B70F-62241985B139}" srcId="{224268DE-9BFA-4DEE-8428-F6782B8713E0}" destId="{A027048C-89D5-421D-B9B5-4FE25CE7D863}" srcOrd="2" destOrd="0" parTransId="{8E0CC63A-18DC-470F-BBDA-AEAE7F9CF185}" sibTransId="{20B8E16F-64AC-4FB7-BEF9-5A8A85A1DB64}"/>
    <dgm:cxn modelId="{6E619539-FF7E-416B-8BEF-DC355A39D8B5}" type="presOf" srcId="{CC8B6685-F098-4D5F-827C-A473045733C9}" destId="{1435BD76-7EEC-443A-A5DF-98644809E9F7}" srcOrd="1" destOrd="0" presId="urn:microsoft.com/office/officeart/2005/8/layout/list1"/>
    <dgm:cxn modelId="{C8ACC53A-2108-4C68-97FF-B77FAE631B53}" type="presOf" srcId="{A027048C-89D5-421D-B9B5-4FE25CE7D863}" destId="{EEC8696D-39D2-4093-A0FC-0455AD95D051}" srcOrd="0" destOrd="2" presId="urn:microsoft.com/office/officeart/2005/8/layout/list1"/>
    <dgm:cxn modelId="{71ADCB63-F7C1-4BB9-B39B-F061BEBFFC4A}" srcId="{CC8B6685-F098-4D5F-827C-A473045733C9}" destId="{F5AF15DF-26E3-49FC-B868-DC758334BA2D}" srcOrd="4" destOrd="0" parTransId="{F7C70316-0A6C-4D3B-999C-327C1C693386}" sibTransId="{B9E88685-1BCC-4C2B-AEEE-7A01ABBF6E0F}"/>
    <dgm:cxn modelId="{98B9ED46-F573-4EC3-BA63-72359F86AF2D}" type="presOf" srcId="{7AC97B17-E6A7-4CD2-BBA4-C2D9D65B008C}" destId="{9B56287C-BFD0-4251-8B28-50519AA42625}" srcOrd="0" destOrd="2" presId="urn:microsoft.com/office/officeart/2005/8/layout/list1"/>
    <dgm:cxn modelId="{F3BB3571-BC20-4315-9E20-0DBC716FB0C5}" type="presOf" srcId="{224268DE-9BFA-4DEE-8428-F6782B8713E0}" destId="{FF1AA644-D9FC-4596-ABB3-26A505FB3AA8}" srcOrd="0" destOrd="0" presId="urn:microsoft.com/office/officeart/2005/8/layout/list1"/>
    <dgm:cxn modelId="{CB8E6553-B0DA-423B-A20C-254BB9FF35E7}" srcId="{5BD8D0D4-BB3D-487B-8964-648CE28DF7B5}" destId="{224268DE-9BFA-4DEE-8428-F6782B8713E0}" srcOrd="1" destOrd="0" parTransId="{7FA88672-3DD1-4269-BDC9-913A27663B5C}" sibTransId="{B95CB949-AF72-46D3-A324-C50A5635BE30}"/>
    <dgm:cxn modelId="{AD7FE78C-C426-4311-A5EA-315DA220D4BE}" type="presOf" srcId="{CC8B6685-F098-4D5F-827C-A473045733C9}" destId="{6FDB4E50-365F-4C60-8A5A-C04C76DEABF6}" srcOrd="0" destOrd="0" presId="urn:microsoft.com/office/officeart/2005/8/layout/list1"/>
    <dgm:cxn modelId="{C69FEA99-3F05-4502-946B-CA19529873D8}" srcId="{224268DE-9BFA-4DEE-8428-F6782B8713E0}" destId="{C860CE45-3AF4-4359-8406-E4BD1C3433FD}" srcOrd="1" destOrd="0" parTransId="{8A9B7D8A-F88F-40A5-A18D-82B9CCBC00D4}" sibTransId="{9395CDCF-1D44-4F81-BCB2-FFAD67AF875B}"/>
    <dgm:cxn modelId="{6C4AB79C-743C-476D-8EEE-1D80E21AF688}" srcId="{CC8B6685-F098-4D5F-827C-A473045733C9}" destId="{BD3E5D34-06AC-4CC5-8147-E06335921D16}" srcOrd="0" destOrd="0" parTransId="{377F7468-FFF5-4832-9A5B-2B889EE11E7C}" sibTransId="{E228589F-AB5A-4C79-93A5-A538FD4BACA4}"/>
    <dgm:cxn modelId="{BD9671A0-5798-4F95-82E4-3DF646E8AAEE}" srcId="{5BD8D0D4-BB3D-487B-8964-648CE28DF7B5}" destId="{CC8B6685-F098-4D5F-827C-A473045733C9}" srcOrd="0" destOrd="0" parTransId="{02E03394-DC0A-4511-A614-EDBE29DE8AC5}" sibTransId="{EA3B1DF1-7B28-4891-A654-51BCD4EB2D49}"/>
    <dgm:cxn modelId="{851215A1-213B-4EE5-BEF5-2B140D2FBDD3}" type="presOf" srcId="{2654DD7D-E44B-42BD-951E-C1DCB1752F54}" destId="{EEC8696D-39D2-4093-A0FC-0455AD95D051}" srcOrd="0" destOrd="0" presId="urn:microsoft.com/office/officeart/2005/8/layout/list1"/>
    <dgm:cxn modelId="{912322A1-9EC0-48FD-BA1C-E92B78428A79}" srcId="{224268DE-9BFA-4DEE-8428-F6782B8713E0}" destId="{2654DD7D-E44B-42BD-951E-C1DCB1752F54}" srcOrd="0" destOrd="0" parTransId="{598AA1AB-EA12-41FC-B419-1AF110DE5C89}" sibTransId="{9478FA18-BB8A-4646-8B3E-A5E3D3B2CC8A}"/>
    <dgm:cxn modelId="{FE8091A4-EAA4-4768-A446-0B05DB8478EF}" srcId="{CC8B6685-F098-4D5F-827C-A473045733C9}" destId="{7AC97B17-E6A7-4CD2-BBA4-C2D9D65B008C}" srcOrd="2" destOrd="0" parTransId="{E31140FF-325B-4C28-ABC7-C099CAD9FC3C}" sibTransId="{F1A06698-D438-47FD-B828-6C43CCEC2F64}"/>
    <dgm:cxn modelId="{7745DDB6-A9F2-43D9-9275-F3E7ACB6B8F5}" type="presOf" srcId="{5BD8D0D4-BB3D-487B-8964-648CE28DF7B5}" destId="{230D6846-346F-4A6F-BB86-77BF3A751D92}" srcOrd="0" destOrd="0" presId="urn:microsoft.com/office/officeart/2005/8/layout/list1"/>
    <dgm:cxn modelId="{17E975B8-2110-4890-8B79-CB344F75B029}" srcId="{224268DE-9BFA-4DEE-8428-F6782B8713E0}" destId="{9409F444-B5BA-4551-B00A-2FF6F1154B08}" srcOrd="3" destOrd="0" parTransId="{9FCE2B70-9E73-4734-9DA9-8140B59CD309}" sibTransId="{AB1B0A3D-112D-4E8D-896A-CA3BC577A608}"/>
    <dgm:cxn modelId="{D39F3DBA-EA24-442C-9D5C-FB2BD1D86E69}" type="presOf" srcId="{C860CE45-3AF4-4359-8406-E4BD1C3433FD}" destId="{EEC8696D-39D2-4093-A0FC-0455AD95D051}" srcOrd="0" destOrd="1" presId="urn:microsoft.com/office/officeart/2005/8/layout/list1"/>
    <dgm:cxn modelId="{771854BB-84E5-4E52-91AC-C399A13D31C4}" srcId="{CC8B6685-F098-4D5F-827C-A473045733C9}" destId="{B191415C-7C82-434E-A1E9-6AD006CCB5F3}" srcOrd="1" destOrd="0" parTransId="{959C2EC1-6B9D-4FE9-A90F-3757092148BD}" sibTransId="{BE0FAA4B-B310-498B-9B8D-BA505F17BF38}"/>
    <dgm:cxn modelId="{CC408DBC-0F52-437C-825D-7D22CE38A13B}" type="presOf" srcId="{224268DE-9BFA-4DEE-8428-F6782B8713E0}" destId="{7B273B02-7389-4623-B8C2-A1EB0CBDA153}" srcOrd="1" destOrd="0" presId="urn:microsoft.com/office/officeart/2005/8/layout/list1"/>
    <dgm:cxn modelId="{CAC1E1C7-32D6-45FA-B210-4AC588F0C4C2}" type="presOf" srcId="{19A0AAAA-5FED-4D4A-A98B-5B81BF8FF392}" destId="{9B56287C-BFD0-4251-8B28-50519AA42625}" srcOrd="0" destOrd="3" presId="urn:microsoft.com/office/officeart/2005/8/layout/list1"/>
    <dgm:cxn modelId="{398E4FDA-D2BF-4CA9-A5C1-CA1BAF5DFD78}" type="presOf" srcId="{B191415C-7C82-434E-A1E9-6AD006CCB5F3}" destId="{9B56287C-BFD0-4251-8B28-50519AA42625}" srcOrd="0" destOrd="1" presId="urn:microsoft.com/office/officeart/2005/8/layout/list1"/>
    <dgm:cxn modelId="{F25E3EF1-E6A0-41C7-9AE4-7D96565362FA}" type="presOf" srcId="{BD3E5D34-06AC-4CC5-8147-E06335921D16}" destId="{9B56287C-BFD0-4251-8B28-50519AA42625}" srcOrd="0" destOrd="0" presId="urn:microsoft.com/office/officeart/2005/8/layout/list1"/>
    <dgm:cxn modelId="{94767AD9-9EB6-4943-8ECC-005809ECE43B}" type="presParOf" srcId="{230D6846-346F-4A6F-BB86-77BF3A751D92}" destId="{020241CB-B39C-48A6-9445-CEBE5BD63FFE}" srcOrd="0" destOrd="0" presId="urn:microsoft.com/office/officeart/2005/8/layout/list1"/>
    <dgm:cxn modelId="{AE9FACB4-908B-4EF0-A768-89D7957E88D0}" type="presParOf" srcId="{020241CB-B39C-48A6-9445-CEBE5BD63FFE}" destId="{6FDB4E50-365F-4C60-8A5A-C04C76DEABF6}" srcOrd="0" destOrd="0" presId="urn:microsoft.com/office/officeart/2005/8/layout/list1"/>
    <dgm:cxn modelId="{ACE48F9B-A399-409E-995D-97C0FC4E5957}" type="presParOf" srcId="{020241CB-B39C-48A6-9445-CEBE5BD63FFE}" destId="{1435BD76-7EEC-443A-A5DF-98644809E9F7}" srcOrd="1" destOrd="0" presId="urn:microsoft.com/office/officeart/2005/8/layout/list1"/>
    <dgm:cxn modelId="{BE58A9B9-EC40-4FC7-8400-2E076E4C0FA8}" type="presParOf" srcId="{230D6846-346F-4A6F-BB86-77BF3A751D92}" destId="{18B1593F-EA83-403B-88F2-3C8E2CC30EE0}" srcOrd="1" destOrd="0" presId="urn:microsoft.com/office/officeart/2005/8/layout/list1"/>
    <dgm:cxn modelId="{74ED9E1B-A7EC-493F-A0C8-FDC632B5303A}" type="presParOf" srcId="{230D6846-346F-4A6F-BB86-77BF3A751D92}" destId="{9B56287C-BFD0-4251-8B28-50519AA42625}" srcOrd="2" destOrd="0" presId="urn:microsoft.com/office/officeart/2005/8/layout/list1"/>
    <dgm:cxn modelId="{E3E850E5-20EC-4BCE-AEE1-EEAFF524DF77}" type="presParOf" srcId="{230D6846-346F-4A6F-BB86-77BF3A751D92}" destId="{69225039-7D57-4D70-AC48-6B550BB8A423}" srcOrd="3" destOrd="0" presId="urn:microsoft.com/office/officeart/2005/8/layout/list1"/>
    <dgm:cxn modelId="{E9168054-7D77-49F9-9AC1-B121858DB6A1}" type="presParOf" srcId="{230D6846-346F-4A6F-BB86-77BF3A751D92}" destId="{1129411D-D601-4675-BF4C-843797FBCB86}" srcOrd="4" destOrd="0" presId="urn:microsoft.com/office/officeart/2005/8/layout/list1"/>
    <dgm:cxn modelId="{F3351567-E513-438A-BCA2-929E87394175}" type="presParOf" srcId="{1129411D-D601-4675-BF4C-843797FBCB86}" destId="{FF1AA644-D9FC-4596-ABB3-26A505FB3AA8}" srcOrd="0" destOrd="0" presId="urn:microsoft.com/office/officeart/2005/8/layout/list1"/>
    <dgm:cxn modelId="{03DE8CF3-F455-4D12-BEFD-BCC6CDEDAD2F}" type="presParOf" srcId="{1129411D-D601-4675-BF4C-843797FBCB86}" destId="{7B273B02-7389-4623-B8C2-A1EB0CBDA153}" srcOrd="1" destOrd="0" presId="urn:microsoft.com/office/officeart/2005/8/layout/list1"/>
    <dgm:cxn modelId="{4625EEEB-6F81-4728-B21E-3B429D12B41D}" type="presParOf" srcId="{230D6846-346F-4A6F-BB86-77BF3A751D92}" destId="{3ABED65A-7C4A-45D4-9126-A790329173E5}" srcOrd="5" destOrd="0" presId="urn:microsoft.com/office/officeart/2005/8/layout/list1"/>
    <dgm:cxn modelId="{58086248-2B68-4720-9C18-96858278686B}" type="presParOf" srcId="{230D6846-346F-4A6F-BB86-77BF3A751D92}" destId="{EEC8696D-39D2-4093-A0FC-0455AD95D05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2C0337-161A-42D9-889C-DFD507347443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99D4348-B804-41DA-9301-31354DEB2A96}">
      <dgm:prSet/>
      <dgm:spPr/>
      <dgm:t>
        <a:bodyPr/>
        <a:lstStyle/>
        <a:p>
          <a:r>
            <a:rPr lang="en-US" dirty="0"/>
            <a:t>Only propose what is required – avoid voluntary cost share whenever possible.</a:t>
          </a:r>
        </a:p>
      </dgm:t>
    </dgm:pt>
    <dgm:pt modelId="{169F1458-EF90-4FB1-9F6A-5EDC4444327E}" type="parTrans" cxnId="{00820775-5A77-48E1-B0B2-91B1B542B75E}">
      <dgm:prSet/>
      <dgm:spPr/>
      <dgm:t>
        <a:bodyPr/>
        <a:lstStyle/>
        <a:p>
          <a:endParaRPr lang="en-US"/>
        </a:p>
      </dgm:t>
    </dgm:pt>
    <dgm:pt modelId="{DCDC6E52-2454-45DF-8AA8-F2CDF5FAE6C8}" type="sibTrans" cxnId="{00820775-5A77-48E1-B0B2-91B1B542B75E}">
      <dgm:prSet/>
      <dgm:spPr/>
      <dgm:t>
        <a:bodyPr/>
        <a:lstStyle/>
        <a:p>
          <a:endParaRPr lang="en-US"/>
        </a:p>
      </dgm:t>
    </dgm:pt>
    <dgm:pt modelId="{07041C26-9590-40A3-8ADE-E465FA5ED8AD}">
      <dgm:prSet/>
      <dgm:spPr/>
      <dgm:t>
        <a:bodyPr/>
        <a:lstStyle/>
        <a:p>
          <a:r>
            <a:rPr lang="en-US" dirty="0"/>
            <a:t>Direct charge PI / Senior Personnel effort when sponsor allows.</a:t>
          </a:r>
        </a:p>
      </dgm:t>
    </dgm:pt>
    <dgm:pt modelId="{BA5B2AF2-11FC-4614-A0F2-5EB54387AB01}" type="parTrans" cxnId="{AB4F7B08-98D4-42D6-B161-915464D7B153}">
      <dgm:prSet/>
      <dgm:spPr/>
      <dgm:t>
        <a:bodyPr/>
        <a:lstStyle/>
        <a:p>
          <a:endParaRPr lang="en-US"/>
        </a:p>
      </dgm:t>
    </dgm:pt>
    <dgm:pt modelId="{FAE5AF71-B1CE-4A00-B3B9-CDF6F5E82F78}" type="sibTrans" cxnId="{AB4F7B08-98D4-42D6-B161-915464D7B153}">
      <dgm:prSet/>
      <dgm:spPr/>
      <dgm:t>
        <a:bodyPr/>
        <a:lstStyle/>
        <a:p>
          <a:endParaRPr lang="en-US"/>
        </a:p>
      </dgm:t>
    </dgm:pt>
    <dgm:pt modelId="{E69B635A-9440-4D43-8EBC-2AB11A29B9FC}">
      <dgm:prSet/>
      <dgm:spPr/>
      <dgm:t>
        <a:bodyPr/>
        <a:lstStyle/>
        <a:p>
          <a:r>
            <a:rPr lang="en-US" dirty="0"/>
            <a:t>Avoid specifically quantified amounts, such as effort percentages and dollars when the sponsor is not funding the cost.</a:t>
          </a:r>
        </a:p>
      </dgm:t>
    </dgm:pt>
    <dgm:pt modelId="{4B160D24-916C-497B-BAFD-C1B0EFB91A2D}" type="parTrans" cxnId="{4C7D912A-05F1-42BF-ADFF-4178CDC6C4F4}">
      <dgm:prSet/>
      <dgm:spPr/>
      <dgm:t>
        <a:bodyPr/>
        <a:lstStyle/>
        <a:p>
          <a:endParaRPr lang="en-US"/>
        </a:p>
      </dgm:t>
    </dgm:pt>
    <dgm:pt modelId="{CDD91F3C-82AC-4916-862F-53F3FCD25618}" type="sibTrans" cxnId="{4C7D912A-05F1-42BF-ADFF-4178CDC6C4F4}">
      <dgm:prSet/>
      <dgm:spPr/>
      <dgm:t>
        <a:bodyPr/>
        <a:lstStyle/>
        <a:p>
          <a:endParaRPr lang="en-US"/>
        </a:p>
      </dgm:t>
    </dgm:pt>
    <dgm:pt modelId="{004D30C1-F346-4EC8-9217-963FA23E6996}">
      <dgm:prSet/>
      <dgm:spPr/>
      <dgm:t>
        <a:bodyPr/>
        <a:lstStyle/>
        <a:p>
          <a:r>
            <a:rPr lang="en-US" dirty="0"/>
            <a:t>However, when resources the University provides are PI or senior personnel time, we must quantify effort in order to track effort per OMB requirements.</a:t>
          </a:r>
        </a:p>
      </dgm:t>
    </dgm:pt>
    <dgm:pt modelId="{C969DD08-FAB1-43C0-B3D6-C8534556DF92}" type="parTrans" cxnId="{4CFA8873-E62C-4A71-9298-4BA34A66E251}">
      <dgm:prSet/>
      <dgm:spPr/>
      <dgm:t>
        <a:bodyPr/>
        <a:lstStyle/>
        <a:p>
          <a:endParaRPr lang="en-US"/>
        </a:p>
      </dgm:t>
    </dgm:pt>
    <dgm:pt modelId="{C686E23B-EA33-41FF-8B4A-ED939802A964}" type="sibTrans" cxnId="{4CFA8873-E62C-4A71-9298-4BA34A66E251}">
      <dgm:prSet/>
      <dgm:spPr/>
      <dgm:t>
        <a:bodyPr/>
        <a:lstStyle/>
        <a:p>
          <a:endParaRPr lang="en-US"/>
        </a:p>
      </dgm:t>
    </dgm:pt>
    <dgm:pt modelId="{A6FEA283-D325-4C57-A8FD-F14937DA8E86}" type="pres">
      <dgm:prSet presAssocID="{D22C0337-161A-42D9-889C-DFD507347443}" presName="vert0" presStyleCnt="0">
        <dgm:presLayoutVars>
          <dgm:dir/>
          <dgm:animOne val="branch"/>
          <dgm:animLvl val="lvl"/>
        </dgm:presLayoutVars>
      </dgm:prSet>
      <dgm:spPr/>
    </dgm:pt>
    <dgm:pt modelId="{92ED09A4-46A1-45BA-B4B9-270F669C1D9B}" type="pres">
      <dgm:prSet presAssocID="{B99D4348-B804-41DA-9301-31354DEB2A96}" presName="thickLine" presStyleLbl="alignNode1" presStyleIdx="0" presStyleCnt="4"/>
      <dgm:spPr/>
    </dgm:pt>
    <dgm:pt modelId="{0056DB51-13DD-4BE4-8041-41C7515B2D37}" type="pres">
      <dgm:prSet presAssocID="{B99D4348-B804-41DA-9301-31354DEB2A96}" presName="horz1" presStyleCnt="0"/>
      <dgm:spPr/>
    </dgm:pt>
    <dgm:pt modelId="{FFAB2185-5B1B-4573-B23F-D9FC9AFF5053}" type="pres">
      <dgm:prSet presAssocID="{B99D4348-B804-41DA-9301-31354DEB2A96}" presName="tx1" presStyleLbl="revTx" presStyleIdx="0" presStyleCnt="4"/>
      <dgm:spPr/>
    </dgm:pt>
    <dgm:pt modelId="{42AE84F2-1C32-400F-9F3A-34B57ACD6EBB}" type="pres">
      <dgm:prSet presAssocID="{B99D4348-B804-41DA-9301-31354DEB2A96}" presName="vert1" presStyleCnt="0"/>
      <dgm:spPr/>
    </dgm:pt>
    <dgm:pt modelId="{E42DEE6C-2400-4EEB-9567-3166BF37789F}" type="pres">
      <dgm:prSet presAssocID="{07041C26-9590-40A3-8ADE-E465FA5ED8AD}" presName="thickLine" presStyleLbl="alignNode1" presStyleIdx="1" presStyleCnt="4"/>
      <dgm:spPr/>
    </dgm:pt>
    <dgm:pt modelId="{39D713C0-F7ED-4362-8C05-4916769F9936}" type="pres">
      <dgm:prSet presAssocID="{07041C26-9590-40A3-8ADE-E465FA5ED8AD}" presName="horz1" presStyleCnt="0"/>
      <dgm:spPr/>
    </dgm:pt>
    <dgm:pt modelId="{4693CBA6-AF9D-42C1-A485-44B85492CA79}" type="pres">
      <dgm:prSet presAssocID="{07041C26-9590-40A3-8ADE-E465FA5ED8AD}" presName="tx1" presStyleLbl="revTx" presStyleIdx="1" presStyleCnt="4"/>
      <dgm:spPr/>
    </dgm:pt>
    <dgm:pt modelId="{C909F5E9-6DD4-4568-8726-E5EC2996E025}" type="pres">
      <dgm:prSet presAssocID="{07041C26-9590-40A3-8ADE-E465FA5ED8AD}" presName="vert1" presStyleCnt="0"/>
      <dgm:spPr/>
    </dgm:pt>
    <dgm:pt modelId="{252347E1-B9A6-4140-ACE3-7138E17CF13A}" type="pres">
      <dgm:prSet presAssocID="{E69B635A-9440-4D43-8EBC-2AB11A29B9FC}" presName="thickLine" presStyleLbl="alignNode1" presStyleIdx="2" presStyleCnt="4"/>
      <dgm:spPr/>
    </dgm:pt>
    <dgm:pt modelId="{35805CE8-78BA-43A2-BD5B-4AD275D6FDC6}" type="pres">
      <dgm:prSet presAssocID="{E69B635A-9440-4D43-8EBC-2AB11A29B9FC}" presName="horz1" presStyleCnt="0"/>
      <dgm:spPr/>
    </dgm:pt>
    <dgm:pt modelId="{436B73B5-8CEE-4D21-B4C0-67269AE27917}" type="pres">
      <dgm:prSet presAssocID="{E69B635A-9440-4D43-8EBC-2AB11A29B9FC}" presName="tx1" presStyleLbl="revTx" presStyleIdx="2" presStyleCnt="4"/>
      <dgm:spPr/>
    </dgm:pt>
    <dgm:pt modelId="{A9A7728D-A503-409B-987D-C6000C84F141}" type="pres">
      <dgm:prSet presAssocID="{E69B635A-9440-4D43-8EBC-2AB11A29B9FC}" presName="vert1" presStyleCnt="0"/>
      <dgm:spPr/>
    </dgm:pt>
    <dgm:pt modelId="{BC873D00-0253-41E5-88D1-C4C72D926001}" type="pres">
      <dgm:prSet presAssocID="{004D30C1-F346-4EC8-9217-963FA23E6996}" presName="thickLine" presStyleLbl="alignNode1" presStyleIdx="3" presStyleCnt="4"/>
      <dgm:spPr/>
    </dgm:pt>
    <dgm:pt modelId="{E4E5CDB3-C94E-4018-BC51-497E7587DFB1}" type="pres">
      <dgm:prSet presAssocID="{004D30C1-F346-4EC8-9217-963FA23E6996}" presName="horz1" presStyleCnt="0"/>
      <dgm:spPr/>
    </dgm:pt>
    <dgm:pt modelId="{E96DAE43-CB13-40ED-9968-CB9A53FC6BA1}" type="pres">
      <dgm:prSet presAssocID="{004D30C1-F346-4EC8-9217-963FA23E6996}" presName="tx1" presStyleLbl="revTx" presStyleIdx="3" presStyleCnt="4"/>
      <dgm:spPr/>
    </dgm:pt>
    <dgm:pt modelId="{60FD3D5C-82C5-4E96-8312-9518059682CF}" type="pres">
      <dgm:prSet presAssocID="{004D30C1-F346-4EC8-9217-963FA23E6996}" presName="vert1" presStyleCnt="0"/>
      <dgm:spPr/>
    </dgm:pt>
  </dgm:ptLst>
  <dgm:cxnLst>
    <dgm:cxn modelId="{AB4F7B08-98D4-42D6-B161-915464D7B153}" srcId="{D22C0337-161A-42D9-889C-DFD507347443}" destId="{07041C26-9590-40A3-8ADE-E465FA5ED8AD}" srcOrd="1" destOrd="0" parTransId="{BA5B2AF2-11FC-4614-A0F2-5EB54387AB01}" sibTransId="{FAE5AF71-B1CE-4A00-B3B9-CDF6F5E82F78}"/>
    <dgm:cxn modelId="{4C7D912A-05F1-42BF-ADFF-4178CDC6C4F4}" srcId="{D22C0337-161A-42D9-889C-DFD507347443}" destId="{E69B635A-9440-4D43-8EBC-2AB11A29B9FC}" srcOrd="2" destOrd="0" parTransId="{4B160D24-916C-497B-BAFD-C1B0EFB91A2D}" sibTransId="{CDD91F3C-82AC-4916-862F-53F3FCD25618}"/>
    <dgm:cxn modelId="{66BC9F4E-87EA-4B07-90E1-2692E9ECAE6E}" type="presOf" srcId="{E69B635A-9440-4D43-8EBC-2AB11A29B9FC}" destId="{436B73B5-8CEE-4D21-B4C0-67269AE27917}" srcOrd="0" destOrd="0" presId="urn:microsoft.com/office/officeart/2008/layout/LinedList"/>
    <dgm:cxn modelId="{4CFA8873-E62C-4A71-9298-4BA34A66E251}" srcId="{D22C0337-161A-42D9-889C-DFD507347443}" destId="{004D30C1-F346-4EC8-9217-963FA23E6996}" srcOrd="3" destOrd="0" parTransId="{C969DD08-FAB1-43C0-B3D6-C8534556DF92}" sibTransId="{C686E23B-EA33-41FF-8B4A-ED939802A964}"/>
    <dgm:cxn modelId="{00820775-5A77-48E1-B0B2-91B1B542B75E}" srcId="{D22C0337-161A-42D9-889C-DFD507347443}" destId="{B99D4348-B804-41DA-9301-31354DEB2A96}" srcOrd="0" destOrd="0" parTransId="{169F1458-EF90-4FB1-9F6A-5EDC4444327E}" sibTransId="{DCDC6E52-2454-45DF-8AA8-F2CDF5FAE6C8}"/>
    <dgm:cxn modelId="{CE851F78-C2F3-402B-A44F-C1C3CD61D589}" type="presOf" srcId="{B99D4348-B804-41DA-9301-31354DEB2A96}" destId="{FFAB2185-5B1B-4573-B23F-D9FC9AFF5053}" srcOrd="0" destOrd="0" presId="urn:microsoft.com/office/officeart/2008/layout/LinedList"/>
    <dgm:cxn modelId="{7F26F28B-2FAC-48D8-8802-C56D7EE56321}" type="presOf" srcId="{D22C0337-161A-42D9-889C-DFD507347443}" destId="{A6FEA283-D325-4C57-A8FD-F14937DA8E86}" srcOrd="0" destOrd="0" presId="urn:microsoft.com/office/officeart/2008/layout/LinedList"/>
    <dgm:cxn modelId="{085204BC-0792-418B-B00E-AE9DB9D82348}" type="presOf" srcId="{004D30C1-F346-4EC8-9217-963FA23E6996}" destId="{E96DAE43-CB13-40ED-9968-CB9A53FC6BA1}" srcOrd="0" destOrd="0" presId="urn:microsoft.com/office/officeart/2008/layout/LinedList"/>
    <dgm:cxn modelId="{5625C7FF-EC17-4237-A2FB-D6BFD25EAE5E}" type="presOf" srcId="{07041C26-9590-40A3-8ADE-E465FA5ED8AD}" destId="{4693CBA6-AF9D-42C1-A485-44B85492CA79}" srcOrd="0" destOrd="0" presId="urn:microsoft.com/office/officeart/2008/layout/LinedList"/>
    <dgm:cxn modelId="{F90BB7ED-B402-4DCB-9E4C-0E2C992762BE}" type="presParOf" srcId="{A6FEA283-D325-4C57-A8FD-F14937DA8E86}" destId="{92ED09A4-46A1-45BA-B4B9-270F669C1D9B}" srcOrd="0" destOrd="0" presId="urn:microsoft.com/office/officeart/2008/layout/LinedList"/>
    <dgm:cxn modelId="{4249840D-699B-4520-A348-C2A065468A73}" type="presParOf" srcId="{A6FEA283-D325-4C57-A8FD-F14937DA8E86}" destId="{0056DB51-13DD-4BE4-8041-41C7515B2D37}" srcOrd="1" destOrd="0" presId="urn:microsoft.com/office/officeart/2008/layout/LinedList"/>
    <dgm:cxn modelId="{231EB01E-A20A-4429-9383-8D9506DE7770}" type="presParOf" srcId="{0056DB51-13DD-4BE4-8041-41C7515B2D37}" destId="{FFAB2185-5B1B-4573-B23F-D9FC9AFF5053}" srcOrd="0" destOrd="0" presId="urn:microsoft.com/office/officeart/2008/layout/LinedList"/>
    <dgm:cxn modelId="{56FB8A5A-E4FB-402C-8B3C-FE46FA627A35}" type="presParOf" srcId="{0056DB51-13DD-4BE4-8041-41C7515B2D37}" destId="{42AE84F2-1C32-400F-9F3A-34B57ACD6EBB}" srcOrd="1" destOrd="0" presId="urn:microsoft.com/office/officeart/2008/layout/LinedList"/>
    <dgm:cxn modelId="{8759A114-F9C0-44A1-99D0-E1AC657BF93B}" type="presParOf" srcId="{A6FEA283-D325-4C57-A8FD-F14937DA8E86}" destId="{E42DEE6C-2400-4EEB-9567-3166BF37789F}" srcOrd="2" destOrd="0" presId="urn:microsoft.com/office/officeart/2008/layout/LinedList"/>
    <dgm:cxn modelId="{F47CCBE7-A0C6-46F5-990E-E226854BC55D}" type="presParOf" srcId="{A6FEA283-D325-4C57-A8FD-F14937DA8E86}" destId="{39D713C0-F7ED-4362-8C05-4916769F9936}" srcOrd="3" destOrd="0" presId="urn:microsoft.com/office/officeart/2008/layout/LinedList"/>
    <dgm:cxn modelId="{C5E0645C-861A-4A58-B635-82C1BFBDF593}" type="presParOf" srcId="{39D713C0-F7ED-4362-8C05-4916769F9936}" destId="{4693CBA6-AF9D-42C1-A485-44B85492CA79}" srcOrd="0" destOrd="0" presId="urn:microsoft.com/office/officeart/2008/layout/LinedList"/>
    <dgm:cxn modelId="{28A181CB-D0F4-4E97-8623-9BA5322F63F1}" type="presParOf" srcId="{39D713C0-F7ED-4362-8C05-4916769F9936}" destId="{C909F5E9-6DD4-4568-8726-E5EC2996E025}" srcOrd="1" destOrd="0" presId="urn:microsoft.com/office/officeart/2008/layout/LinedList"/>
    <dgm:cxn modelId="{B7D88483-2E91-4E3D-A5F4-E09FE5EF07F1}" type="presParOf" srcId="{A6FEA283-D325-4C57-A8FD-F14937DA8E86}" destId="{252347E1-B9A6-4140-ACE3-7138E17CF13A}" srcOrd="4" destOrd="0" presId="urn:microsoft.com/office/officeart/2008/layout/LinedList"/>
    <dgm:cxn modelId="{32A48193-BF2C-4042-BF3D-E9CB37C1A894}" type="presParOf" srcId="{A6FEA283-D325-4C57-A8FD-F14937DA8E86}" destId="{35805CE8-78BA-43A2-BD5B-4AD275D6FDC6}" srcOrd="5" destOrd="0" presId="urn:microsoft.com/office/officeart/2008/layout/LinedList"/>
    <dgm:cxn modelId="{BE3F2F47-BE04-4AAD-9299-B8C65F7A8045}" type="presParOf" srcId="{35805CE8-78BA-43A2-BD5B-4AD275D6FDC6}" destId="{436B73B5-8CEE-4D21-B4C0-67269AE27917}" srcOrd="0" destOrd="0" presId="urn:microsoft.com/office/officeart/2008/layout/LinedList"/>
    <dgm:cxn modelId="{8CEC3E55-7C45-425B-87D6-A02919AE5E3A}" type="presParOf" srcId="{35805CE8-78BA-43A2-BD5B-4AD275D6FDC6}" destId="{A9A7728D-A503-409B-987D-C6000C84F141}" srcOrd="1" destOrd="0" presId="urn:microsoft.com/office/officeart/2008/layout/LinedList"/>
    <dgm:cxn modelId="{4900199F-199F-415D-9904-59E2B7118F2B}" type="presParOf" srcId="{A6FEA283-D325-4C57-A8FD-F14937DA8E86}" destId="{BC873D00-0253-41E5-88D1-C4C72D926001}" srcOrd="6" destOrd="0" presId="urn:microsoft.com/office/officeart/2008/layout/LinedList"/>
    <dgm:cxn modelId="{12F641B2-2619-43FC-B8B7-6C538D781526}" type="presParOf" srcId="{A6FEA283-D325-4C57-A8FD-F14937DA8E86}" destId="{E4E5CDB3-C94E-4018-BC51-497E7587DFB1}" srcOrd="7" destOrd="0" presId="urn:microsoft.com/office/officeart/2008/layout/LinedList"/>
    <dgm:cxn modelId="{36FEFAC4-2EB0-4D45-AD03-1714713B5E8A}" type="presParOf" srcId="{E4E5CDB3-C94E-4018-BC51-497E7587DFB1}" destId="{E96DAE43-CB13-40ED-9968-CB9A53FC6BA1}" srcOrd="0" destOrd="0" presId="urn:microsoft.com/office/officeart/2008/layout/LinedList"/>
    <dgm:cxn modelId="{886CD36C-1248-4906-86DA-7E3F966DC6FD}" type="presParOf" srcId="{E4E5CDB3-C94E-4018-BC51-497E7587DFB1}" destId="{60FD3D5C-82C5-4E96-8312-9518059682C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5C1ABD-D01D-4734-84E9-9F0A979B4A5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6601FC-94EC-438D-951B-FE3A57D4AE2B}">
      <dgm:prSet custT="1"/>
      <dgm:spPr/>
      <dgm:t>
        <a:bodyPr/>
        <a:lstStyle/>
        <a:p>
          <a:r>
            <a:rPr lang="en-US" sz="1400" dirty="0"/>
            <a:t>Per OMB, the institution must track investigator effort. </a:t>
          </a:r>
        </a:p>
      </dgm:t>
    </dgm:pt>
    <dgm:pt modelId="{E1178621-340C-42EE-826C-8EEEEAAD7909}" type="parTrans" cxnId="{EA4D1A93-44FF-4517-8704-65D1705CD8B3}">
      <dgm:prSet/>
      <dgm:spPr/>
      <dgm:t>
        <a:bodyPr/>
        <a:lstStyle/>
        <a:p>
          <a:endParaRPr lang="en-US"/>
        </a:p>
      </dgm:t>
    </dgm:pt>
    <dgm:pt modelId="{0EC42068-A09B-4394-B79A-3D016BA81531}" type="sibTrans" cxnId="{EA4D1A93-44FF-4517-8704-65D1705CD8B3}">
      <dgm:prSet/>
      <dgm:spPr/>
      <dgm:t>
        <a:bodyPr/>
        <a:lstStyle/>
        <a:p>
          <a:endParaRPr lang="en-US"/>
        </a:p>
      </dgm:t>
    </dgm:pt>
    <dgm:pt modelId="{6EF36EB5-82A8-46D9-AE61-EB47853F4E43}">
      <dgm:prSet custT="1"/>
      <dgm:spPr/>
      <dgm:t>
        <a:bodyPr/>
        <a:lstStyle/>
        <a:p>
          <a:r>
            <a:rPr lang="en-US" sz="1400" dirty="0"/>
            <a:t>The effort is part of the person’s base compensation and cannot be “volunteered.”</a:t>
          </a:r>
        </a:p>
      </dgm:t>
    </dgm:pt>
    <dgm:pt modelId="{D457498B-EF46-4EB2-895F-748D3770822D}" type="parTrans" cxnId="{81C94AEA-49A2-401A-A865-E80F7D750DC6}">
      <dgm:prSet/>
      <dgm:spPr/>
      <dgm:t>
        <a:bodyPr/>
        <a:lstStyle/>
        <a:p>
          <a:endParaRPr lang="en-US"/>
        </a:p>
      </dgm:t>
    </dgm:pt>
    <dgm:pt modelId="{A9CA01C2-0E84-4B8E-89A6-ABBDF2CEF52F}" type="sibTrans" cxnId="{81C94AEA-49A2-401A-A865-E80F7D750DC6}">
      <dgm:prSet/>
      <dgm:spPr/>
      <dgm:t>
        <a:bodyPr/>
        <a:lstStyle/>
        <a:p>
          <a:endParaRPr lang="en-US"/>
        </a:p>
      </dgm:t>
    </dgm:pt>
    <dgm:pt modelId="{2ED3CD5A-001F-44B8-B5FA-2A4F873A35D8}">
      <dgm:prSet custT="1"/>
      <dgm:spPr/>
      <dgm:t>
        <a:bodyPr/>
        <a:lstStyle/>
        <a:p>
          <a:r>
            <a:rPr lang="en-US" sz="1400" dirty="0"/>
            <a:t>Therefore, the effort must be tracked, either as a direct charge to the grant, or as cost share.</a:t>
          </a:r>
        </a:p>
      </dgm:t>
    </dgm:pt>
    <dgm:pt modelId="{1D65417D-767B-44FD-80A2-1B9038A54BC4}" type="parTrans" cxnId="{E0992FE0-6CF6-4BA0-A584-5727E6534EEE}">
      <dgm:prSet/>
      <dgm:spPr/>
      <dgm:t>
        <a:bodyPr/>
        <a:lstStyle/>
        <a:p>
          <a:endParaRPr lang="en-US"/>
        </a:p>
      </dgm:t>
    </dgm:pt>
    <dgm:pt modelId="{23965D10-C539-4081-8CA1-F964A9C12508}" type="sibTrans" cxnId="{E0992FE0-6CF6-4BA0-A584-5727E6534EEE}">
      <dgm:prSet/>
      <dgm:spPr/>
      <dgm:t>
        <a:bodyPr/>
        <a:lstStyle/>
        <a:p>
          <a:endParaRPr lang="en-US"/>
        </a:p>
      </dgm:t>
    </dgm:pt>
    <dgm:pt modelId="{74A67B0A-7576-4047-A9A3-B97225200B54}">
      <dgm:prSet custT="1"/>
      <dgm:spPr/>
      <dgm:t>
        <a:bodyPr/>
        <a:lstStyle/>
        <a:p>
          <a:r>
            <a:rPr lang="en-US" sz="1400" dirty="0"/>
            <a:t>Only on certain awards may faculty effort not be tracked, such as equipment or student support grants. </a:t>
          </a:r>
        </a:p>
      </dgm:t>
    </dgm:pt>
    <dgm:pt modelId="{2C1D258A-5196-4417-AFD9-C886D8561169}" type="parTrans" cxnId="{A5EC5EDD-DE34-4D9C-9650-448871080A21}">
      <dgm:prSet/>
      <dgm:spPr/>
      <dgm:t>
        <a:bodyPr/>
        <a:lstStyle/>
        <a:p>
          <a:endParaRPr lang="en-US"/>
        </a:p>
      </dgm:t>
    </dgm:pt>
    <dgm:pt modelId="{EF92BB18-A523-44A8-A431-5FF37E7F9569}" type="sibTrans" cxnId="{A5EC5EDD-DE34-4D9C-9650-448871080A21}">
      <dgm:prSet/>
      <dgm:spPr/>
      <dgm:t>
        <a:bodyPr/>
        <a:lstStyle/>
        <a:p>
          <a:endParaRPr lang="en-US"/>
        </a:p>
      </dgm:t>
    </dgm:pt>
    <dgm:pt modelId="{523536C7-1E2D-49F6-A7C6-185AA7D4EECC}" type="pres">
      <dgm:prSet presAssocID="{E85C1ABD-D01D-4734-84E9-9F0A979B4A57}" presName="root" presStyleCnt="0">
        <dgm:presLayoutVars>
          <dgm:dir/>
          <dgm:resizeHandles val="exact"/>
        </dgm:presLayoutVars>
      </dgm:prSet>
      <dgm:spPr/>
    </dgm:pt>
    <dgm:pt modelId="{AED17EFA-A820-4960-81D8-26B69B7E2FB6}" type="pres">
      <dgm:prSet presAssocID="{AB6601FC-94EC-438D-951B-FE3A57D4AE2B}" presName="compNode" presStyleCnt="0"/>
      <dgm:spPr/>
    </dgm:pt>
    <dgm:pt modelId="{81850BA6-E7A4-40CE-B984-175C53BF1A9E}" type="pres">
      <dgm:prSet presAssocID="{AB6601FC-94EC-438D-951B-FE3A57D4AE2B}" presName="iconRect" presStyleLbl="node1" presStyleIdx="0" presStyleCnt="4" custLinFactNeighborX="30338" custLinFactNeighborY="228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B9D3370F-F87A-4CD2-B46F-625419AC1D98}" type="pres">
      <dgm:prSet presAssocID="{AB6601FC-94EC-438D-951B-FE3A57D4AE2B}" presName="spaceRect" presStyleCnt="0"/>
      <dgm:spPr/>
    </dgm:pt>
    <dgm:pt modelId="{62B95D81-260C-4411-9C0F-68850C7A4C98}" type="pres">
      <dgm:prSet presAssocID="{AB6601FC-94EC-438D-951B-FE3A57D4AE2B}" presName="textRect" presStyleLbl="revTx" presStyleIdx="0" presStyleCnt="4" custLinFactNeighborX="10560" custLinFactNeighborY="-2436">
        <dgm:presLayoutVars>
          <dgm:chMax val="1"/>
          <dgm:chPref val="1"/>
        </dgm:presLayoutVars>
      </dgm:prSet>
      <dgm:spPr/>
    </dgm:pt>
    <dgm:pt modelId="{CB9C4056-C8D2-459C-B551-DB9092CE9234}" type="pres">
      <dgm:prSet presAssocID="{0EC42068-A09B-4394-B79A-3D016BA81531}" presName="sibTrans" presStyleCnt="0"/>
      <dgm:spPr/>
    </dgm:pt>
    <dgm:pt modelId="{62FE6382-C7FD-4F98-A2A9-2B16608B588F}" type="pres">
      <dgm:prSet presAssocID="{6EF36EB5-82A8-46D9-AE61-EB47853F4E43}" presName="compNode" presStyleCnt="0"/>
      <dgm:spPr/>
    </dgm:pt>
    <dgm:pt modelId="{767964DD-E313-41AD-90E6-60BEC0CC5DF6}" type="pres">
      <dgm:prSet presAssocID="{6EF36EB5-82A8-46D9-AE61-EB47853F4E43}" presName="iconRect" presStyleLbl="node1" presStyleIdx="1" presStyleCnt="4" custLinFactY="100000" custLinFactNeighborX="12875" custLinFactNeighborY="19827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84F24B21-F505-4141-99A4-8CFE1BE60820}" type="pres">
      <dgm:prSet presAssocID="{6EF36EB5-82A8-46D9-AE61-EB47853F4E43}" presName="spaceRect" presStyleCnt="0"/>
      <dgm:spPr/>
    </dgm:pt>
    <dgm:pt modelId="{4636D7C1-4216-435D-93D2-C184CB9CF318}" type="pres">
      <dgm:prSet presAssocID="{6EF36EB5-82A8-46D9-AE61-EB47853F4E43}" presName="textRect" presStyleLbl="revTx" presStyleIdx="1" presStyleCnt="4" custScaleX="127251" custLinFactNeighborX="3728" custLinFactNeighborY="-2436">
        <dgm:presLayoutVars>
          <dgm:chMax val="1"/>
          <dgm:chPref val="1"/>
        </dgm:presLayoutVars>
      </dgm:prSet>
      <dgm:spPr/>
    </dgm:pt>
    <dgm:pt modelId="{D6A32952-3D03-4DED-AE36-535A43063926}" type="pres">
      <dgm:prSet presAssocID="{A9CA01C2-0E84-4B8E-89A6-ABBDF2CEF52F}" presName="sibTrans" presStyleCnt="0"/>
      <dgm:spPr/>
    </dgm:pt>
    <dgm:pt modelId="{4A08FB0A-0970-435C-AFB3-ADD95D903B82}" type="pres">
      <dgm:prSet presAssocID="{2ED3CD5A-001F-44B8-B5FA-2A4F873A35D8}" presName="compNode" presStyleCnt="0"/>
      <dgm:spPr/>
    </dgm:pt>
    <dgm:pt modelId="{83760681-485E-4AC4-A326-2772F02FA475}" type="pres">
      <dgm:prSet presAssocID="{2ED3CD5A-001F-44B8-B5FA-2A4F873A35D8}" presName="iconRect" presStyleLbl="node1" presStyleIdx="2" presStyleCnt="4" custLinFactX="100000" custLinFactY="-100000" custLinFactNeighborX="177001" custLinFactNeighborY="-17788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F912D9A-F4BD-4DAB-8FB1-BEE4B09635BF}" type="pres">
      <dgm:prSet presAssocID="{2ED3CD5A-001F-44B8-B5FA-2A4F873A35D8}" presName="spaceRect" presStyleCnt="0"/>
      <dgm:spPr/>
    </dgm:pt>
    <dgm:pt modelId="{4CC71149-5D17-4814-9352-FB5655E3D9F0}" type="pres">
      <dgm:prSet presAssocID="{2ED3CD5A-001F-44B8-B5FA-2A4F873A35D8}" presName="textRect" presStyleLbl="revTx" presStyleIdx="2" presStyleCnt="4" custLinFactNeighborX="480" custLinFactNeighborY="-20820">
        <dgm:presLayoutVars>
          <dgm:chMax val="1"/>
          <dgm:chPref val="1"/>
        </dgm:presLayoutVars>
      </dgm:prSet>
      <dgm:spPr/>
    </dgm:pt>
    <dgm:pt modelId="{5A033264-DEE2-4D21-8F01-309CB6932315}" type="pres">
      <dgm:prSet presAssocID="{23965D10-C539-4081-8CA1-F964A9C12508}" presName="sibTrans" presStyleCnt="0"/>
      <dgm:spPr/>
    </dgm:pt>
    <dgm:pt modelId="{0A2855C2-DF34-4394-850E-15803E8759CB}" type="pres">
      <dgm:prSet presAssocID="{74A67B0A-7576-4047-A9A3-B97225200B54}" presName="compNode" presStyleCnt="0"/>
      <dgm:spPr/>
    </dgm:pt>
    <dgm:pt modelId="{0460F271-DA1A-4F07-B8B4-4A200C192969}" type="pres">
      <dgm:prSet presAssocID="{74A67B0A-7576-4047-A9A3-B97225200B54}" presName="iconRect" presStyleLbl="node1" presStyleIdx="3" presStyleCnt="4" custLinFactX="-100000" custLinFactNeighborX="-169173" custLinFactNeighborY="215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CC5DCD9-83AF-4731-8E7D-13A53A475F7F}" type="pres">
      <dgm:prSet presAssocID="{74A67B0A-7576-4047-A9A3-B97225200B54}" presName="spaceRect" presStyleCnt="0"/>
      <dgm:spPr/>
    </dgm:pt>
    <dgm:pt modelId="{987AA13A-E732-434F-ACC2-A04C41D44764}" type="pres">
      <dgm:prSet presAssocID="{74A67B0A-7576-4047-A9A3-B97225200B54}" presName="textRect" presStyleLbl="revTx" presStyleIdx="3" presStyleCnt="4" custScaleX="102222" custLinFactNeighborX="6045" custLinFactNeighborY="-21812">
        <dgm:presLayoutVars>
          <dgm:chMax val="1"/>
          <dgm:chPref val="1"/>
        </dgm:presLayoutVars>
      </dgm:prSet>
      <dgm:spPr/>
    </dgm:pt>
  </dgm:ptLst>
  <dgm:cxnLst>
    <dgm:cxn modelId="{F694EB63-DAD2-4A44-9938-A6BEF4449A11}" type="presOf" srcId="{AB6601FC-94EC-438D-951B-FE3A57D4AE2B}" destId="{62B95D81-260C-4411-9C0F-68850C7A4C98}" srcOrd="0" destOrd="0" presId="urn:microsoft.com/office/officeart/2018/2/layout/IconLabelList"/>
    <dgm:cxn modelId="{EA4D1A93-44FF-4517-8704-65D1705CD8B3}" srcId="{E85C1ABD-D01D-4734-84E9-9F0A979B4A57}" destId="{AB6601FC-94EC-438D-951B-FE3A57D4AE2B}" srcOrd="0" destOrd="0" parTransId="{E1178621-340C-42EE-826C-8EEEEAAD7909}" sibTransId="{0EC42068-A09B-4394-B79A-3D016BA81531}"/>
    <dgm:cxn modelId="{5BB9D59B-0369-43AC-A466-C4D2741AEE2C}" type="presOf" srcId="{74A67B0A-7576-4047-A9A3-B97225200B54}" destId="{987AA13A-E732-434F-ACC2-A04C41D44764}" srcOrd="0" destOrd="0" presId="urn:microsoft.com/office/officeart/2018/2/layout/IconLabelList"/>
    <dgm:cxn modelId="{AA7FADB7-18DC-4084-95B5-36BC156CB50D}" type="presOf" srcId="{6EF36EB5-82A8-46D9-AE61-EB47853F4E43}" destId="{4636D7C1-4216-435D-93D2-C184CB9CF318}" srcOrd="0" destOrd="0" presId="urn:microsoft.com/office/officeart/2018/2/layout/IconLabelList"/>
    <dgm:cxn modelId="{A5EC5EDD-DE34-4D9C-9650-448871080A21}" srcId="{E85C1ABD-D01D-4734-84E9-9F0A979B4A57}" destId="{74A67B0A-7576-4047-A9A3-B97225200B54}" srcOrd="3" destOrd="0" parTransId="{2C1D258A-5196-4417-AFD9-C886D8561169}" sibTransId="{EF92BB18-A523-44A8-A431-5FF37E7F9569}"/>
    <dgm:cxn modelId="{E0992FE0-6CF6-4BA0-A584-5727E6534EEE}" srcId="{E85C1ABD-D01D-4734-84E9-9F0A979B4A57}" destId="{2ED3CD5A-001F-44B8-B5FA-2A4F873A35D8}" srcOrd="2" destOrd="0" parTransId="{1D65417D-767B-44FD-80A2-1B9038A54BC4}" sibTransId="{23965D10-C539-4081-8CA1-F964A9C12508}"/>
    <dgm:cxn modelId="{BE8127E7-F297-4C34-842F-74A7E27A9C90}" type="presOf" srcId="{2ED3CD5A-001F-44B8-B5FA-2A4F873A35D8}" destId="{4CC71149-5D17-4814-9352-FB5655E3D9F0}" srcOrd="0" destOrd="0" presId="urn:microsoft.com/office/officeart/2018/2/layout/IconLabelList"/>
    <dgm:cxn modelId="{81C94AEA-49A2-401A-A865-E80F7D750DC6}" srcId="{E85C1ABD-D01D-4734-84E9-9F0A979B4A57}" destId="{6EF36EB5-82A8-46D9-AE61-EB47853F4E43}" srcOrd="1" destOrd="0" parTransId="{D457498B-EF46-4EB2-895F-748D3770822D}" sibTransId="{A9CA01C2-0E84-4B8E-89A6-ABBDF2CEF52F}"/>
    <dgm:cxn modelId="{5175EAEF-C5B5-4BB2-A034-D8A99DB30333}" type="presOf" srcId="{E85C1ABD-D01D-4734-84E9-9F0A979B4A57}" destId="{523536C7-1E2D-49F6-A7C6-185AA7D4EECC}" srcOrd="0" destOrd="0" presId="urn:microsoft.com/office/officeart/2018/2/layout/IconLabelList"/>
    <dgm:cxn modelId="{EBE807FB-693B-4E07-A284-67F10A85F98D}" type="presParOf" srcId="{523536C7-1E2D-49F6-A7C6-185AA7D4EECC}" destId="{AED17EFA-A820-4960-81D8-26B69B7E2FB6}" srcOrd="0" destOrd="0" presId="urn:microsoft.com/office/officeart/2018/2/layout/IconLabelList"/>
    <dgm:cxn modelId="{90B0AB12-2540-4FB5-8668-954FF227B3FD}" type="presParOf" srcId="{AED17EFA-A820-4960-81D8-26B69B7E2FB6}" destId="{81850BA6-E7A4-40CE-B984-175C53BF1A9E}" srcOrd="0" destOrd="0" presId="urn:microsoft.com/office/officeart/2018/2/layout/IconLabelList"/>
    <dgm:cxn modelId="{9381F282-A229-4EAB-BB3A-A04EDDA26304}" type="presParOf" srcId="{AED17EFA-A820-4960-81D8-26B69B7E2FB6}" destId="{B9D3370F-F87A-4CD2-B46F-625419AC1D98}" srcOrd="1" destOrd="0" presId="urn:microsoft.com/office/officeart/2018/2/layout/IconLabelList"/>
    <dgm:cxn modelId="{FD4824A2-501D-46B8-8B0F-C5927933933D}" type="presParOf" srcId="{AED17EFA-A820-4960-81D8-26B69B7E2FB6}" destId="{62B95D81-260C-4411-9C0F-68850C7A4C98}" srcOrd="2" destOrd="0" presId="urn:microsoft.com/office/officeart/2018/2/layout/IconLabelList"/>
    <dgm:cxn modelId="{76358799-839D-4557-B471-7BF3F7526F5C}" type="presParOf" srcId="{523536C7-1E2D-49F6-A7C6-185AA7D4EECC}" destId="{CB9C4056-C8D2-459C-B551-DB9092CE9234}" srcOrd="1" destOrd="0" presId="urn:microsoft.com/office/officeart/2018/2/layout/IconLabelList"/>
    <dgm:cxn modelId="{8D1673CE-E740-483F-8BF2-691403A50275}" type="presParOf" srcId="{523536C7-1E2D-49F6-A7C6-185AA7D4EECC}" destId="{62FE6382-C7FD-4F98-A2A9-2B16608B588F}" srcOrd="2" destOrd="0" presId="urn:microsoft.com/office/officeart/2018/2/layout/IconLabelList"/>
    <dgm:cxn modelId="{C3677C67-6866-475F-A74F-98684CB46671}" type="presParOf" srcId="{62FE6382-C7FD-4F98-A2A9-2B16608B588F}" destId="{767964DD-E313-41AD-90E6-60BEC0CC5DF6}" srcOrd="0" destOrd="0" presId="urn:microsoft.com/office/officeart/2018/2/layout/IconLabelList"/>
    <dgm:cxn modelId="{9BDF410C-CA9F-4E58-A565-BA85F968D47B}" type="presParOf" srcId="{62FE6382-C7FD-4F98-A2A9-2B16608B588F}" destId="{84F24B21-F505-4141-99A4-8CFE1BE60820}" srcOrd="1" destOrd="0" presId="urn:microsoft.com/office/officeart/2018/2/layout/IconLabelList"/>
    <dgm:cxn modelId="{6C336A0D-4426-40B3-9D8A-A2A382308E48}" type="presParOf" srcId="{62FE6382-C7FD-4F98-A2A9-2B16608B588F}" destId="{4636D7C1-4216-435D-93D2-C184CB9CF318}" srcOrd="2" destOrd="0" presId="urn:microsoft.com/office/officeart/2018/2/layout/IconLabelList"/>
    <dgm:cxn modelId="{957E160B-193D-4D06-834C-D25623CA1CF3}" type="presParOf" srcId="{523536C7-1E2D-49F6-A7C6-185AA7D4EECC}" destId="{D6A32952-3D03-4DED-AE36-535A43063926}" srcOrd="3" destOrd="0" presId="urn:microsoft.com/office/officeart/2018/2/layout/IconLabelList"/>
    <dgm:cxn modelId="{99745210-CA8E-4E29-A006-0120F958CC1A}" type="presParOf" srcId="{523536C7-1E2D-49F6-A7C6-185AA7D4EECC}" destId="{4A08FB0A-0970-435C-AFB3-ADD95D903B82}" srcOrd="4" destOrd="0" presId="urn:microsoft.com/office/officeart/2018/2/layout/IconLabelList"/>
    <dgm:cxn modelId="{A698554F-1936-4E02-8D3B-415FB6E46C7C}" type="presParOf" srcId="{4A08FB0A-0970-435C-AFB3-ADD95D903B82}" destId="{83760681-485E-4AC4-A326-2772F02FA475}" srcOrd="0" destOrd="0" presId="urn:microsoft.com/office/officeart/2018/2/layout/IconLabelList"/>
    <dgm:cxn modelId="{42746931-6144-41B3-BA6C-1842133092F2}" type="presParOf" srcId="{4A08FB0A-0970-435C-AFB3-ADD95D903B82}" destId="{FF912D9A-F4BD-4DAB-8FB1-BEE4B09635BF}" srcOrd="1" destOrd="0" presId="urn:microsoft.com/office/officeart/2018/2/layout/IconLabelList"/>
    <dgm:cxn modelId="{EDA82D6B-5F98-4FF9-9B8F-0AA84422AD68}" type="presParOf" srcId="{4A08FB0A-0970-435C-AFB3-ADD95D903B82}" destId="{4CC71149-5D17-4814-9352-FB5655E3D9F0}" srcOrd="2" destOrd="0" presId="urn:microsoft.com/office/officeart/2018/2/layout/IconLabelList"/>
    <dgm:cxn modelId="{8DF0D93C-D6AD-4B2E-8791-4BA6015B3271}" type="presParOf" srcId="{523536C7-1E2D-49F6-A7C6-185AA7D4EECC}" destId="{5A033264-DEE2-4D21-8F01-309CB6932315}" srcOrd="5" destOrd="0" presId="urn:microsoft.com/office/officeart/2018/2/layout/IconLabelList"/>
    <dgm:cxn modelId="{F56A44AC-8E68-426A-B51B-38AA66C5F068}" type="presParOf" srcId="{523536C7-1E2D-49F6-A7C6-185AA7D4EECC}" destId="{0A2855C2-DF34-4394-850E-15803E8759CB}" srcOrd="6" destOrd="0" presId="urn:microsoft.com/office/officeart/2018/2/layout/IconLabelList"/>
    <dgm:cxn modelId="{8AA0B06F-C1FB-4D49-A402-D40C35AEDB12}" type="presParOf" srcId="{0A2855C2-DF34-4394-850E-15803E8759CB}" destId="{0460F271-DA1A-4F07-B8B4-4A200C192969}" srcOrd="0" destOrd="0" presId="urn:microsoft.com/office/officeart/2018/2/layout/IconLabelList"/>
    <dgm:cxn modelId="{920E06BB-FDF4-476D-B07C-E70145EADE0F}" type="presParOf" srcId="{0A2855C2-DF34-4394-850E-15803E8759CB}" destId="{9CC5DCD9-83AF-4731-8E7D-13A53A475F7F}" srcOrd="1" destOrd="0" presId="urn:microsoft.com/office/officeart/2018/2/layout/IconLabelList"/>
    <dgm:cxn modelId="{1CEA9776-171F-43FE-93E6-3C6A1AF2A4EF}" type="presParOf" srcId="{0A2855C2-DF34-4394-850E-15803E8759CB}" destId="{987AA13A-E732-434F-ACC2-A04C41D4476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808D6B-0AEA-459C-869A-B1337DF1D1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34F441-E922-4D68-BAA1-AAC1541538BB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When Cost Share is Committed:</a:t>
          </a:r>
        </a:p>
      </dgm:t>
    </dgm:pt>
    <dgm:pt modelId="{37E8D1CC-CD47-4921-AE37-474CBBF0F4E0}" type="parTrans" cxnId="{A71804E6-E4DA-4B2D-9859-808202955020}">
      <dgm:prSet/>
      <dgm:spPr/>
      <dgm:t>
        <a:bodyPr/>
        <a:lstStyle/>
        <a:p>
          <a:endParaRPr lang="en-US"/>
        </a:p>
      </dgm:t>
    </dgm:pt>
    <dgm:pt modelId="{D2E19D5C-279B-42F9-B69C-140FC79FE950}" type="sibTrans" cxnId="{A71804E6-E4DA-4B2D-9859-808202955020}">
      <dgm:prSet/>
      <dgm:spPr/>
      <dgm:t>
        <a:bodyPr/>
        <a:lstStyle/>
        <a:p>
          <a:endParaRPr lang="en-US"/>
        </a:p>
      </dgm:t>
    </dgm:pt>
    <dgm:pt modelId="{A5475578-F027-49C5-8229-74E930AEA013}">
      <dgm:prSet phldrT="[Text]"/>
      <dgm:spPr/>
      <dgm:t>
        <a:bodyPr/>
        <a:lstStyle/>
        <a:p>
          <a:r>
            <a:rPr lang="en-US" dirty="0"/>
            <a:t>Posting</a:t>
          </a:r>
        </a:p>
      </dgm:t>
    </dgm:pt>
    <dgm:pt modelId="{64CC92BB-C7DB-4C7A-896E-8F939C164C08}" type="parTrans" cxnId="{B5063FB3-A9C4-42D8-9BF3-5775105B8FDE}">
      <dgm:prSet/>
      <dgm:spPr/>
      <dgm:t>
        <a:bodyPr/>
        <a:lstStyle/>
        <a:p>
          <a:endParaRPr lang="en-US"/>
        </a:p>
      </dgm:t>
    </dgm:pt>
    <dgm:pt modelId="{437344ED-FB4D-4A67-830C-680E8E159E5D}" type="sibTrans" cxnId="{B5063FB3-A9C4-42D8-9BF3-5775105B8FDE}">
      <dgm:prSet/>
      <dgm:spPr/>
      <dgm:t>
        <a:bodyPr/>
        <a:lstStyle/>
        <a:p>
          <a:endParaRPr lang="en-US"/>
        </a:p>
      </dgm:t>
    </dgm:pt>
    <dgm:pt modelId="{C73290B7-99EB-4B9C-B779-D7ADD2E255B6}">
      <dgm:prSet phldrT="[Text]"/>
      <dgm:spPr/>
      <dgm:t>
        <a:bodyPr/>
        <a:lstStyle/>
        <a:p>
          <a:r>
            <a:rPr lang="en-US" dirty="0"/>
            <a:t>Tracking</a:t>
          </a:r>
        </a:p>
      </dgm:t>
    </dgm:pt>
    <dgm:pt modelId="{7CB5FD3C-CF21-40A5-9D52-43D15F971684}" type="parTrans" cxnId="{DBB2E959-43AA-4CE6-9043-A632E4B16B1A}">
      <dgm:prSet/>
      <dgm:spPr/>
      <dgm:t>
        <a:bodyPr/>
        <a:lstStyle/>
        <a:p>
          <a:endParaRPr lang="en-US"/>
        </a:p>
      </dgm:t>
    </dgm:pt>
    <dgm:pt modelId="{55B1AA50-01BB-4394-A86F-8745112C04E3}" type="sibTrans" cxnId="{DBB2E959-43AA-4CE6-9043-A632E4B16B1A}">
      <dgm:prSet/>
      <dgm:spPr/>
      <dgm:t>
        <a:bodyPr/>
        <a:lstStyle/>
        <a:p>
          <a:endParaRPr lang="en-US"/>
        </a:p>
      </dgm:t>
    </dgm:pt>
    <dgm:pt modelId="{F7F5AAD7-4005-4DD7-B9EC-0D38B2143200}">
      <dgm:prSet phldrT="[Text]"/>
      <dgm:spPr/>
      <dgm:t>
        <a:bodyPr/>
        <a:lstStyle/>
        <a:p>
          <a:r>
            <a:rPr lang="en-US" dirty="0"/>
            <a:t>Monitoring</a:t>
          </a:r>
        </a:p>
      </dgm:t>
    </dgm:pt>
    <dgm:pt modelId="{8786E2BA-9018-4E5D-9EDF-CB3D49E1EFDE}" type="parTrans" cxnId="{49749E18-CC84-4746-A78C-ABAB88451F98}">
      <dgm:prSet/>
      <dgm:spPr/>
      <dgm:t>
        <a:bodyPr/>
        <a:lstStyle/>
        <a:p>
          <a:endParaRPr lang="en-US"/>
        </a:p>
      </dgm:t>
    </dgm:pt>
    <dgm:pt modelId="{85504C67-BE5A-42D5-B89E-DE0CBB4A9093}" type="sibTrans" cxnId="{49749E18-CC84-4746-A78C-ABAB88451F98}">
      <dgm:prSet/>
      <dgm:spPr/>
      <dgm:t>
        <a:bodyPr/>
        <a:lstStyle/>
        <a:p>
          <a:endParaRPr lang="en-US"/>
        </a:p>
      </dgm:t>
    </dgm:pt>
    <dgm:pt modelId="{4DD0433D-6CD2-4334-A2A7-24EDFC6B3412}">
      <dgm:prSet phldrT="[Text]"/>
      <dgm:spPr/>
      <dgm:t>
        <a:bodyPr/>
        <a:lstStyle/>
        <a:p>
          <a:r>
            <a:rPr lang="en-US" dirty="0"/>
            <a:t>Reporting</a:t>
          </a:r>
        </a:p>
      </dgm:t>
    </dgm:pt>
    <dgm:pt modelId="{AE9508B2-8EEA-4D80-A9D4-38798D2943DA}" type="parTrans" cxnId="{06263C6F-78B3-4159-9D2A-86F72A22E10C}">
      <dgm:prSet/>
      <dgm:spPr/>
      <dgm:t>
        <a:bodyPr/>
        <a:lstStyle/>
        <a:p>
          <a:endParaRPr lang="en-US"/>
        </a:p>
      </dgm:t>
    </dgm:pt>
    <dgm:pt modelId="{FC226800-E8C8-4C15-ADCA-62065E29B762}" type="sibTrans" cxnId="{06263C6F-78B3-4159-9D2A-86F72A22E10C}">
      <dgm:prSet/>
      <dgm:spPr/>
      <dgm:t>
        <a:bodyPr/>
        <a:lstStyle/>
        <a:p>
          <a:endParaRPr lang="en-US"/>
        </a:p>
      </dgm:t>
    </dgm:pt>
    <dgm:pt modelId="{B328F081-6122-412A-AD75-70C28C5791CC}" type="pres">
      <dgm:prSet presAssocID="{24808D6B-0AEA-459C-869A-B1337DF1D1BB}" presName="Name0" presStyleCnt="0">
        <dgm:presLayoutVars>
          <dgm:dir/>
          <dgm:animLvl val="lvl"/>
          <dgm:resizeHandles val="exact"/>
        </dgm:presLayoutVars>
      </dgm:prSet>
      <dgm:spPr/>
    </dgm:pt>
    <dgm:pt modelId="{C18171FC-B202-44CF-8814-F898DD80E80D}" type="pres">
      <dgm:prSet presAssocID="{C834F441-E922-4D68-BAA1-AAC1541538BB}" presName="linNode" presStyleCnt="0"/>
      <dgm:spPr/>
    </dgm:pt>
    <dgm:pt modelId="{E2759EDF-256B-4ECB-8F24-D5607C0BE319}" type="pres">
      <dgm:prSet presAssocID="{C834F441-E922-4D68-BAA1-AAC1541538BB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2766550A-BB34-43B5-9BD6-6E60366B38EA}" type="pres">
      <dgm:prSet presAssocID="{C834F441-E922-4D68-BAA1-AAC1541538BB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990AE03-7B12-4DCA-A7C8-66C2A1BC1248}" type="presOf" srcId="{C834F441-E922-4D68-BAA1-AAC1541538BB}" destId="{E2759EDF-256B-4ECB-8F24-D5607C0BE319}" srcOrd="0" destOrd="0" presId="urn:microsoft.com/office/officeart/2005/8/layout/vList5"/>
    <dgm:cxn modelId="{27CCBF0C-0E2E-4E99-9852-C22E588A4A84}" type="presOf" srcId="{4DD0433D-6CD2-4334-A2A7-24EDFC6B3412}" destId="{2766550A-BB34-43B5-9BD6-6E60366B38EA}" srcOrd="0" destOrd="3" presId="urn:microsoft.com/office/officeart/2005/8/layout/vList5"/>
    <dgm:cxn modelId="{49749E18-CC84-4746-A78C-ABAB88451F98}" srcId="{C834F441-E922-4D68-BAA1-AAC1541538BB}" destId="{F7F5AAD7-4005-4DD7-B9EC-0D38B2143200}" srcOrd="2" destOrd="0" parTransId="{8786E2BA-9018-4E5D-9EDF-CB3D49E1EFDE}" sibTransId="{85504C67-BE5A-42D5-B89E-DE0CBB4A9093}"/>
    <dgm:cxn modelId="{1D424335-29E2-467F-90BD-053115979611}" type="presOf" srcId="{24808D6B-0AEA-459C-869A-B1337DF1D1BB}" destId="{B328F081-6122-412A-AD75-70C28C5791CC}" srcOrd="0" destOrd="0" presId="urn:microsoft.com/office/officeart/2005/8/layout/vList5"/>
    <dgm:cxn modelId="{5FDCF346-305E-477B-BAF9-1A7D1DC69D90}" type="presOf" srcId="{F7F5AAD7-4005-4DD7-B9EC-0D38B2143200}" destId="{2766550A-BB34-43B5-9BD6-6E60366B38EA}" srcOrd="0" destOrd="2" presId="urn:microsoft.com/office/officeart/2005/8/layout/vList5"/>
    <dgm:cxn modelId="{06263C6F-78B3-4159-9D2A-86F72A22E10C}" srcId="{C834F441-E922-4D68-BAA1-AAC1541538BB}" destId="{4DD0433D-6CD2-4334-A2A7-24EDFC6B3412}" srcOrd="3" destOrd="0" parTransId="{AE9508B2-8EEA-4D80-A9D4-38798D2943DA}" sibTransId="{FC226800-E8C8-4C15-ADCA-62065E29B762}"/>
    <dgm:cxn modelId="{DBB2E959-43AA-4CE6-9043-A632E4B16B1A}" srcId="{C834F441-E922-4D68-BAA1-AAC1541538BB}" destId="{C73290B7-99EB-4B9C-B779-D7ADD2E255B6}" srcOrd="1" destOrd="0" parTransId="{7CB5FD3C-CF21-40A5-9D52-43D15F971684}" sibTransId="{55B1AA50-01BB-4394-A86F-8745112C04E3}"/>
    <dgm:cxn modelId="{B5063FB3-A9C4-42D8-9BF3-5775105B8FDE}" srcId="{C834F441-E922-4D68-BAA1-AAC1541538BB}" destId="{A5475578-F027-49C5-8229-74E930AEA013}" srcOrd="0" destOrd="0" parTransId="{64CC92BB-C7DB-4C7A-896E-8F939C164C08}" sibTransId="{437344ED-FB4D-4A67-830C-680E8E159E5D}"/>
    <dgm:cxn modelId="{A288D5CA-8065-4418-9F24-5F43BE0871C3}" type="presOf" srcId="{C73290B7-99EB-4B9C-B779-D7ADD2E255B6}" destId="{2766550A-BB34-43B5-9BD6-6E60366B38EA}" srcOrd="0" destOrd="1" presId="urn:microsoft.com/office/officeart/2005/8/layout/vList5"/>
    <dgm:cxn modelId="{249B1BE5-B651-450C-BB9E-C55462BC0FC3}" type="presOf" srcId="{A5475578-F027-49C5-8229-74E930AEA013}" destId="{2766550A-BB34-43B5-9BD6-6E60366B38EA}" srcOrd="0" destOrd="0" presId="urn:microsoft.com/office/officeart/2005/8/layout/vList5"/>
    <dgm:cxn modelId="{A71804E6-E4DA-4B2D-9859-808202955020}" srcId="{24808D6B-0AEA-459C-869A-B1337DF1D1BB}" destId="{C834F441-E922-4D68-BAA1-AAC1541538BB}" srcOrd="0" destOrd="0" parTransId="{37E8D1CC-CD47-4921-AE37-474CBBF0F4E0}" sibTransId="{D2E19D5C-279B-42F9-B69C-140FC79FE950}"/>
    <dgm:cxn modelId="{7E44178E-02C4-4F4F-BD4E-47F20F9FE659}" type="presParOf" srcId="{B328F081-6122-412A-AD75-70C28C5791CC}" destId="{C18171FC-B202-44CF-8814-F898DD80E80D}" srcOrd="0" destOrd="0" presId="urn:microsoft.com/office/officeart/2005/8/layout/vList5"/>
    <dgm:cxn modelId="{BB00DC25-522A-40FB-AC07-FBD1D98F380F}" type="presParOf" srcId="{C18171FC-B202-44CF-8814-F898DD80E80D}" destId="{E2759EDF-256B-4ECB-8F24-D5607C0BE319}" srcOrd="0" destOrd="0" presId="urn:microsoft.com/office/officeart/2005/8/layout/vList5"/>
    <dgm:cxn modelId="{A591F21A-E576-4694-BE62-FE63F1CBE314}" type="presParOf" srcId="{C18171FC-B202-44CF-8814-F898DD80E80D}" destId="{2766550A-BB34-43B5-9BD6-6E60366B38E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032335-5BA8-4256-97C8-B5F492EBB585}" type="doc">
      <dgm:prSet loTypeId="urn:microsoft.com/office/officeart/2005/8/layout/vList5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5C5ACCE-1D01-43C9-A8BA-FA3E42E8151B}">
      <dgm:prSet phldrT="[Text]"/>
      <dgm:spPr/>
      <dgm:t>
        <a:bodyPr/>
        <a:lstStyle/>
        <a:p>
          <a:r>
            <a:rPr lang="en-US" dirty="0"/>
            <a:t>Impact on F&amp;A Recovery</a:t>
          </a:r>
        </a:p>
      </dgm:t>
    </dgm:pt>
    <dgm:pt modelId="{457DA62A-11F6-466D-9D2A-EEB98F42619D}" type="parTrans" cxnId="{E1069642-5894-49BA-8E5B-BC565DD47527}">
      <dgm:prSet/>
      <dgm:spPr/>
      <dgm:t>
        <a:bodyPr/>
        <a:lstStyle/>
        <a:p>
          <a:endParaRPr lang="en-US"/>
        </a:p>
      </dgm:t>
    </dgm:pt>
    <dgm:pt modelId="{CD53D7EB-7FF9-4046-8E58-AEFE99DE34C3}" type="sibTrans" cxnId="{E1069642-5894-49BA-8E5B-BC565DD47527}">
      <dgm:prSet/>
      <dgm:spPr/>
      <dgm:t>
        <a:bodyPr/>
        <a:lstStyle/>
        <a:p>
          <a:endParaRPr lang="en-US"/>
        </a:p>
      </dgm:t>
    </dgm:pt>
    <dgm:pt modelId="{DB87033E-2E17-42B6-962E-57C998D1C7C8}">
      <dgm:prSet phldrT="[Text]"/>
      <dgm:spPr/>
      <dgm:t>
        <a:bodyPr/>
        <a:lstStyle/>
        <a:p>
          <a:r>
            <a:rPr lang="en-US" dirty="0"/>
            <a:t>Unable to recover F&amp;A costs associated with cost sharing</a:t>
          </a:r>
        </a:p>
      </dgm:t>
    </dgm:pt>
    <dgm:pt modelId="{863F05B8-9BAD-43CC-96AC-406CCB4892DB}" type="parTrans" cxnId="{868F6BB4-81D5-472F-BE9E-4C12DB33FA3A}">
      <dgm:prSet/>
      <dgm:spPr/>
      <dgm:t>
        <a:bodyPr/>
        <a:lstStyle/>
        <a:p>
          <a:endParaRPr lang="en-US"/>
        </a:p>
      </dgm:t>
    </dgm:pt>
    <dgm:pt modelId="{E3305046-4F0F-4065-8C91-5FF1003198BE}" type="sibTrans" cxnId="{868F6BB4-81D5-472F-BE9E-4C12DB33FA3A}">
      <dgm:prSet/>
      <dgm:spPr/>
      <dgm:t>
        <a:bodyPr/>
        <a:lstStyle/>
        <a:p>
          <a:endParaRPr lang="en-US"/>
        </a:p>
      </dgm:t>
    </dgm:pt>
    <dgm:pt modelId="{B27EC279-DE66-46CC-BDD2-703207F03DED}">
      <dgm:prSet phldrT="[Text]"/>
      <dgm:spPr/>
      <dgm:t>
        <a:bodyPr/>
        <a:lstStyle/>
        <a:p>
          <a:r>
            <a:rPr lang="en-US" dirty="0"/>
            <a:t>Increased Department and Central Office Burden</a:t>
          </a:r>
        </a:p>
      </dgm:t>
    </dgm:pt>
    <dgm:pt modelId="{C55BB5D5-71D1-46CE-A7B8-AA6EBCBE0A5C}" type="parTrans" cxnId="{6CB2354E-225C-4C0A-A1D6-6372DBA67A23}">
      <dgm:prSet/>
      <dgm:spPr/>
      <dgm:t>
        <a:bodyPr/>
        <a:lstStyle/>
        <a:p>
          <a:endParaRPr lang="en-US"/>
        </a:p>
      </dgm:t>
    </dgm:pt>
    <dgm:pt modelId="{8D618D30-89B7-47A5-8A13-2B917A0F27C1}" type="sibTrans" cxnId="{6CB2354E-225C-4C0A-A1D6-6372DBA67A23}">
      <dgm:prSet/>
      <dgm:spPr/>
      <dgm:t>
        <a:bodyPr/>
        <a:lstStyle/>
        <a:p>
          <a:endParaRPr lang="en-US"/>
        </a:p>
      </dgm:t>
    </dgm:pt>
    <dgm:pt modelId="{5CB1151D-AA72-43D5-9C91-AF59EFA956E4}">
      <dgm:prSet phldrT="[Text]"/>
      <dgm:spPr/>
      <dgm:t>
        <a:bodyPr/>
        <a:lstStyle/>
        <a:p>
          <a:r>
            <a:rPr lang="en-US" dirty="0"/>
            <a:t>Tracking and reporting on both sides</a:t>
          </a:r>
        </a:p>
      </dgm:t>
    </dgm:pt>
    <dgm:pt modelId="{EC03218E-C234-42B1-B37D-83F1D6F3A961}" type="parTrans" cxnId="{A244F960-8A49-42CE-B1A3-723610FACFA4}">
      <dgm:prSet/>
      <dgm:spPr/>
      <dgm:t>
        <a:bodyPr/>
        <a:lstStyle/>
        <a:p>
          <a:endParaRPr lang="en-US"/>
        </a:p>
      </dgm:t>
    </dgm:pt>
    <dgm:pt modelId="{7FA5D869-D161-447C-AD60-74CB2F5E8458}" type="sibTrans" cxnId="{A244F960-8A49-42CE-B1A3-723610FACFA4}">
      <dgm:prSet/>
      <dgm:spPr/>
      <dgm:t>
        <a:bodyPr/>
        <a:lstStyle/>
        <a:p>
          <a:endParaRPr lang="en-US"/>
        </a:p>
      </dgm:t>
    </dgm:pt>
    <dgm:pt modelId="{1C25144C-B294-4E3B-A510-C346EE5C860B}">
      <dgm:prSet phldrT="[Text]"/>
      <dgm:spPr/>
      <dgm:t>
        <a:bodyPr/>
        <a:lstStyle/>
        <a:p>
          <a:r>
            <a:rPr lang="en-US" dirty="0"/>
            <a:t>Increased Audit Risk</a:t>
          </a:r>
        </a:p>
      </dgm:t>
    </dgm:pt>
    <dgm:pt modelId="{EA12AD08-10A9-4B9C-8285-AE9D68A10726}" type="parTrans" cxnId="{49A13DC6-A57C-4FF9-9A3A-86FC3F09D864}">
      <dgm:prSet/>
      <dgm:spPr/>
      <dgm:t>
        <a:bodyPr/>
        <a:lstStyle/>
        <a:p>
          <a:endParaRPr lang="en-US"/>
        </a:p>
      </dgm:t>
    </dgm:pt>
    <dgm:pt modelId="{DD9CDC87-08E9-47CD-B56F-43A61D2F2DF3}" type="sibTrans" cxnId="{49A13DC6-A57C-4FF9-9A3A-86FC3F09D864}">
      <dgm:prSet/>
      <dgm:spPr/>
      <dgm:t>
        <a:bodyPr/>
        <a:lstStyle/>
        <a:p>
          <a:endParaRPr lang="en-US"/>
        </a:p>
      </dgm:t>
    </dgm:pt>
    <dgm:pt modelId="{3C333DEA-716D-42DF-9B55-B65032FDBC84}">
      <dgm:prSet phldrT="[Text]"/>
      <dgm:spPr/>
      <dgm:t>
        <a:bodyPr/>
        <a:lstStyle/>
        <a:p>
          <a:r>
            <a:rPr lang="en-US" dirty="0"/>
            <a:t>If cost share is not met or proven</a:t>
          </a:r>
        </a:p>
      </dgm:t>
    </dgm:pt>
    <dgm:pt modelId="{B8884F3D-DE88-428D-9821-065ED0546F48}" type="parTrans" cxnId="{59727609-7FA1-4C5E-8A44-9E3CE33300AC}">
      <dgm:prSet/>
      <dgm:spPr/>
      <dgm:t>
        <a:bodyPr/>
        <a:lstStyle/>
        <a:p>
          <a:endParaRPr lang="en-US"/>
        </a:p>
      </dgm:t>
    </dgm:pt>
    <dgm:pt modelId="{DDFF9B73-54CA-4750-AD36-D3A3C6DBB8E1}" type="sibTrans" cxnId="{59727609-7FA1-4C5E-8A44-9E3CE33300AC}">
      <dgm:prSet/>
      <dgm:spPr/>
      <dgm:t>
        <a:bodyPr/>
        <a:lstStyle/>
        <a:p>
          <a:endParaRPr lang="en-US"/>
        </a:p>
      </dgm:t>
    </dgm:pt>
    <dgm:pt modelId="{2D2738DB-E409-49E9-A09D-2430D9B51BC2}">
      <dgm:prSet phldrT="[Text]"/>
      <dgm:spPr/>
      <dgm:t>
        <a:bodyPr/>
        <a:lstStyle/>
        <a:p>
          <a:r>
            <a:rPr lang="en-US" dirty="0"/>
            <a:t>Refund of award amount</a:t>
          </a:r>
        </a:p>
      </dgm:t>
    </dgm:pt>
    <dgm:pt modelId="{4DA5C111-233A-4BCB-9A6D-143E9FED19F1}" type="parTrans" cxnId="{43373B04-DD83-4467-AD06-11DC16315F0F}">
      <dgm:prSet/>
      <dgm:spPr/>
      <dgm:t>
        <a:bodyPr/>
        <a:lstStyle/>
        <a:p>
          <a:endParaRPr lang="en-US"/>
        </a:p>
      </dgm:t>
    </dgm:pt>
    <dgm:pt modelId="{F9FC610C-8D4D-4F27-BC18-0D8D58E1EAEA}" type="sibTrans" cxnId="{43373B04-DD83-4467-AD06-11DC16315F0F}">
      <dgm:prSet/>
      <dgm:spPr/>
      <dgm:t>
        <a:bodyPr/>
        <a:lstStyle/>
        <a:p>
          <a:endParaRPr lang="en-US"/>
        </a:p>
      </dgm:t>
    </dgm:pt>
    <dgm:pt modelId="{EB2D6345-1323-4708-9816-6148A4D2F20C}">
      <dgm:prSet phldrT="[Text]"/>
      <dgm:spPr/>
      <dgm:t>
        <a:bodyPr/>
        <a:lstStyle/>
        <a:p>
          <a:r>
            <a:rPr lang="en-US" dirty="0"/>
            <a:t>Certification of effort</a:t>
          </a:r>
        </a:p>
      </dgm:t>
    </dgm:pt>
    <dgm:pt modelId="{2B6E077E-E36D-479E-A05B-64E4DBFEB5F7}" type="parTrans" cxnId="{1E9F12E0-435A-4C7A-BBF8-F5628B72562D}">
      <dgm:prSet/>
      <dgm:spPr/>
      <dgm:t>
        <a:bodyPr/>
        <a:lstStyle/>
        <a:p>
          <a:endParaRPr lang="en-US"/>
        </a:p>
      </dgm:t>
    </dgm:pt>
    <dgm:pt modelId="{831E3E1B-3538-49AE-9956-D23BC00A3594}" type="sibTrans" cxnId="{1E9F12E0-435A-4C7A-BBF8-F5628B72562D}">
      <dgm:prSet/>
      <dgm:spPr/>
      <dgm:t>
        <a:bodyPr/>
        <a:lstStyle/>
        <a:p>
          <a:endParaRPr lang="en-US"/>
        </a:p>
      </dgm:t>
    </dgm:pt>
    <dgm:pt modelId="{88583154-B930-4894-97CD-898495F47480}" type="pres">
      <dgm:prSet presAssocID="{42032335-5BA8-4256-97C8-B5F492EBB585}" presName="Name0" presStyleCnt="0">
        <dgm:presLayoutVars>
          <dgm:dir/>
          <dgm:animLvl val="lvl"/>
          <dgm:resizeHandles val="exact"/>
        </dgm:presLayoutVars>
      </dgm:prSet>
      <dgm:spPr/>
    </dgm:pt>
    <dgm:pt modelId="{4DBE4F8B-B062-49CB-876B-3DD55FBF94F1}" type="pres">
      <dgm:prSet presAssocID="{C5C5ACCE-1D01-43C9-A8BA-FA3E42E8151B}" presName="linNode" presStyleCnt="0"/>
      <dgm:spPr/>
    </dgm:pt>
    <dgm:pt modelId="{CBA3C3BE-36C1-4E1E-9A8A-6B122EE6B484}" type="pres">
      <dgm:prSet presAssocID="{C5C5ACCE-1D01-43C9-A8BA-FA3E42E8151B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6B8916A-D93A-4F2D-B782-DFDD1B1C0BC4}" type="pres">
      <dgm:prSet presAssocID="{C5C5ACCE-1D01-43C9-A8BA-FA3E42E8151B}" presName="descendantText" presStyleLbl="alignAccFollowNode1" presStyleIdx="0" presStyleCnt="3">
        <dgm:presLayoutVars>
          <dgm:bulletEnabled val="1"/>
        </dgm:presLayoutVars>
      </dgm:prSet>
      <dgm:spPr/>
    </dgm:pt>
    <dgm:pt modelId="{A54D20EB-DFE9-46F5-A2B4-F76DD527667C}" type="pres">
      <dgm:prSet presAssocID="{CD53D7EB-7FF9-4046-8E58-AEFE99DE34C3}" presName="sp" presStyleCnt="0"/>
      <dgm:spPr/>
    </dgm:pt>
    <dgm:pt modelId="{B02128D1-4A4B-4856-A339-80E3F1FC3D3D}" type="pres">
      <dgm:prSet presAssocID="{B27EC279-DE66-46CC-BDD2-703207F03DED}" presName="linNode" presStyleCnt="0"/>
      <dgm:spPr/>
    </dgm:pt>
    <dgm:pt modelId="{C4DC0F26-3951-4EE1-B869-5DFB39A61B9C}" type="pres">
      <dgm:prSet presAssocID="{B27EC279-DE66-46CC-BDD2-703207F03DE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884CE53-EEBD-4F54-BB99-B937CE48C6F3}" type="pres">
      <dgm:prSet presAssocID="{B27EC279-DE66-46CC-BDD2-703207F03DED}" presName="descendantText" presStyleLbl="alignAccFollowNode1" presStyleIdx="1" presStyleCnt="3">
        <dgm:presLayoutVars>
          <dgm:bulletEnabled val="1"/>
        </dgm:presLayoutVars>
      </dgm:prSet>
      <dgm:spPr/>
    </dgm:pt>
    <dgm:pt modelId="{F29212AD-47AC-49EC-AE26-1857DE048E84}" type="pres">
      <dgm:prSet presAssocID="{8D618D30-89B7-47A5-8A13-2B917A0F27C1}" presName="sp" presStyleCnt="0"/>
      <dgm:spPr/>
    </dgm:pt>
    <dgm:pt modelId="{38F7CF98-FB63-4486-A0F6-2C5DD8D3B6B8}" type="pres">
      <dgm:prSet presAssocID="{1C25144C-B294-4E3B-A510-C346EE5C860B}" presName="linNode" presStyleCnt="0"/>
      <dgm:spPr/>
    </dgm:pt>
    <dgm:pt modelId="{9DF11F40-F9EB-469F-9C36-359065440CDE}" type="pres">
      <dgm:prSet presAssocID="{1C25144C-B294-4E3B-A510-C346EE5C860B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5EF6F0E-DA9C-4A34-91B3-4BC6AE2DF491}" type="pres">
      <dgm:prSet presAssocID="{1C25144C-B294-4E3B-A510-C346EE5C860B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43373B04-DD83-4467-AD06-11DC16315F0F}" srcId="{1C25144C-B294-4E3B-A510-C346EE5C860B}" destId="{2D2738DB-E409-49E9-A09D-2430D9B51BC2}" srcOrd="1" destOrd="0" parTransId="{4DA5C111-233A-4BCB-9A6D-143E9FED19F1}" sibTransId="{F9FC610C-8D4D-4F27-BC18-0D8D58E1EAEA}"/>
    <dgm:cxn modelId="{59727609-7FA1-4C5E-8A44-9E3CE33300AC}" srcId="{1C25144C-B294-4E3B-A510-C346EE5C860B}" destId="{3C333DEA-716D-42DF-9B55-B65032FDBC84}" srcOrd="0" destOrd="0" parTransId="{B8884F3D-DE88-428D-9821-065ED0546F48}" sibTransId="{DDFF9B73-54CA-4750-AD36-D3A3C6DBB8E1}"/>
    <dgm:cxn modelId="{9DBFDB09-1D34-4139-BF59-90C1704AF777}" type="presOf" srcId="{5CB1151D-AA72-43D5-9C91-AF59EFA956E4}" destId="{B884CE53-EEBD-4F54-BB99-B937CE48C6F3}" srcOrd="0" destOrd="0" presId="urn:microsoft.com/office/officeart/2005/8/layout/vList5"/>
    <dgm:cxn modelId="{0193BA15-5023-44CA-B377-1C9A574994D7}" type="presOf" srcId="{DB87033E-2E17-42B6-962E-57C998D1C7C8}" destId="{36B8916A-D93A-4F2D-B782-DFDD1B1C0BC4}" srcOrd="0" destOrd="0" presId="urn:microsoft.com/office/officeart/2005/8/layout/vList5"/>
    <dgm:cxn modelId="{CCB0522C-E73D-4965-8C7B-458D17264067}" type="presOf" srcId="{3C333DEA-716D-42DF-9B55-B65032FDBC84}" destId="{C5EF6F0E-DA9C-4A34-91B3-4BC6AE2DF491}" srcOrd="0" destOrd="0" presId="urn:microsoft.com/office/officeart/2005/8/layout/vList5"/>
    <dgm:cxn modelId="{ACFA7E5D-92DE-4DB8-8B68-5FB19AAAC7A2}" type="presOf" srcId="{C5C5ACCE-1D01-43C9-A8BA-FA3E42E8151B}" destId="{CBA3C3BE-36C1-4E1E-9A8A-6B122EE6B484}" srcOrd="0" destOrd="0" presId="urn:microsoft.com/office/officeart/2005/8/layout/vList5"/>
    <dgm:cxn modelId="{A244F960-8A49-42CE-B1A3-723610FACFA4}" srcId="{B27EC279-DE66-46CC-BDD2-703207F03DED}" destId="{5CB1151D-AA72-43D5-9C91-AF59EFA956E4}" srcOrd="0" destOrd="0" parTransId="{EC03218E-C234-42B1-B37D-83F1D6F3A961}" sibTransId="{7FA5D869-D161-447C-AD60-74CB2F5E8458}"/>
    <dgm:cxn modelId="{E1069642-5894-49BA-8E5B-BC565DD47527}" srcId="{42032335-5BA8-4256-97C8-B5F492EBB585}" destId="{C5C5ACCE-1D01-43C9-A8BA-FA3E42E8151B}" srcOrd="0" destOrd="0" parTransId="{457DA62A-11F6-466D-9D2A-EEB98F42619D}" sibTransId="{CD53D7EB-7FF9-4046-8E58-AEFE99DE34C3}"/>
    <dgm:cxn modelId="{2BEF9647-8D7E-4595-87AA-64051FA4A68F}" type="presOf" srcId="{2D2738DB-E409-49E9-A09D-2430D9B51BC2}" destId="{C5EF6F0E-DA9C-4A34-91B3-4BC6AE2DF491}" srcOrd="0" destOrd="1" presId="urn:microsoft.com/office/officeart/2005/8/layout/vList5"/>
    <dgm:cxn modelId="{6CB2354E-225C-4C0A-A1D6-6372DBA67A23}" srcId="{42032335-5BA8-4256-97C8-B5F492EBB585}" destId="{B27EC279-DE66-46CC-BDD2-703207F03DED}" srcOrd="1" destOrd="0" parTransId="{C55BB5D5-71D1-46CE-A7B8-AA6EBCBE0A5C}" sibTransId="{8D618D30-89B7-47A5-8A13-2B917A0F27C1}"/>
    <dgm:cxn modelId="{2809748D-D7C5-40B5-8BE6-0A5EF63312E6}" type="presOf" srcId="{1C25144C-B294-4E3B-A510-C346EE5C860B}" destId="{9DF11F40-F9EB-469F-9C36-359065440CDE}" srcOrd="0" destOrd="0" presId="urn:microsoft.com/office/officeart/2005/8/layout/vList5"/>
    <dgm:cxn modelId="{B4AAB4AF-8A78-4497-8240-0CAFB6B3748A}" type="presOf" srcId="{42032335-5BA8-4256-97C8-B5F492EBB585}" destId="{88583154-B930-4894-97CD-898495F47480}" srcOrd="0" destOrd="0" presId="urn:microsoft.com/office/officeart/2005/8/layout/vList5"/>
    <dgm:cxn modelId="{868F6BB4-81D5-472F-BE9E-4C12DB33FA3A}" srcId="{C5C5ACCE-1D01-43C9-A8BA-FA3E42E8151B}" destId="{DB87033E-2E17-42B6-962E-57C998D1C7C8}" srcOrd="0" destOrd="0" parTransId="{863F05B8-9BAD-43CC-96AC-406CCB4892DB}" sibTransId="{E3305046-4F0F-4065-8C91-5FF1003198BE}"/>
    <dgm:cxn modelId="{49A13DC6-A57C-4FF9-9A3A-86FC3F09D864}" srcId="{42032335-5BA8-4256-97C8-B5F492EBB585}" destId="{1C25144C-B294-4E3B-A510-C346EE5C860B}" srcOrd="2" destOrd="0" parTransId="{EA12AD08-10A9-4B9C-8285-AE9D68A10726}" sibTransId="{DD9CDC87-08E9-47CD-B56F-43A61D2F2DF3}"/>
    <dgm:cxn modelId="{1E9F12E0-435A-4C7A-BBF8-F5628B72562D}" srcId="{B27EC279-DE66-46CC-BDD2-703207F03DED}" destId="{EB2D6345-1323-4708-9816-6148A4D2F20C}" srcOrd="1" destOrd="0" parTransId="{2B6E077E-E36D-479E-A05B-64E4DBFEB5F7}" sibTransId="{831E3E1B-3538-49AE-9956-D23BC00A3594}"/>
    <dgm:cxn modelId="{9DDA83EC-4090-4F86-AA4D-77EC99DCD90A}" type="presOf" srcId="{EB2D6345-1323-4708-9816-6148A4D2F20C}" destId="{B884CE53-EEBD-4F54-BB99-B937CE48C6F3}" srcOrd="0" destOrd="1" presId="urn:microsoft.com/office/officeart/2005/8/layout/vList5"/>
    <dgm:cxn modelId="{BC2A9FF2-5AB7-47CC-9471-9F984D41C696}" type="presOf" srcId="{B27EC279-DE66-46CC-BDD2-703207F03DED}" destId="{C4DC0F26-3951-4EE1-B869-5DFB39A61B9C}" srcOrd="0" destOrd="0" presId="urn:microsoft.com/office/officeart/2005/8/layout/vList5"/>
    <dgm:cxn modelId="{E2B9BD8F-439A-4965-940A-CF6591D22A8B}" type="presParOf" srcId="{88583154-B930-4894-97CD-898495F47480}" destId="{4DBE4F8B-B062-49CB-876B-3DD55FBF94F1}" srcOrd="0" destOrd="0" presId="urn:microsoft.com/office/officeart/2005/8/layout/vList5"/>
    <dgm:cxn modelId="{41F4BA9C-7721-4A62-93B5-D863BBB2A7B2}" type="presParOf" srcId="{4DBE4F8B-B062-49CB-876B-3DD55FBF94F1}" destId="{CBA3C3BE-36C1-4E1E-9A8A-6B122EE6B484}" srcOrd="0" destOrd="0" presId="urn:microsoft.com/office/officeart/2005/8/layout/vList5"/>
    <dgm:cxn modelId="{38CCF7F0-470C-41A7-9161-DA7C59BE6AEC}" type="presParOf" srcId="{4DBE4F8B-B062-49CB-876B-3DD55FBF94F1}" destId="{36B8916A-D93A-4F2D-B782-DFDD1B1C0BC4}" srcOrd="1" destOrd="0" presId="urn:microsoft.com/office/officeart/2005/8/layout/vList5"/>
    <dgm:cxn modelId="{6FF26D4F-BDA2-49E3-ACCF-C99C67A13F7F}" type="presParOf" srcId="{88583154-B930-4894-97CD-898495F47480}" destId="{A54D20EB-DFE9-46F5-A2B4-F76DD527667C}" srcOrd="1" destOrd="0" presId="urn:microsoft.com/office/officeart/2005/8/layout/vList5"/>
    <dgm:cxn modelId="{03A2085F-A5AB-4D24-A832-E3517885E203}" type="presParOf" srcId="{88583154-B930-4894-97CD-898495F47480}" destId="{B02128D1-4A4B-4856-A339-80E3F1FC3D3D}" srcOrd="2" destOrd="0" presId="urn:microsoft.com/office/officeart/2005/8/layout/vList5"/>
    <dgm:cxn modelId="{543A73F7-B6C7-4E01-9588-2D4D5389C2EF}" type="presParOf" srcId="{B02128D1-4A4B-4856-A339-80E3F1FC3D3D}" destId="{C4DC0F26-3951-4EE1-B869-5DFB39A61B9C}" srcOrd="0" destOrd="0" presId="urn:microsoft.com/office/officeart/2005/8/layout/vList5"/>
    <dgm:cxn modelId="{4EBADFF7-0E11-4B09-AE53-39036C2D33CA}" type="presParOf" srcId="{B02128D1-4A4B-4856-A339-80E3F1FC3D3D}" destId="{B884CE53-EEBD-4F54-BB99-B937CE48C6F3}" srcOrd="1" destOrd="0" presId="urn:microsoft.com/office/officeart/2005/8/layout/vList5"/>
    <dgm:cxn modelId="{6FD402D7-59D2-4830-BF0F-BA595F5DD1F1}" type="presParOf" srcId="{88583154-B930-4894-97CD-898495F47480}" destId="{F29212AD-47AC-49EC-AE26-1857DE048E84}" srcOrd="3" destOrd="0" presId="urn:microsoft.com/office/officeart/2005/8/layout/vList5"/>
    <dgm:cxn modelId="{D9BC8C92-89CF-426B-84E0-CB99620A45E0}" type="presParOf" srcId="{88583154-B930-4894-97CD-898495F47480}" destId="{38F7CF98-FB63-4486-A0F6-2C5DD8D3B6B8}" srcOrd="4" destOrd="0" presId="urn:microsoft.com/office/officeart/2005/8/layout/vList5"/>
    <dgm:cxn modelId="{DE3978AF-4CA4-4236-90BE-A949B2223A6A}" type="presParOf" srcId="{38F7CF98-FB63-4486-A0F6-2C5DD8D3B6B8}" destId="{9DF11F40-F9EB-469F-9C36-359065440CDE}" srcOrd="0" destOrd="0" presId="urn:microsoft.com/office/officeart/2005/8/layout/vList5"/>
    <dgm:cxn modelId="{5A524BD0-81EF-47DD-B6EC-7B3B1D287691}" type="presParOf" srcId="{38F7CF98-FB63-4486-A0F6-2C5DD8D3B6B8}" destId="{C5EF6F0E-DA9C-4A34-91B3-4BC6AE2DF49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282B62-9DA4-4719-AA4F-E8A2D729EE0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0A03F8-ADE5-49E2-B78B-8FA8D3324058}">
      <dgm:prSet phldrT="[Text]"/>
      <dgm:spPr/>
      <dgm:t>
        <a:bodyPr/>
        <a:lstStyle/>
        <a:p>
          <a:r>
            <a:rPr lang="en-US" dirty="0"/>
            <a:t>Sponsor may disallow a prorated portion of the university’s allowable expenses if cost share commitment is not met.</a:t>
          </a:r>
        </a:p>
      </dgm:t>
    </dgm:pt>
    <dgm:pt modelId="{9C8766D8-00A0-4C1E-9427-67F407EB3BD4}" type="parTrans" cxnId="{3C816296-BD7F-4C9F-8F3A-8DC1D26F4DA3}">
      <dgm:prSet/>
      <dgm:spPr/>
      <dgm:t>
        <a:bodyPr/>
        <a:lstStyle/>
        <a:p>
          <a:endParaRPr lang="en-US"/>
        </a:p>
      </dgm:t>
    </dgm:pt>
    <dgm:pt modelId="{7532F8E0-34A4-4A94-B699-70FC739D98F6}" type="sibTrans" cxnId="{3C816296-BD7F-4C9F-8F3A-8DC1D26F4DA3}">
      <dgm:prSet/>
      <dgm:spPr/>
      <dgm:t>
        <a:bodyPr/>
        <a:lstStyle/>
        <a:p>
          <a:endParaRPr lang="en-US"/>
        </a:p>
      </dgm:t>
    </dgm:pt>
    <dgm:pt modelId="{2B024A0C-2BD1-4BB9-90B3-0EB8D269989A}">
      <dgm:prSet phldrT="[Text]"/>
      <dgm:spPr/>
      <dgm:t>
        <a:bodyPr/>
        <a:lstStyle/>
        <a:p>
          <a:r>
            <a:rPr lang="en-US" dirty="0"/>
            <a:t>Future funding for Sponsor could be put at risk.</a:t>
          </a:r>
        </a:p>
      </dgm:t>
    </dgm:pt>
    <dgm:pt modelId="{6B5E88F1-8441-43EF-9015-3905BA7FB8FC}" type="parTrans" cxnId="{AA28E279-33D0-4FFB-B13A-8607BBC71AD8}">
      <dgm:prSet/>
      <dgm:spPr/>
      <dgm:t>
        <a:bodyPr/>
        <a:lstStyle/>
        <a:p>
          <a:endParaRPr lang="en-US"/>
        </a:p>
      </dgm:t>
    </dgm:pt>
    <dgm:pt modelId="{C33DB033-D7DB-446A-8E88-B9DD36053F08}" type="sibTrans" cxnId="{AA28E279-33D0-4FFB-B13A-8607BBC71AD8}">
      <dgm:prSet/>
      <dgm:spPr/>
      <dgm:t>
        <a:bodyPr/>
        <a:lstStyle/>
        <a:p>
          <a:endParaRPr lang="en-US"/>
        </a:p>
      </dgm:t>
    </dgm:pt>
    <dgm:pt modelId="{5166AC40-18EC-4022-AB69-D2B040D6F7CE}">
      <dgm:prSet phldrT="[Text]"/>
      <dgm:spPr/>
      <dgm:t>
        <a:bodyPr/>
        <a:lstStyle/>
        <a:p>
          <a:r>
            <a:rPr lang="en-US" dirty="0"/>
            <a:t>The university is ultimately responsible for meeting the cost share requirements. If you think you won’t meet your commitment, contact your central office immediately.</a:t>
          </a:r>
        </a:p>
      </dgm:t>
    </dgm:pt>
    <dgm:pt modelId="{A7701E54-6228-4756-9979-76ED758EA3D4}" type="parTrans" cxnId="{31D94182-9CC2-4C9C-A862-B72897F1865E}">
      <dgm:prSet/>
      <dgm:spPr/>
      <dgm:t>
        <a:bodyPr/>
        <a:lstStyle/>
        <a:p>
          <a:endParaRPr lang="en-US"/>
        </a:p>
      </dgm:t>
    </dgm:pt>
    <dgm:pt modelId="{CEFBB4C4-E160-482A-A1CA-FE06509735FC}" type="sibTrans" cxnId="{31D94182-9CC2-4C9C-A862-B72897F1865E}">
      <dgm:prSet/>
      <dgm:spPr/>
      <dgm:t>
        <a:bodyPr/>
        <a:lstStyle/>
        <a:p>
          <a:endParaRPr lang="en-US"/>
        </a:p>
      </dgm:t>
    </dgm:pt>
    <dgm:pt modelId="{7E40DBA1-B50C-470E-A96F-895B71B1A1EA}" type="pres">
      <dgm:prSet presAssocID="{EA282B62-9DA4-4719-AA4F-E8A2D729EE07}" presName="Name0" presStyleCnt="0">
        <dgm:presLayoutVars>
          <dgm:dir/>
          <dgm:resizeHandles val="exact"/>
        </dgm:presLayoutVars>
      </dgm:prSet>
      <dgm:spPr/>
    </dgm:pt>
    <dgm:pt modelId="{F79E8D35-F2AE-4812-A4C5-9F198E916B4E}" type="pres">
      <dgm:prSet presAssocID="{AD0A03F8-ADE5-49E2-B78B-8FA8D3324058}" presName="composite" presStyleCnt="0"/>
      <dgm:spPr/>
    </dgm:pt>
    <dgm:pt modelId="{50539107-CAAE-4369-AAA0-6BD409C6D501}" type="pres">
      <dgm:prSet presAssocID="{AD0A03F8-ADE5-49E2-B78B-8FA8D3324058}" presName="rect1" presStyleLbl="trAlignAcc1" presStyleIdx="0" presStyleCnt="3">
        <dgm:presLayoutVars>
          <dgm:bulletEnabled val="1"/>
        </dgm:presLayoutVars>
      </dgm:prSet>
      <dgm:spPr/>
    </dgm:pt>
    <dgm:pt modelId="{4BA23CEE-4305-46EA-97EE-33B3CA2BDE75}" type="pres">
      <dgm:prSet presAssocID="{AD0A03F8-ADE5-49E2-B78B-8FA8D3324058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</dgm:pt>
    <dgm:pt modelId="{C84BF000-CDDB-4378-84C5-39BD716A8381}" type="pres">
      <dgm:prSet presAssocID="{7532F8E0-34A4-4A94-B699-70FC739D98F6}" presName="sibTrans" presStyleCnt="0"/>
      <dgm:spPr/>
    </dgm:pt>
    <dgm:pt modelId="{8076959C-DDF6-48A0-8C86-91132F2ECA4D}" type="pres">
      <dgm:prSet presAssocID="{2B024A0C-2BD1-4BB9-90B3-0EB8D269989A}" presName="composite" presStyleCnt="0"/>
      <dgm:spPr/>
    </dgm:pt>
    <dgm:pt modelId="{2B6F4DA3-81AF-4F2E-B966-9D0761BC7515}" type="pres">
      <dgm:prSet presAssocID="{2B024A0C-2BD1-4BB9-90B3-0EB8D269989A}" presName="rect1" presStyleLbl="trAlignAcc1" presStyleIdx="1" presStyleCnt="3">
        <dgm:presLayoutVars>
          <dgm:bulletEnabled val="1"/>
        </dgm:presLayoutVars>
      </dgm:prSet>
      <dgm:spPr/>
    </dgm:pt>
    <dgm:pt modelId="{521C91E8-B1BE-4807-BCD1-AE99BBB446AE}" type="pres">
      <dgm:prSet presAssocID="{2B024A0C-2BD1-4BB9-90B3-0EB8D269989A}" presName="rect2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7B71AC0-ACD1-4542-8A75-666E4630B751}" type="pres">
      <dgm:prSet presAssocID="{C33DB033-D7DB-446A-8E88-B9DD36053F08}" presName="sibTrans" presStyleCnt="0"/>
      <dgm:spPr/>
    </dgm:pt>
    <dgm:pt modelId="{A5EB9F4B-DF6A-4A9D-9D4C-F12A8D4668BA}" type="pres">
      <dgm:prSet presAssocID="{5166AC40-18EC-4022-AB69-D2B040D6F7CE}" presName="composite" presStyleCnt="0"/>
      <dgm:spPr/>
    </dgm:pt>
    <dgm:pt modelId="{4AB983A7-0273-460C-A10D-C6A77761F5D0}" type="pres">
      <dgm:prSet presAssocID="{5166AC40-18EC-4022-AB69-D2B040D6F7CE}" presName="rect1" presStyleLbl="trAlignAcc1" presStyleIdx="2" presStyleCnt="3">
        <dgm:presLayoutVars>
          <dgm:bulletEnabled val="1"/>
        </dgm:presLayoutVars>
      </dgm:prSet>
      <dgm:spPr/>
    </dgm:pt>
    <dgm:pt modelId="{606785C6-00FF-47FD-AE21-0B4EC2EB3982}" type="pres">
      <dgm:prSet presAssocID="{5166AC40-18EC-4022-AB69-D2B040D6F7CE}" presName="rect2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3489676A-F19F-4863-9CD7-B28C21BD3EA1}" type="presOf" srcId="{EA282B62-9DA4-4719-AA4F-E8A2D729EE07}" destId="{7E40DBA1-B50C-470E-A96F-895B71B1A1EA}" srcOrd="0" destOrd="0" presId="urn:microsoft.com/office/officeart/2008/layout/PictureStrips"/>
    <dgm:cxn modelId="{5770D972-1606-46A9-8DDC-5069B6449DB1}" type="presOf" srcId="{5166AC40-18EC-4022-AB69-D2B040D6F7CE}" destId="{4AB983A7-0273-460C-A10D-C6A77761F5D0}" srcOrd="0" destOrd="0" presId="urn:microsoft.com/office/officeart/2008/layout/PictureStrips"/>
    <dgm:cxn modelId="{AA28E279-33D0-4FFB-B13A-8607BBC71AD8}" srcId="{EA282B62-9DA4-4719-AA4F-E8A2D729EE07}" destId="{2B024A0C-2BD1-4BB9-90B3-0EB8D269989A}" srcOrd="1" destOrd="0" parTransId="{6B5E88F1-8441-43EF-9015-3905BA7FB8FC}" sibTransId="{C33DB033-D7DB-446A-8E88-B9DD36053F08}"/>
    <dgm:cxn modelId="{31D94182-9CC2-4C9C-A862-B72897F1865E}" srcId="{EA282B62-9DA4-4719-AA4F-E8A2D729EE07}" destId="{5166AC40-18EC-4022-AB69-D2B040D6F7CE}" srcOrd="2" destOrd="0" parTransId="{A7701E54-6228-4756-9979-76ED758EA3D4}" sibTransId="{CEFBB4C4-E160-482A-A1CA-FE06509735FC}"/>
    <dgm:cxn modelId="{5CE46E84-492E-4757-AB35-FFCFE9508FD3}" type="presOf" srcId="{AD0A03F8-ADE5-49E2-B78B-8FA8D3324058}" destId="{50539107-CAAE-4369-AAA0-6BD409C6D501}" srcOrd="0" destOrd="0" presId="urn:microsoft.com/office/officeart/2008/layout/PictureStrips"/>
    <dgm:cxn modelId="{3C816296-BD7F-4C9F-8F3A-8DC1D26F4DA3}" srcId="{EA282B62-9DA4-4719-AA4F-E8A2D729EE07}" destId="{AD0A03F8-ADE5-49E2-B78B-8FA8D3324058}" srcOrd="0" destOrd="0" parTransId="{9C8766D8-00A0-4C1E-9427-67F407EB3BD4}" sibTransId="{7532F8E0-34A4-4A94-B699-70FC739D98F6}"/>
    <dgm:cxn modelId="{62F389A5-7029-441B-BD93-D0787861F1C0}" type="presOf" srcId="{2B024A0C-2BD1-4BB9-90B3-0EB8D269989A}" destId="{2B6F4DA3-81AF-4F2E-B966-9D0761BC7515}" srcOrd="0" destOrd="0" presId="urn:microsoft.com/office/officeart/2008/layout/PictureStrips"/>
    <dgm:cxn modelId="{1F666DCB-9B66-445E-99EA-E116D8310CA5}" type="presParOf" srcId="{7E40DBA1-B50C-470E-A96F-895B71B1A1EA}" destId="{F79E8D35-F2AE-4812-A4C5-9F198E916B4E}" srcOrd="0" destOrd="0" presId="urn:microsoft.com/office/officeart/2008/layout/PictureStrips"/>
    <dgm:cxn modelId="{5051274D-F5B3-4480-BF06-708690197E5D}" type="presParOf" srcId="{F79E8D35-F2AE-4812-A4C5-9F198E916B4E}" destId="{50539107-CAAE-4369-AAA0-6BD409C6D501}" srcOrd="0" destOrd="0" presId="urn:microsoft.com/office/officeart/2008/layout/PictureStrips"/>
    <dgm:cxn modelId="{A419AD3B-8F11-4DEA-B241-719FDC21C525}" type="presParOf" srcId="{F79E8D35-F2AE-4812-A4C5-9F198E916B4E}" destId="{4BA23CEE-4305-46EA-97EE-33B3CA2BDE75}" srcOrd="1" destOrd="0" presId="urn:microsoft.com/office/officeart/2008/layout/PictureStrips"/>
    <dgm:cxn modelId="{88A37B86-D90D-4C55-BE1F-23DB76FD17A9}" type="presParOf" srcId="{7E40DBA1-B50C-470E-A96F-895B71B1A1EA}" destId="{C84BF000-CDDB-4378-84C5-39BD716A8381}" srcOrd="1" destOrd="0" presId="urn:microsoft.com/office/officeart/2008/layout/PictureStrips"/>
    <dgm:cxn modelId="{DED34D88-6398-45FF-98E5-71A9CB186AC5}" type="presParOf" srcId="{7E40DBA1-B50C-470E-A96F-895B71B1A1EA}" destId="{8076959C-DDF6-48A0-8C86-91132F2ECA4D}" srcOrd="2" destOrd="0" presId="urn:microsoft.com/office/officeart/2008/layout/PictureStrips"/>
    <dgm:cxn modelId="{690D66EB-D1AC-4F27-A8E2-1728F5553D77}" type="presParOf" srcId="{8076959C-DDF6-48A0-8C86-91132F2ECA4D}" destId="{2B6F4DA3-81AF-4F2E-B966-9D0761BC7515}" srcOrd="0" destOrd="0" presId="urn:microsoft.com/office/officeart/2008/layout/PictureStrips"/>
    <dgm:cxn modelId="{8B975667-D2E6-42EE-A50E-20254073CD3F}" type="presParOf" srcId="{8076959C-DDF6-48A0-8C86-91132F2ECA4D}" destId="{521C91E8-B1BE-4807-BCD1-AE99BBB446AE}" srcOrd="1" destOrd="0" presId="urn:microsoft.com/office/officeart/2008/layout/PictureStrips"/>
    <dgm:cxn modelId="{45930A75-EA51-4078-A3A3-9BE98D05C751}" type="presParOf" srcId="{7E40DBA1-B50C-470E-A96F-895B71B1A1EA}" destId="{E7B71AC0-ACD1-4542-8A75-666E4630B751}" srcOrd="3" destOrd="0" presId="urn:microsoft.com/office/officeart/2008/layout/PictureStrips"/>
    <dgm:cxn modelId="{1CFBA80E-9F4F-4118-B64F-360CCFF0D171}" type="presParOf" srcId="{7E40DBA1-B50C-470E-A96F-895B71B1A1EA}" destId="{A5EB9F4B-DF6A-4A9D-9D4C-F12A8D4668BA}" srcOrd="4" destOrd="0" presId="urn:microsoft.com/office/officeart/2008/layout/PictureStrips"/>
    <dgm:cxn modelId="{E954CC69-4FCB-40CC-9C1E-9CE90C387A38}" type="presParOf" srcId="{A5EB9F4B-DF6A-4A9D-9D4C-F12A8D4668BA}" destId="{4AB983A7-0273-460C-A10D-C6A77761F5D0}" srcOrd="0" destOrd="0" presId="urn:microsoft.com/office/officeart/2008/layout/PictureStrips"/>
    <dgm:cxn modelId="{5461863F-730D-4CF7-81AD-2F98F0E71A53}" type="presParOf" srcId="{A5EB9F4B-DF6A-4A9D-9D4C-F12A8D4668BA}" destId="{606785C6-00FF-47FD-AE21-0B4EC2EB398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7976C2-6146-4C66-AE6D-5831F628615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3F5D41-AB29-4F94-92DE-91092F589A2B}">
      <dgm:prSet phldrT="[Text]"/>
      <dgm:spPr/>
      <dgm:t>
        <a:bodyPr/>
        <a:lstStyle/>
        <a:p>
          <a:r>
            <a:rPr lang="en-US" dirty="0"/>
            <a:t>Sponsor may not accept invoice if cost share isn’t reflected on it.</a:t>
          </a:r>
        </a:p>
      </dgm:t>
    </dgm:pt>
    <dgm:pt modelId="{F4711526-E45E-4C4D-9E5F-C4DB3E2EB298}" type="parTrans" cxnId="{ADF7C8D4-EEA3-4C80-A547-5F8EE430A3FA}">
      <dgm:prSet/>
      <dgm:spPr/>
      <dgm:t>
        <a:bodyPr/>
        <a:lstStyle/>
        <a:p>
          <a:endParaRPr lang="en-US"/>
        </a:p>
      </dgm:t>
    </dgm:pt>
    <dgm:pt modelId="{D5A14555-F9D7-4896-A036-95367589ECD5}" type="sibTrans" cxnId="{ADF7C8D4-EEA3-4C80-A547-5F8EE430A3FA}">
      <dgm:prSet/>
      <dgm:spPr/>
      <dgm:t>
        <a:bodyPr/>
        <a:lstStyle/>
        <a:p>
          <a:endParaRPr lang="en-US"/>
        </a:p>
      </dgm:t>
    </dgm:pt>
    <dgm:pt modelId="{71064AEC-9536-41F2-8CFB-11D405FD0266}">
      <dgm:prSet phldrT="[Text]"/>
      <dgm:spPr/>
      <dgm:t>
        <a:bodyPr/>
        <a:lstStyle/>
        <a:p>
          <a:r>
            <a:rPr lang="en-US" dirty="0"/>
            <a:t>Sponsor may consider the university in default of award if our cost share commitment isn’t met and could terminate the award.</a:t>
          </a:r>
        </a:p>
      </dgm:t>
    </dgm:pt>
    <dgm:pt modelId="{DE55144C-D7C7-4816-A82D-10BD4CCCBB8C}" type="parTrans" cxnId="{006A8834-D5E9-4120-9D80-57C341077F80}">
      <dgm:prSet/>
      <dgm:spPr/>
      <dgm:t>
        <a:bodyPr/>
        <a:lstStyle/>
        <a:p>
          <a:endParaRPr lang="en-US"/>
        </a:p>
      </dgm:t>
    </dgm:pt>
    <dgm:pt modelId="{5E5C6BF8-3072-4DE8-8CC1-DE27261813C4}" type="sibTrans" cxnId="{006A8834-D5E9-4120-9D80-57C341077F80}">
      <dgm:prSet/>
      <dgm:spPr/>
      <dgm:t>
        <a:bodyPr/>
        <a:lstStyle/>
        <a:p>
          <a:endParaRPr lang="en-US"/>
        </a:p>
      </dgm:t>
    </dgm:pt>
    <dgm:pt modelId="{777A56A7-20B8-4862-A55D-9A3D931A47D2}">
      <dgm:prSet phldrT="[Text]"/>
      <dgm:spPr/>
      <dgm:t>
        <a:bodyPr/>
        <a:lstStyle/>
        <a:p>
          <a:r>
            <a:rPr lang="en-US" dirty="0"/>
            <a:t>If a third-party cost share commitment isn’t provided, the university’s cost share commitment could increase accordingly.</a:t>
          </a:r>
        </a:p>
      </dgm:t>
    </dgm:pt>
    <dgm:pt modelId="{C601C797-49D2-4533-A4FF-04ADDD9FE468}" type="parTrans" cxnId="{56E9BB4B-19DC-444F-9DB6-F23A492F272C}">
      <dgm:prSet/>
      <dgm:spPr/>
      <dgm:t>
        <a:bodyPr/>
        <a:lstStyle/>
        <a:p>
          <a:endParaRPr lang="en-US"/>
        </a:p>
      </dgm:t>
    </dgm:pt>
    <dgm:pt modelId="{A672C8B1-A186-4002-984E-6B59DB6EA4C1}" type="sibTrans" cxnId="{56E9BB4B-19DC-444F-9DB6-F23A492F272C}">
      <dgm:prSet/>
      <dgm:spPr/>
      <dgm:t>
        <a:bodyPr/>
        <a:lstStyle/>
        <a:p>
          <a:endParaRPr lang="en-US"/>
        </a:p>
      </dgm:t>
    </dgm:pt>
    <dgm:pt modelId="{3227E9D1-4C5E-4100-911D-26C8437C3C2E}" type="pres">
      <dgm:prSet presAssocID="{0A7976C2-6146-4C66-AE6D-5831F6286150}" presName="Name0" presStyleCnt="0">
        <dgm:presLayoutVars>
          <dgm:dir/>
          <dgm:resizeHandles val="exact"/>
        </dgm:presLayoutVars>
      </dgm:prSet>
      <dgm:spPr/>
    </dgm:pt>
    <dgm:pt modelId="{F2AE3AC6-A32D-46D3-B5D6-0109F63F3401}" type="pres">
      <dgm:prSet presAssocID="{A13F5D41-AB29-4F94-92DE-91092F589A2B}" presName="composite" presStyleCnt="0"/>
      <dgm:spPr/>
    </dgm:pt>
    <dgm:pt modelId="{B697C99E-1AA2-4B21-BA62-363BFC19DC40}" type="pres">
      <dgm:prSet presAssocID="{A13F5D41-AB29-4F94-92DE-91092F589A2B}" presName="rect1" presStyleLbl="trAlignAcc1" presStyleIdx="0" presStyleCnt="3">
        <dgm:presLayoutVars>
          <dgm:bulletEnabled val="1"/>
        </dgm:presLayoutVars>
      </dgm:prSet>
      <dgm:spPr/>
    </dgm:pt>
    <dgm:pt modelId="{041B5554-C561-401F-B539-6099F0F8A23D}" type="pres">
      <dgm:prSet presAssocID="{A13F5D41-AB29-4F94-92DE-91092F589A2B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42BD7466-1AE0-4BC9-9731-63EEC0B57139}" type="pres">
      <dgm:prSet presAssocID="{D5A14555-F9D7-4896-A036-95367589ECD5}" presName="sibTrans" presStyleCnt="0"/>
      <dgm:spPr/>
    </dgm:pt>
    <dgm:pt modelId="{27FC6ADC-8C2A-4025-8A78-AC840C3B763D}" type="pres">
      <dgm:prSet presAssocID="{71064AEC-9536-41F2-8CFB-11D405FD0266}" presName="composite" presStyleCnt="0"/>
      <dgm:spPr/>
    </dgm:pt>
    <dgm:pt modelId="{96F63FB8-C224-478E-B238-10EDE33E8E0F}" type="pres">
      <dgm:prSet presAssocID="{71064AEC-9536-41F2-8CFB-11D405FD0266}" presName="rect1" presStyleLbl="trAlignAcc1" presStyleIdx="1" presStyleCnt="3">
        <dgm:presLayoutVars>
          <dgm:bulletEnabled val="1"/>
        </dgm:presLayoutVars>
      </dgm:prSet>
      <dgm:spPr/>
    </dgm:pt>
    <dgm:pt modelId="{B51E304A-45B7-4BB2-9205-8CD791B45BEB}" type="pres">
      <dgm:prSet presAssocID="{71064AEC-9536-41F2-8CFB-11D405FD0266}" presName="rect2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0D1BCA51-DAE3-4EC4-9C93-061A7AAB238A}" type="pres">
      <dgm:prSet presAssocID="{5E5C6BF8-3072-4DE8-8CC1-DE27261813C4}" presName="sibTrans" presStyleCnt="0"/>
      <dgm:spPr/>
    </dgm:pt>
    <dgm:pt modelId="{F748B443-5DC4-4E64-818B-22A2EC0CE973}" type="pres">
      <dgm:prSet presAssocID="{777A56A7-20B8-4862-A55D-9A3D931A47D2}" presName="composite" presStyleCnt="0"/>
      <dgm:spPr/>
    </dgm:pt>
    <dgm:pt modelId="{7372F4B9-B397-4730-863E-599379E670C5}" type="pres">
      <dgm:prSet presAssocID="{777A56A7-20B8-4862-A55D-9A3D931A47D2}" presName="rect1" presStyleLbl="trAlignAcc1" presStyleIdx="2" presStyleCnt="3">
        <dgm:presLayoutVars>
          <dgm:bulletEnabled val="1"/>
        </dgm:presLayoutVars>
      </dgm:prSet>
      <dgm:spPr/>
    </dgm:pt>
    <dgm:pt modelId="{DA5CD6B1-4874-4622-9266-8515383FCC63}" type="pres">
      <dgm:prSet presAssocID="{777A56A7-20B8-4862-A55D-9A3D931A47D2}" presName="rect2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006A8834-D5E9-4120-9D80-57C341077F80}" srcId="{0A7976C2-6146-4C66-AE6D-5831F6286150}" destId="{71064AEC-9536-41F2-8CFB-11D405FD0266}" srcOrd="1" destOrd="0" parTransId="{DE55144C-D7C7-4816-A82D-10BD4CCCBB8C}" sibTransId="{5E5C6BF8-3072-4DE8-8CC1-DE27261813C4}"/>
    <dgm:cxn modelId="{56E9BB4B-19DC-444F-9DB6-F23A492F272C}" srcId="{0A7976C2-6146-4C66-AE6D-5831F6286150}" destId="{777A56A7-20B8-4862-A55D-9A3D931A47D2}" srcOrd="2" destOrd="0" parTransId="{C601C797-49D2-4533-A4FF-04ADDD9FE468}" sibTransId="{A672C8B1-A186-4002-984E-6B59DB6EA4C1}"/>
    <dgm:cxn modelId="{01DAC17C-C563-4864-848D-5F471306BEDF}" type="presOf" srcId="{0A7976C2-6146-4C66-AE6D-5831F6286150}" destId="{3227E9D1-4C5E-4100-911D-26C8437C3C2E}" srcOrd="0" destOrd="0" presId="urn:microsoft.com/office/officeart/2008/layout/PictureStrips"/>
    <dgm:cxn modelId="{CA25AB82-A885-4FE2-95C9-A01BF661C9A9}" type="presOf" srcId="{777A56A7-20B8-4862-A55D-9A3D931A47D2}" destId="{7372F4B9-B397-4730-863E-599379E670C5}" srcOrd="0" destOrd="0" presId="urn:microsoft.com/office/officeart/2008/layout/PictureStrips"/>
    <dgm:cxn modelId="{FFD687B0-D59C-4602-ADB6-73B87585B661}" type="presOf" srcId="{A13F5D41-AB29-4F94-92DE-91092F589A2B}" destId="{B697C99E-1AA2-4B21-BA62-363BFC19DC40}" srcOrd="0" destOrd="0" presId="urn:microsoft.com/office/officeart/2008/layout/PictureStrips"/>
    <dgm:cxn modelId="{C025CAB2-2775-46C4-9D5E-D918F2FBC7E7}" type="presOf" srcId="{71064AEC-9536-41F2-8CFB-11D405FD0266}" destId="{96F63FB8-C224-478E-B238-10EDE33E8E0F}" srcOrd="0" destOrd="0" presId="urn:microsoft.com/office/officeart/2008/layout/PictureStrips"/>
    <dgm:cxn modelId="{ADF7C8D4-EEA3-4C80-A547-5F8EE430A3FA}" srcId="{0A7976C2-6146-4C66-AE6D-5831F6286150}" destId="{A13F5D41-AB29-4F94-92DE-91092F589A2B}" srcOrd="0" destOrd="0" parTransId="{F4711526-E45E-4C4D-9E5F-C4DB3E2EB298}" sibTransId="{D5A14555-F9D7-4896-A036-95367589ECD5}"/>
    <dgm:cxn modelId="{A3B25D43-5161-452C-AE40-3DCB33E191CD}" type="presParOf" srcId="{3227E9D1-4C5E-4100-911D-26C8437C3C2E}" destId="{F2AE3AC6-A32D-46D3-B5D6-0109F63F3401}" srcOrd="0" destOrd="0" presId="urn:microsoft.com/office/officeart/2008/layout/PictureStrips"/>
    <dgm:cxn modelId="{AFA8CC8F-BD34-4B85-AEE9-B89B68D21736}" type="presParOf" srcId="{F2AE3AC6-A32D-46D3-B5D6-0109F63F3401}" destId="{B697C99E-1AA2-4B21-BA62-363BFC19DC40}" srcOrd="0" destOrd="0" presId="urn:microsoft.com/office/officeart/2008/layout/PictureStrips"/>
    <dgm:cxn modelId="{5E53F775-1CBD-4B01-845C-49459908D5DA}" type="presParOf" srcId="{F2AE3AC6-A32D-46D3-B5D6-0109F63F3401}" destId="{041B5554-C561-401F-B539-6099F0F8A23D}" srcOrd="1" destOrd="0" presId="urn:microsoft.com/office/officeart/2008/layout/PictureStrips"/>
    <dgm:cxn modelId="{37B7C071-2F92-452C-99C4-F418706DEB55}" type="presParOf" srcId="{3227E9D1-4C5E-4100-911D-26C8437C3C2E}" destId="{42BD7466-1AE0-4BC9-9731-63EEC0B57139}" srcOrd="1" destOrd="0" presId="urn:microsoft.com/office/officeart/2008/layout/PictureStrips"/>
    <dgm:cxn modelId="{C0705B0B-6456-4DDE-8EBC-1CB2C3DAD539}" type="presParOf" srcId="{3227E9D1-4C5E-4100-911D-26C8437C3C2E}" destId="{27FC6ADC-8C2A-4025-8A78-AC840C3B763D}" srcOrd="2" destOrd="0" presId="urn:microsoft.com/office/officeart/2008/layout/PictureStrips"/>
    <dgm:cxn modelId="{9FCD8667-7452-4487-9934-55C8EB03CEFD}" type="presParOf" srcId="{27FC6ADC-8C2A-4025-8A78-AC840C3B763D}" destId="{96F63FB8-C224-478E-B238-10EDE33E8E0F}" srcOrd="0" destOrd="0" presId="urn:microsoft.com/office/officeart/2008/layout/PictureStrips"/>
    <dgm:cxn modelId="{65E1177B-9848-4121-B281-547D83DAD90D}" type="presParOf" srcId="{27FC6ADC-8C2A-4025-8A78-AC840C3B763D}" destId="{B51E304A-45B7-4BB2-9205-8CD791B45BEB}" srcOrd="1" destOrd="0" presId="urn:microsoft.com/office/officeart/2008/layout/PictureStrips"/>
    <dgm:cxn modelId="{5A705BA1-9492-449D-BDA3-6D10808CA46F}" type="presParOf" srcId="{3227E9D1-4C5E-4100-911D-26C8437C3C2E}" destId="{0D1BCA51-DAE3-4EC4-9C93-061A7AAB238A}" srcOrd="3" destOrd="0" presId="urn:microsoft.com/office/officeart/2008/layout/PictureStrips"/>
    <dgm:cxn modelId="{5BF68F14-4DFF-4634-BC12-2757F6A09D0F}" type="presParOf" srcId="{3227E9D1-4C5E-4100-911D-26C8437C3C2E}" destId="{F748B443-5DC4-4E64-818B-22A2EC0CE973}" srcOrd="4" destOrd="0" presId="urn:microsoft.com/office/officeart/2008/layout/PictureStrips"/>
    <dgm:cxn modelId="{A6AA66CE-05A5-447F-BE83-4145D12426A7}" type="presParOf" srcId="{F748B443-5DC4-4E64-818B-22A2EC0CE973}" destId="{7372F4B9-B397-4730-863E-599379E670C5}" srcOrd="0" destOrd="0" presId="urn:microsoft.com/office/officeart/2008/layout/PictureStrips"/>
    <dgm:cxn modelId="{79F0A923-7638-4ED0-B6DD-D610963EB1CC}" type="presParOf" srcId="{F748B443-5DC4-4E64-818B-22A2EC0CE973}" destId="{DA5CD6B1-4874-4622-9266-8515383FCC6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65B02F-A371-4B3D-9C27-2FBC62A094D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AC6EFA-72C5-463D-A70C-C38CA78E18F8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Post Award Compliance</a:t>
          </a:r>
        </a:p>
      </dgm:t>
    </dgm:pt>
    <dgm:pt modelId="{138C3517-D0EF-4670-8B99-20D28292534E}" type="parTrans" cxnId="{8B9CA662-4D2B-46A1-BDDD-51A789DF489B}">
      <dgm:prSet/>
      <dgm:spPr/>
      <dgm:t>
        <a:bodyPr/>
        <a:lstStyle/>
        <a:p>
          <a:endParaRPr lang="en-US"/>
        </a:p>
      </dgm:t>
    </dgm:pt>
    <dgm:pt modelId="{FEEA9AF7-95B8-446C-AFBC-183B9A8E8C82}" type="sibTrans" cxnId="{8B9CA662-4D2B-46A1-BDDD-51A789DF489B}">
      <dgm:prSet/>
      <dgm:spPr/>
      <dgm:t>
        <a:bodyPr/>
        <a:lstStyle/>
        <a:p>
          <a:endParaRPr lang="en-US"/>
        </a:p>
      </dgm:t>
    </dgm:pt>
    <dgm:pt modelId="{9ED4EA68-FE29-43F5-9361-9A7DCEEABCF1}">
      <dgm:prSet custT="1"/>
      <dgm:spPr/>
      <dgm:t>
        <a:bodyPr/>
        <a:lstStyle/>
        <a:p>
          <a:r>
            <a:rPr lang="en-US" sz="2400" dirty="0"/>
            <a:t>Create cost share accounts</a:t>
          </a:r>
        </a:p>
      </dgm:t>
    </dgm:pt>
    <dgm:pt modelId="{8F920707-AB29-486F-8B4B-D13C1D4BB54A}" type="parTrans" cxnId="{47594F08-A691-4601-9573-D005C67C0A22}">
      <dgm:prSet/>
      <dgm:spPr/>
      <dgm:t>
        <a:bodyPr/>
        <a:lstStyle/>
        <a:p>
          <a:endParaRPr lang="en-US"/>
        </a:p>
      </dgm:t>
    </dgm:pt>
    <dgm:pt modelId="{044B6A5B-219E-4EE9-8F9D-3F6D5955CAB0}" type="sibTrans" cxnId="{47594F08-A691-4601-9573-D005C67C0A22}">
      <dgm:prSet/>
      <dgm:spPr/>
      <dgm:t>
        <a:bodyPr/>
        <a:lstStyle/>
        <a:p>
          <a:endParaRPr lang="en-US"/>
        </a:p>
      </dgm:t>
    </dgm:pt>
    <dgm:pt modelId="{E7622B63-DB54-428F-84B9-C2CE9CBCE9D1}">
      <dgm:prSet custT="1"/>
      <dgm:spPr/>
      <dgm:t>
        <a:bodyPr/>
        <a:lstStyle/>
        <a:p>
          <a:r>
            <a:rPr lang="en-US" sz="2400" dirty="0"/>
            <a:t>Update cost share requirements within financial system</a:t>
          </a:r>
        </a:p>
      </dgm:t>
    </dgm:pt>
    <dgm:pt modelId="{3D28D182-77F2-4182-85A4-DCD247E37FF8}" type="parTrans" cxnId="{A4176D7F-40C6-4C3E-963E-C6E1C67A7F9D}">
      <dgm:prSet/>
      <dgm:spPr/>
      <dgm:t>
        <a:bodyPr/>
        <a:lstStyle/>
        <a:p>
          <a:endParaRPr lang="en-US"/>
        </a:p>
      </dgm:t>
    </dgm:pt>
    <dgm:pt modelId="{D37D6DAE-FFA5-4A3A-B755-93C524B95CC1}" type="sibTrans" cxnId="{A4176D7F-40C6-4C3E-963E-C6E1C67A7F9D}">
      <dgm:prSet/>
      <dgm:spPr/>
      <dgm:t>
        <a:bodyPr/>
        <a:lstStyle/>
        <a:p>
          <a:endParaRPr lang="en-US"/>
        </a:p>
      </dgm:t>
    </dgm:pt>
    <dgm:pt modelId="{783278EA-7479-4F3A-BE74-6909EC35DA9D}">
      <dgm:prSet custT="1"/>
      <dgm:spPr/>
      <dgm:t>
        <a:bodyPr/>
        <a:lstStyle/>
        <a:p>
          <a:r>
            <a:rPr lang="en-US" sz="2400" dirty="0"/>
            <a:t>Ensure committed cost share is met</a:t>
          </a:r>
        </a:p>
      </dgm:t>
    </dgm:pt>
    <dgm:pt modelId="{71177728-44D3-496D-B4D2-36195C1BF178}" type="parTrans" cxnId="{6E8996BB-644E-49F7-BB38-3B547E52C6A4}">
      <dgm:prSet/>
      <dgm:spPr/>
      <dgm:t>
        <a:bodyPr/>
        <a:lstStyle/>
        <a:p>
          <a:endParaRPr lang="en-US"/>
        </a:p>
      </dgm:t>
    </dgm:pt>
    <dgm:pt modelId="{52013451-8A2E-4BB7-A775-BBCE14EAA98C}" type="sibTrans" cxnId="{6E8996BB-644E-49F7-BB38-3B547E52C6A4}">
      <dgm:prSet/>
      <dgm:spPr/>
      <dgm:t>
        <a:bodyPr/>
        <a:lstStyle/>
        <a:p>
          <a:endParaRPr lang="en-US"/>
        </a:p>
      </dgm:t>
    </dgm:pt>
    <dgm:pt modelId="{DC249E80-C0A1-4912-A37B-F5C78E9E9C5F}">
      <dgm:prSet custT="1"/>
      <dgm:spPr/>
      <dgm:t>
        <a:bodyPr/>
        <a:lstStyle/>
        <a:p>
          <a:r>
            <a:rPr lang="en-US" sz="2400" dirty="0"/>
            <a:t>Maintain documentation for cost share</a:t>
          </a:r>
        </a:p>
      </dgm:t>
    </dgm:pt>
    <dgm:pt modelId="{271E7B7A-9A06-4F11-BB1C-EBAA48487296}" type="parTrans" cxnId="{E5FE5C7B-800F-439A-8F5D-66FA1529DB7E}">
      <dgm:prSet/>
      <dgm:spPr/>
      <dgm:t>
        <a:bodyPr/>
        <a:lstStyle/>
        <a:p>
          <a:endParaRPr lang="en-US"/>
        </a:p>
      </dgm:t>
    </dgm:pt>
    <dgm:pt modelId="{8862BB1B-7F8C-4EC6-8B45-4AEFD73351A7}" type="sibTrans" cxnId="{E5FE5C7B-800F-439A-8F5D-66FA1529DB7E}">
      <dgm:prSet/>
      <dgm:spPr/>
      <dgm:t>
        <a:bodyPr/>
        <a:lstStyle/>
        <a:p>
          <a:endParaRPr lang="en-US"/>
        </a:p>
      </dgm:t>
    </dgm:pt>
    <dgm:pt modelId="{9F94391D-3A29-4D8F-946E-A07EE028CFAC}">
      <dgm:prSet custT="1"/>
      <dgm:spPr/>
      <dgm:t>
        <a:bodyPr/>
        <a:lstStyle/>
        <a:p>
          <a:r>
            <a:rPr lang="en-US" sz="2400" dirty="0"/>
            <a:t>Report cost share if required</a:t>
          </a:r>
        </a:p>
      </dgm:t>
    </dgm:pt>
    <dgm:pt modelId="{0DCA4CE4-8F86-4C32-A407-8095DFE1268B}" type="parTrans" cxnId="{78BDBED5-1DCD-407E-8E4A-E05E4C1EFBA6}">
      <dgm:prSet/>
      <dgm:spPr/>
      <dgm:t>
        <a:bodyPr/>
        <a:lstStyle/>
        <a:p>
          <a:endParaRPr lang="en-US"/>
        </a:p>
      </dgm:t>
    </dgm:pt>
    <dgm:pt modelId="{A101EEC7-E44F-46EC-B84F-FCDCFAC7096D}" type="sibTrans" cxnId="{78BDBED5-1DCD-407E-8E4A-E05E4C1EFBA6}">
      <dgm:prSet/>
      <dgm:spPr/>
      <dgm:t>
        <a:bodyPr/>
        <a:lstStyle/>
        <a:p>
          <a:endParaRPr lang="en-US"/>
        </a:p>
      </dgm:t>
    </dgm:pt>
    <dgm:pt modelId="{50BE84FC-CC35-4131-B4BB-56BB154B73D9}" type="pres">
      <dgm:prSet presAssocID="{C565B02F-A371-4B3D-9C27-2FBC62A094D8}" presName="linear" presStyleCnt="0">
        <dgm:presLayoutVars>
          <dgm:dir/>
          <dgm:animLvl val="lvl"/>
          <dgm:resizeHandles val="exact"/>
        </dgm:presLayoutVars>
      </dgm:prSet>
      <dgm:spPr/>
    </dgm:pt>
    <dgm:pt modelId="{0D1A2376-7617-4936-8212-3E4DC84D563F}" type="pres">
      <dgm:prSet presAssocID="{FCAC6EFA-72C5-463D-A70C-C38CA78E18F8}" presName="parentLin" presStyleCnt="0"/>
      <dgm:spPr/>
    </dgm:pt>
    <dgm:pt modelId="{A04BE030-256C-4262-8FD5-87AA67E929DA}" type="pres">
      <dgm:prSet presAssocID="{FCAC6EFA-72C5-463D-A70C-C38CA78E18F8}" presName="parentLeftMargin" presStyleLbl="node1" presStyleIdx="0" presStyleCnt="1"/>
      <dgm:spPr/>
    </dgm:pt>
    <dgm:pt modelId="{A19BA767-A041-4753-A4A4-62DADD23E5AE}" type="pres">
      <dgm:prSet presAssocID="{FCAC6EFA-72C5-463D-A70C-C38CA78E18F8}" presName="parentText" presStyleLbl="node1" presStyleIdx="0" presStyleCnt="1" custLinFactX="-43856" custLinFactNeighborX="-100000" custLinFactNeighborY="-7638">
        <dgm:presLayoutVars>
          <dgm:chMax val="0"/>
          <dgm:bulletEnabled val="1"/>
        </dgm:presLayoutVars>
      </dgm:prSet>
      <dgm:spPr/>
    </dgm:pt>
    <dgm:pt modelId="{9916E9A7-3F26-4018-92AD-79C5F48DFD40}" type="pres">
      <dgm:prSet presAssocID="{FCAC6EFA-72C5-463D-A70C-C38CA78E18F8}" presName="negativeSpace" presStyleCnt="0"/>
      <dgm:spPr/>
    </dgm:pt>
    <dgm:pt modelId="{3A4BA4ED-2554-473C-BA45-25D875DC6322}" type="pres">
      <dgm:prSet presAssocID="{FCAC6EFA-72C5-463D-A70C-C38CA78E18F8}" presName="childText" presStyleLbl="conFgAcc1" presStyleIdx="0" presStyleCnt="1" custLinFactNeighborX="0" custLinFactNeighborY="-35550">
        <dgm:presLayoutVars>
          <dgm:bulletEnabled val="1"/>
        </dgm:presLayoutVars>
      </dgm:prSet>
      <dgm:spPr/>
    </dgm:pt>
  </dgm:ptLst>
  <dgm:cxnLst>
    <dgm:cxn modelId="{47594F08-A691-4601-9573-D005C67C0A22}" srcId="{FCAC6EFA-72C5-463D-A70C-C38CA78E18F8}" destId="{9ED4EA68-FE29-43F5-9361-9A7DCEEABCF1}" srcOrd="0" destOrd="0" parTransId="{8F920707-AB29-486F-8B4B-D13C1D4BB54A}" sibTransId="{044B6A5B-219E-4EE9-8F9D-3F6D5955CAB0}"/>
    <dgm:cxn modelId="{8B9CA662-4D2B-46A1-BDDD-51A789DF489B}" srcId="{C565B02F-A371-4B3D-9C27-2FBC62A094D8}" destId="{FCAC6EFA-72C5-463D-A70C-C38CA78E18F8}" srcOrd="0" destOrd="0" parTransId="{138C3517-D0EF-4670-8B99-20D28292534E}" sibTransId="{FEEA9AF7-95B8-446C-AFBC-183B9A8E8C82}"/>
    <dgm:cxn modelId="{2105E662-F953-4DAC-B218-E6B39AB6000B}" type="presOf" srcId="{C565B02F-A371-4B3D-9C27-2FBC62A094D8}" destId="{50BE84FC-CC35-4131-B4BB-56BB154B73D9}" srcOrd="0" destOrd="0" presId="urn:microsoft.com/office/officeart/2005/8/layout/list1"/>
    <dgm:cxn modelId="{8AA45465-E2FE-4E8C-A1A0-275381CC4D63}" type="presOf" srcId="{E7622B63-DB54-428F-84B9-C2CE9CBCE9D1}" destId="{3A4BA4ED-2554-473C-BA45-25D875DC6322}" srcOrd="0" destOrd="1" presId="urn:microsoft.com/office/officeart/2005/8/layout/list1"/>
    <dgm:cxn modelId="{E32D8C51-26F9-4F3B-82A3-ABD6BCF84726}" type="presOf" srcId="{783278EA-7479-4F3A-BE74-6909EC35DA9D}" destId="{3A4BA4ED-2554-473C-BA45-25D875DC6322}" srcOrd="0" destOrd="2" presId="urn:microsoft.com/office/officeart/2005/8/layout/list1"/>
    <dgm:cxn modelId="{E5FE5C7B-800F-439A-8F5D-66FA1529DB7E}" srcId="{FCAC6EFA-72C5-463D-A70C-C38CA78E18F8}" destId="{DC249E80-C0A1-4912-A37B-F5C78E9E9C5F}" srcOrd="3" destOrd="0" parTransId="{271E7B7A-9A06-4F11-BB1C-EBAA48487296}" sibTransId="{8862BB1B-7F8C-4EC6-8B45-4AEFD73351A7}"/>
    <dgm:cxn modelId="{A4176D7F-40C6-4C3E-963E-C6E1C67A7F9D}" srcId="{FCAC6EFA-72C5-463D-A70C-C38CA78E18F8}" destId="{E7622B63-DB54-428F-84B9-C2CE9CBCE9D1}" srcOrd="1" destOrd="0" parTransId="{3D28D182-77F2-4182-85A4-DCD247E37FF8}" sibTransId="{D37D6DAE-FFA5-4A3A-B755-93C524B95CC1}"/>
    <dgm:cxn modelId="{34278B96-F4D7-47FA-8B5E-632AB0399DCC}" type="presOf" srcId="{9F94391D-3A29-4D8F-946E-A07EE028CFAC}" destId="{3A4BA4ED-2554-473C-BA45-25D875DC6322}" srcOrd="0" destOrd="4" presId="urn:microsoft.com/office/officeart/2005/8/layout/list1"/>
    <dgm:cxn modelId="{4FBD50A6-739D-4D4A-82BC-F4518D9E2DCF}" type="presOf" srcId="{FCAC6EFA-72C5-463D-A70C-C38CA78E18F8}" destId="{A04BE030-256C-4262-8FD5-87AA67E929DA}" srcOrd="0" destOrd="0" presId="urn:microsoft.com/office/officeart/2005/8/layout/list1"/>
    <dgm:cxn modelId="{6E8996BB-644E-49F7-BB38-3B547E52C6A4}" srcId="{FCAC6EFA-72C5-463D-A70C-C38CA78E18F8}" destId="{783278EA-7479-4F3A-BE74-6909EC35DA9D}" srcOrd="2" destOrd="0" parTransId="{71177728-44D3-496D-B4D2-36195C1BF178}" sibTransId="{52013451-8A2E-4BB7-A775-BBCE14EAA98C}"/>
    <dgm:cxn modelId="{12A4C6C2-21D3-4F87-B8F6-009C2DEA5312}" type="presOf" srcId="{FCAC6EFA-72C5-463D-A70C-C38CA78E18F8}" destId="{A19BA767-A041-4753-A4A4-62DADD23E5AE}" srcOrd="1" destOrd="0" presId="urn:microsoft.com/office/officeart/2005/8/layout/list1"/>
    <dgm:cxn modelId="{78BDBED5-1DCD-407E-8E4A-E05E4C1EFBA6}" srcId="{FCAC6EFA-72C5-463D-A70C-C38CA78E18F8}" destId="{9F94391D-3A29-4D8F-946E-A07EE028CFAC}" srcOrd="4" destOrd="0" parTransId="{0DCA4CE4-8F86-4C32-A407-8095DFE1268B}" sibTransId="{A101EEC7-E44F-46EC-B84F-FCDCFAC7096D}"/>
    <dgm:cxn modelId="{D59C79DF-E34A-4CA4-BB13-33B91CD8C295}" type="presOf" srcId="{9ED4EA68-FE29-43F5-9361-9A7DCEEABCF1}" destId="{3A4BA4ED-2554-473C-BA45-25D875DC6322}" srcOrd="0" destOrd="0" presId="urn:microsoft.com/office/officeart/2005/8/layout/list1"/>
    <dgm:cxn modelId="{84DCB6EE-B1E2-469B-92E1-D12D38E818F2}" type="presOf" srcId="{DC249E80-C0A1-4912-A37B-F5C78E9E9C5F}" destId="{3A4BA4ED-2554-473C-BA45-25D875DC6322}" srcOrd="0" destOrd="3" presId="urn:microsoft.com/office/officeart/2005/8/layout/list1"/>
    <dgm:cxn modelId="{8E8D7AC2-1336-4E68-94B9-C97D02022027}" type="presParOf" srcId="{50BE84FC-CC35-4131-B4BB-56BB154B73D9}" destId="{0D1A2376-7617-4936-8212-3E4DC84D563F}" srcOrd="0" destOrd="0" presId="urn:microsoft.com/office/officeart/2005/8/layout/list1"/>
    <dgm:cxn modelId="{76E1D25C-5B2D-4869-9B38-653938F650ED}" type="presParOf" srcId="{0D1A2376-7617-4936-8212-3E4DC84D563F}" destId="{A04BE030-256C-4262-8FD5-87AA67E929DA}" srcOrd="0" destOrd="0" presId="urn:microsoft.com/office/officeart/2005/8/layout/list1"/>
    <dgm:cxn modelId="{1F0E2CA6-1103-4D66-BC00-532F7A82FD8C}" type="presParOf" srcId="{0D1A2376-7617-4936-8212-3E4DC84D563F}" destId="{A19BA767-A041-4753-A4A4-62DADD23E5AE}" srcOrd="1" destOrd="0" presId="urn:microsoft.com/office/officeart/2005/8/layout/list1"/>
    <dgm:cxn modelId="{93CC8F86-BD50-4608-81BD-5EFA6020240A}" type="presParOf" srcId="{50BE84FC-CC35-4131-B4BB-56BB154B73D9}" destId="{9916E9A7-3F26-4018-92AD-79C5F48DFD40}" srcOrd="1" destOrd="0" presId="urn:microsoft.com/office/officeart/2005/8/layout/list1"/>
    <dgm:cxn modelId="{229A9CDF-3F83-4ED2-8AC2-9201BAF88D4D}" type="presParOf" srcId="{50BE84FC-CC35-4131-B4BB-56BB154B73D9}" destId="{3A4BA4ED-2554-473C-BA45-25D875DC632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0A44B48-BCD3-4634-A10B-48DDA904E50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D09728-59F3-493B-944A-69411A15A86C}">
      <dgm:prSet phldrT="[Text]" custT="1"/>
      <dgm:spPr/>
      <dgm:t>
        <a:bodyPr/>
        <a:lstStyle/>
        <a:p>
          <a:r>
            <a:rPr lang="en-US" sz="4000" dirty="0">
              <a:solidFill>
                <a:schemeClr val="tx2"/>
              </a:solidFill>
            </a:rPr>
            <a:t>Proposal Review</a:t>
          </a:r>
        </a:p>
      </dgm:t>
    </dgm:pt>
    <dgm:pt modelId="{8A0FF3C7-3633-46CD-AB5A-549A938B2153}" type="parTrans" cxnId="{7E5487DB-43DA-4AA4-9804-C804E7AE4F37}">
      <dgm:prSet/>
      <dgm:spPr/>
      <dgm:t>
        <a:bodyPr/>
        <a:lstStyle/>
        <a:p>
          <a:endParaRPr lang="en-US"/>
        </a:p>
      </dgm:t>
    </dgm:pt>
    <dgm:pt modelId="{94CA8DD7-79ED-4EF5-87C9-92C9813C0F7F}" type="sibTrans" cxnId="{7E5487DB-43DA-4AA4-9804-C804E7AE4F37}">
      <dgm:prSet/>
      <dgm:spPr/>
      <dgm:t>
        <a:bodyPr/>
        <a:lstStyle/>
        <a:p>
          <a:endParaRPr lang="en-US"/>
        </a:p>
      </dgm:t>
    </dgm:pt>
    <dgm:pt modelId="{892AAF1E-CFA0-47D7-83FD-755C6B0A52D0}">
      <dgm:prSet custT="1"/>
      <dgm:spPr/>
      <dgm:t>
        <a:bodyPr/>
        <a:lstStyle/>
        <a:p>
          <a:r>
            <a:rPr lang="en-US" sz="2800" dirty="0"/>
            <a:t>Review Mandatory Cost Share Requirements</a:t>
          </a:r>
        </a:p>
      </dgm:t>
    </dgm:pt>
    <dgm:pt modelId="{1DD212D9-24EF-4BD1-BD35-FC1C7F65AF1C}" type="parTrans" cxnId="{5D0F6842-E90E-413C-81BA-D275B50DDEE8}">
      <dgm:prSet/>
      <dgm:spPr/>
      <dgm:t>
        <a:bodyPr/>
        <a:lstStyle/>
        <a:p>
          <a:endParaRPr lang="en-US"/>
        </a:p>
      </dgm:t>
    </dgm:pt>
    <dgm:pt modelId="{46EF006B-28C5-4A4C-B689-81E152061994}" type="sibTrans" cxnId="{5D0F6842-E90E-413C-81BA-D275B50DDEE8}">
      <dgm:prSet/>
      <dgm:spPr/>
      <dgm:t>
        <a:bodyPr/>
        <a:lstStyle/>
        <a:p>
          <a:endParaRPr lang="en-US"/>
        </a:p>
      </dgm:t>
    </dgm:pt>
    <dgm:pt modelId="{A0EE5D64-D330-441D-911F-34C71CADDA88}">
      <dgm:prSet custT="1"/>
      <dgm:spPr/>
      <dgm:t>
        <a:bodyPr/>
        <a:lstStyle/>
        <a:p>
          <a:r>
            <a:rPr lang="en-US" sz="2800" dirty="0"/>
            <a:t>Review Cost Share Budgets</a:t>
          </a:r>
        </a:p>
      </dgm:t>
    </dgm:pt>
    <dgm:pt modelId="{8F374AA8-344A-46AC-967F-DADDAFA216A5}" type="parTrans" cxnId="{4F61D44D-86C8-4B40-9BBA-AF764B15043C}">
      <dgm:prSet/>
      <dgm:spPr/>
      <dgm:t>
        <a:bodyPr/>
        <a:lstStyle/>
        <a:p>
          <a:endParaRPr lang="en-US"/>
        </a:p>
      </dgm:t>
    </dgm:pt>
    <dgm:pt modelId="{4A1A95D1-ABB6-41D8-98AA-E2A9848003C0}" type="sibTrans" cxnId="{4F61D44D-86C8-4B40-9BBA-AF764B15043C}">
      <dgm:prSet/>
      <dgm:spPr/>
      <dgm:t>
        <a:bodyPr/>
        <a:lstStyle/>
        <a:p>
          <a:endParaRPr lang="en-US"/>
        </a:p>
      </dgm:t>
    </dgm:pt>
    <dgm:pt modelId="{70203658-5D0C-44B5-8469-CBEDBB991651}">
      <dgm:prSet custT="1"/>
      <dgm:spPr/>
      <dgm:t>
        <a:bodyPr/>
        <a:lstStyle/>
        <a:p>
          <a:r>
            <a:rPr lang="en-US" sz="2800" dirty="0"/>
            <a:t>Review PI Effort </a:t>
          </a:r>
        </a:p>
      </dgm:t>
    </dgm:pt>
    <dgm:pt modelId="{45BE6928-E518-41FD-86DE-9F7E6D9B7D5E}" type="parTrans" cxnId="{D00D1AD8-687B-493A-BD2E-8724CDBDF7ED}">
      <dgm:prSet/>
      <dgm:spPr/>
      <dgm:t>
        <a:bodyPr/>
        <a:lstStyle/>
        <a:p>
          <a:endParaRPr lang="en-US"/>
        </a:p>
      </dgm:t>
    </dgm:pt>
    <dgm:pt modelId="{C3BB7BC1-4D3D-4E2A-AFCE-38809D906983}" type="sibTrans" cxnId="{D00D1AD8-687B-493A-BD2E-8724CDBDF7ED}">
      <dgm:prSet/>
      <dgm:spPr/>
      <dgm:t>
        <a:bodyPr/>
        <a:lstStyle/>
        <a:p>
          <a:endParaRPr lang="en-US"/>
        </a:p>
      </dgm:t>
    </dgm:pt>
    <dgm:pt modelId="{01234B74-FC95-43A2-91FC-50CC3D036ACA}" type="pres">
      <dgm:prSet presAssocID="{C0A44B48-BCD3-4634-A10B-48DDA904E503}" presName="linear" presStyleCnt="0">
        <dgm:presLayoutVars>
          <dgm:dir/>
          <dgm:animLvl val="lvl"/>
          <dgm:resizeHandles val="exact"/>
        </dgm:presLayoutVars>
      </dgm:prSet>
      <dgm:spPr/>
    </dgm:pt>
    <dgm:pt modelId="{44E7B73C-05A9-44E6-82FE-5CF1051848B3}" type="pres">
      <dgm:prSet presAssocID="{17D09728-59F3-493B-944A-69411A15A86C}" presName="parentLin" presStyleCnt="0"/>
      <dgm:spPr/>
    </dgm:pt>
    <dgm:pt modelId="{B3B74AA0-A876-4DF2-A780-B2562708B610}" type="pres">
      <dgm:prSet presAssocID="{17D09728-59F3-493B-944A-69411A15A86C}" presName="parentLeftMargin" presStyleLbl="node1" presStyleIdx="0" presStyleCnt="1"/>
      <dgm:spPr/>
    </dgm:pt>
    <dgm:pt modelId="{A6F513F3-4E38-49EB-B77B-69B816327135}" type="pres">
      <dgm:prSet presAssocID="{17D09728-59F3-493B-944A-69411A15A86C}" presName="parentText" presStyleLbl="node1" presStyleIdx="0" presStyleCnt="1" custScaleY="72174" custLinFactNeighborX="22525" custLinFactNeighborY="-17822">
        <dgm:presLayoutVars>
          <dgm:chMax val="0"/>
          <dgm:bulletEnabled val="1"/>
        </dgm:presLayoutVars>
      </dgm:prSet>
      <dgm:spPr/>
    </dgm:pt>
    <dgm:pt modelId="{C4933922-F88A-4815-8D2C-52C07C97B40D}" type="pres">
      <dgm:prSet presAssocID="{17D09728-59F3-493B-944A-69411A15A86C}" presName="negativeSpace" presStyleCnt="0"/>
      <dgm:spPr/>
    </dgm:pt>
    <dgm:pt modelId="{2AB42EA3-D8F9-4946-910A-43E7BEA7318B}" type="pres">
      <dgm:prSet presAssocID="{17D09728-59F3-493B-944A-69411A15A86C}" presName="childText" presStyleLbl="conFgAcc1" presStyleIdx="0" presStyleCnt="1" custLinFactNeighborX="2" custLinFactNeighborY="-39440">
        <dgm:presLayoutVars>
          <dgm:bulletEnabled val="1"/>
        </dgm:presLayoutVars>
      </dgm:prSet>
      <dgm:spPr/>
    </dgm:pt>
  </dgm:ptLst>
  <dgm:cxnLst>
    <dgm:cxn modelId="{12F46B0E-B6CE-4AFF-AD30-45AF5611D6FC}" type="presOf" srcId="{70203658-5D0C-44B5-8469-CBEDBB991651}" destId="{2AB42EA3-D8F9-4946-910A-43E7BEA7318B}" srcOrd="0" destOrd="2" presId="urn:microsoft.com/office/officeart/2005/8/layout/list1"/>
    <dgm:cxn modelId="{2E284A1A-49E0-4C26-A2CA-3A119A15534E}" type="presOf" srcId="{17D09728-59F3-493B-944A-69411A15A86C}" destId="{A6F513F3-4E38-49EB-B77B-69B816327135}" srcOrd="1" destOrd="0" presId="urn:microsoft.com/office/officeart/2005/8/layout/list1"/>
    <dgm:cxn modelId="{A4D29524-748C-47DE-BD45-8B1B2057520C}" type="presOf" srcId="{17D09728-59F3-493B-944A-69411A15A86C}" destId="{B3B74AA0-A876-4DF2-A780-B2562708B610}" srcOrd="0" destOrd="0" presId="urn:microsoft.com/office/officeart/2005/8/layout/list1"/>
    <dgm:cxn modelId="{5D0F6842-E90E-413C-81BA-D275B50DDEE8}" srcId="{17D09728-59F3-493B-944A-69411A15A86C}" destId="{892AAF1E-CFA0-47D7-83FD-755C6B0A52D0}" srcOrd="0" destOrd="0" parTransId="{1DD212D9-24EF-4BD1-BD35-FC1C7F65AF1C}" sibTransId="{46EF006B-28C5-4A4C-B689-81E152061994}"/>
    <dgm:cxn modelId="{5B4E9E49-CE22-44EC-8D05-C1A28A53C716}" type="presOf" srcId="{A0EE5D64-D330-441D-911F-34C71CADDA88}" destId="{2AB42EA3-D8F9-4946-910A-43E7BEA7318B}" srcOrd="0" destOrd="1" presId="urn:microsoft.com/office/officeart/2005/8/layout/list1"/>
    <dgm:cxn modelId="{4F61D44D-86C8-4B40-9BBA-AF764B15043C}" srcId="{17D09728-59F3-493B-944A-69411A15A86C}" destId="{A0EE5D64-D330-441D-911F-34C71CADDA88}" srcOrd="1" destOrd="0" parTransId="{8F374AA8-344A-46AC-967F-DADDAFA216A5}" sibTransId="{4A1A95D1-ABB6-41D8-98AA-E2A9848003C0}"/>
    <dgm:cxn modelId="{D00D1AD8-687B-493A-BD2E-8724CDBDF7ED}" srcId="{17D09728-59F3-493B-944A-69411A15A86C}" destId="{70203658-5D0C-44B5-8469-CBEDBB991651}" srcOrd="2" destOrd="0" parTransId="{45BE6928-E518-41FD-86DE-9F7E6D9B7D5E}" sibTransId="{C3BB7BC1-4D3D-4E2A-AFCE-38809D906983}"/>
    <dgm:cxn modelId="{7E5487DB-43DA-4AA4-9804-C804E7AE4F37}" srcId="{C0A44B48-BCD3-4634-A10B-48DDA904E503}" destId="{17D09728-59F3-493B-944A-69411A15A86C}" srcOrd="0" destOrd="0" parTransId="{8A0FF3C7-3633-46CD-AB5A-549A938B2153}" sibTransId="{94CA8DD7-79ED-4EF5-87C9-92C9813C0F7F}"/>
    <dgm:cxn modelId="{AEAA3DE7-D2A2-4EE7-A02C-81201FB88139}" type="presOf" srcId="{892AAF1E-CFA0-47D7-83FD-755C6B0A52D0}" destId="{2AB42EA3-D8F9-4946-910A-43E7BEA7318B}" srcOrd="0" destOrd="0" presId="urn:microsoft.com/office/officeart/2005/8/layout/list1"/>
    <dgm:cxn modelId="{65B4C8F2-2E28-4FBB-AABF-1D831C9DC861}" type="presOf" srcId="{C0A44B48-BCD3-4634-A10B-48DDA904E503}" destId="{01234B74-FC95-43A2-91FC-50CC3D036ACA}" srcOrd="0" destOrd="0" presId="urn:microsoft.com/office/officeart/2005/8/layout/list1"/>
    <dgm:cxn modelId="{81044B75-8F7F-4D9D-9C32-94448C2B6AEF}" type="presParOf" srcId="{01234B74-FC95-43A2-91FC-50CC3D036ACA}" destId="{44E7B73C-05A9-44E6-82FE-5CF1051848B3}" srcOrd="0" destOrd="0" presId="urn:microsoft.com/office/officeart/2005/8/layout/list1"/>
    <dgm:cxn modelId="{8C9AD018-EC21-4683-8BB6-61C1ADEC0E73}" type="presParOf" srcId="{44E7B73C-05A9-44E6-82FE-5CF1051848B3}" destId="{B3B74AA0-A876-4DF2-A780-B2562708B610}" srcOrd="0" destOrd="0" presId="urn:microsoft.com/office/officeart/2005/8/layout/list1"/>
    <dgm:cxn modelId="{EA2D7046-9DD0-4F8B-BDC7-6783C9BF99AD}" type="presParOf" srcId="{44E7B73C-05A9-44E6-82FE-5CF1051848B3}" destId="{A6F513F3-4E38-49EB-B77B-69B816327135}" srcOrd="1" destOrd="0" presId="urn:microsoft.com/office/officeart/2005/8/layout/list1"/>
    <dgm:cxn modelId="{B86785E6-90FA-46C7-A3C7-A0DFF84C1776}" type="presParOf" srcId="{01234B74-FC95-43A2-91FC-50CC3D036ACA}" destId="{C4933922-F88A-4815-8D2C-52C07C97B40D}" srcOrd="1" destOrd="0" presId="urn:microsoft.com/office/officeart/2005/8/layout/list1"/>
    <dgm:cxn modelId="{D86F8771-DBBA-42B8-AEE5-D3A9B4C5EF39}" type="presParOf" srcId="{01234B74-FC95-43A2-91FC-50CC3D036ACA}" destId="{2AB42EA3-D8F9-4946-910A-43E7BEA7318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6E2E5-54C1-4196-A5EA-75499D74EA69}">
      <dsp:nvSpPr>
        <dsp:cNvPr id="0" name=""/>
        <dsp:cNvSpPr/>
      </dsp:nvSpPr>
      <dsp:spPr>
        <a:xfrm>
          <a:off x="0" y="2324"/>
          <a:ext cx="6889069" cy="11781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C22AE0-6D93-4979-B215-3D01658EC60D}">
      <dsp:nvSpPr>
        <dsp:cNvPr id="0" name=""/>
        <dsp:cNvSpPr/>
      </dsp:nvSpPr>
      <dsp:spPr>
        <a:xfrm>
          <a:off x="356380" y="267400"/>
          <a:ext cx="647963" cy="6479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5B43A-C087-46FD-A6B1-C51CD8438771}">
      <dsp:nvSpPr>
        <dsp:cNvPr id="0" name=""/>
        <dsp:cNvSpPr/>
      </dsp:nvSpPr>
      <dsp:spPr>
        <a:xfrm>
          <a:off x="1360723" y="2324"/>
          <a:ext cx="5528345" cy="1178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684" tIns="124684" rIns="124684" bIns="12468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Gain an understanding of the different types of cost share</a:t>
          </a:r>
        </a:p>
      </dsp:txBody>
      <dsp:txXfrm>
        <a:off x="1360723" y="2324"/>
        <a:ext cx="5528345" cy="1178115"/>
      </dsp:txXfrm>
    </dsp:sp>
    <dsp:sp modelId="{09FEAE7B-B7C9-4868-8BC3-2D1C0803E1D6}">
      <dsp:nvSpPr>
        <dsp:cNvPr id="0" name=""/>
        <dsp:cNvSpPr/>
      </dsp:nvSpPr>
      <dsp:spPr>
        <a:xfrm>
          <a:off x="0" y="1474969"/>
          <a:ext cx="6889069" cy="11781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FE301-7107-4537-92E8-58D223829E7E}">
      <dsp:nvSpPr>
        <dsp:cNvPr id="0" name=""/>
        <dsp:cNvSpPr/>
      </dsp:nvSpPr>
      <dsp:spPr>
        <a:xfrm>
          <a:off x="356380" y="1740045"/>
          <a:ext cx="647963" cy="6479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A801D-3FCA-4369-9B67-5FB919897BDA}">
      <dsp:nvSpPr>
        <dsp:cNvPr id="0" name=""/>
        <dsp:cNvSpPr/>
      </dsp:nvSpPr>
      <dsp:spPr>
        <a:xfrm>
          <a:off x="1360723" y="1474969"/>
          <a:ext cx="5528345" cy="1178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684" tIns="124684" rIns="124684" bIns="12468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Learn when cost share should be included in a proposal</a:t>
          </a:r>
        </a:p>
      </dsp:txBody>
      <dsp:txXfrm>
        <a:off x="1360723" y="1474969"/>
        <a:ext cx="5528345" cy="1178115"/>
      </dsp:txXfrm>
    </dsp:sp>
    <dsp:sp modelId="{4A893C0B-3CAD-457B-A55F-CA32C06EEEDA}">
      <dsp:nvSpPr>
        <dsp:cNvPr id="0" name=""/>
        <dsp:cNvSpPr/>
      </dsp:nvSpPr>
      <dsp:spPr>
        <a:xfrm>
          <a:off x="0" y="2947614"/>
          <a:ext cx="6889069" cy="11781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327F4B-0DE6-41A9-93A1-E5593B8C3CD4}">
      <dsp:nvSpPr>
        <dsp:cNvPr id="0" name=""/>
        <dsp:cNvSpPr/>
      </dsp:nvSpPr>
      <dsp:spPr>
        <a:xfrm>
          <a:off x="356380" y="3212690"/>
          <a:ext cx="647963" cy="6479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F8781-262D-4DC5-9652-A5C47CDC967E}">
      <dsp:nvSpPr>
        <dsp:cNvPr id="0" name=""/>
        <dsp:cNvSpPr/>
      </dsp:nvSpPr>
      <dsp:spPr>
        <a:xfrm>
          <a:off x="1360723" y="2947614"/>
          <a:ext cx="5528345" cy="1178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684" tIns="124684" rIns="124684" bIns="12468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Learn the difference between cost share and leveraged resources </a:t>
          </a:r>
        </a:p>
      </dsp:txBody>
      <dsp:txXfrm>
        <a:off x="1360723" y="2947614"/>
        <a:ext cx="5528345" cy="1178115"/>
      </dsp:txXfrm>
    </dsp:sp>
    <dsp:sp modelId="{D158C988-6336-4ACE-864B-751A8331D74B}">
      <dsp:nvSpPr>
        <dsp:cNvPr id="0" name=""/>
        <dsp:cNvSpPr/>
      </dsp:nvSpPr>
      <dsp:spPr>
        <a:xfrm>
          <a:off x="0" y="4420259"/>
          <a:ext cx="6889069" cy="11781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C3297-7F9B-4C4D-8FC9-EA8A3EC69A77}">
      <dsp:nvSpPr>
        <dsp:cNvPr id="0" name=""/>
        <dsp:cNvSpPr/>
      </dsp:nvSpPr>
      <dsp:spPr>
        <a:xfrm>
          <a:off x="356380" y="4685335"/>
          <a:ext cx="647963" cy="6479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6D554-F6DC-4B23-894E-3F1DD8AC1813}">
      <dsp:nvSpPr>
        <dsp:cNvPr id="0" name=""/>
        <dsp:cNvSpPr/>
      </dsp:nvSpPr>
      <dsp:spPr>
        <a:xfrm>
          <a:off x="1360723" y="4420259"/>
          <a:ext cx="5528345" cy="1178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684" tIns="124684" rIns="124684" bIns="12468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Become familiar with best practices for cost share documentation at the proposal and postaward stages</a:t>
          </a:r>
        </a:p>
      </dsp:txBody>
      <dsp:txXfrm>
        <a:off x="1360723" y="4420259"/>
        <a:ext cx="5528345" cy="11781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6287C-BFD0-4251-8B28-50519AA42625}">
      <dsp:nvSpPr>
        <dsp:cNvPr id="0" name=""/>
        <dsp:cNvSpPr/>
      </dsp:nvSpPr>
      <dsp:spPr>
        <a:xfrm>
          <a:off x="0" y="354962"/>
          <a:ext cx="9906990" cy="1871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893" tIns="374904" rIns="76889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Reasonable &amp; Allocable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Necessary for performance of award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Treated consistently across funding sources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Per award terms and conditions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Per institutional policies and procedures</a:t>
          </a:r>
        </a:p>
      </dsp:txBody>
      <dsp:txXfrm>
        <a:off x="0" y="354962"/>
        <a:ext cx="9906990" cy="1871100"/>
      </dsp:txXfrm>
    </dsp:sp>
    <dsp:sp modelId="{1435BD76-7EEC-443A-A5DF-98644809E9F7}">
      <dsp:nvSpPr>
        <dsp:cNvPr id="0" name=""/>
        <dsp:cNvSpPr/>
      </dsp:nvSpPr>
      <dsp:spPr>
        <a:xfrm>
          <a:off x="495349" y="89282"/>
          <a:ext cx="6934893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122" tIns="0" rIns="2621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Costs Are Allowable?</a:t>
          </a:r>
        </a:p>
      </dsp:txBody>
      <dsp:txXfrm>
        <a:off x="521288" y="115221"/>
        <a:ext cx="6883015" cy="479482"/>
      </dsp:txXfrm>
    </dsp:sp>
    <dsp:sp modelId="{EEC8696D-39D2-4093-A0FC-0455AD95D051}">
      <dsp:nvSpPr>
        <dsp:cNvPr id="0" name=""/>
        <dsp:cNvSpPr/>
      </dsp:nvSpPr>
      <dsp:spPr>
        <a:xfrm>
          <a:off x="0" y="2588942"/>
          <a:ext cx="9906990" cy="181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893" tIns="374904" rIns="76889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Amounts used as cost sharing on another project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Other federal award expenditures unless allowed by statute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Other non-federal sponsors expenditures unless approved by that agency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Administrative and clerical costs, unless allowed as direct costs on sponsor share</a:t>
          </a:r>
        </a:p>
      </dsp:txBody>
      <dsp:txXfrm>
        <a:off x="0" y="2588942"/>
        <a:ext cx="9906990" cy="1814400"/>
      </dsp:txXfrm>
    </dsp:sp>
    <dsp:sp modelId="{7B273B02-7389-4623-B8C2-A1EB0CBDA153}">
      <dsp:nvSpPr>
        <dsp:cNvPr id="0" name=""/>
        <dsp:cNvSpPr/>
      </dsp:nvSpPr>
      <dsp:spPr>
        <a:xfrm>
          <a:off x="495349" y="2323262"/>
          <a:ext cx="6934893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122" tIns="0" rIns="26212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Costs Are NOT Allowable?</a:t>
          </a:r>
        </a:p>
      </dsp:txBody>
      <dsp:txXfrm>
        <a:off x="521288" y="2349201"/>
        <a:ext cx="6883015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D09A4-46A1-45BA-B4B9-270F669C1D9B}">
      <dsp:nvSpPr>
        <dsp:cNvPr id="0" name=""/>
        <dsp:cNvSpPr/>
      </dsp:nvSpPr>
      <dsp:spPr>
        <a:xfrm>
          <a:off x="0" y="0"/>
          <a:ext cx="68890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B2185-5B1B-4573-B23F-D9FC9AFF5053}">
      <dsp:nvSpPr>
        <dsp:cNvPr id="0" name=""/>
        <dsp:cNvSpPr/>
      </dsp:nvSpPr>
      <dsp:spPr>
        <a:xfrm>
          <a:off x="0" y="0"/>
          <a:ext cx="6889069" cy="1400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Only propose what is required – avoid voluntary cost share whenever possible.</a:t>
          </a:r>
        </a:p>
      </dsp:txBody>
      <dsp:txXfrm>
        <a:off x="0" y="0"/>
        <a:ext cx="6889069" cy="1400175"/>
      </dsp:txXfrm>
    </dsp:sp>
    <dsp:sp modelId="{E42DEE6C-2400-4EEB-9567-3166BF37789F}">
      <dsp:nvSpPr>
        <dsp:cNvPr id="0" name=""/>
        <dsp:cNvSpPr/>
      </dsp:nvSpPr>
      <dsp:spPr>
        <a:xfrm>
          <a:off x="0" y="1400175"/>
          <a:ext cx="68890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3CBA6-AF9D-42C1-A485-44B85492CA79}">
      <dsp:nvSpPr>
        <dsp:cNvPr id="0" name=""/>
        <dsp:cNvSpPr/>
      </dsp:nvSpPr>
      <dsp:spPr>
        <a:xfrm>
          <a:off x="0" y="1400175"/>
          <a:ext cx="6889069" cy="1400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Direct charge PI / Senior Personnel effort when sponsor allows.</a:t>
          </a:r>
        </a:p>
      </dsp:txBody>
      <dsp:txXfrm>
        <a:off x="0" y="1400175"/>
        <a:ext cx="6889069" cy="1400175"/>
      </dsp:txXfrm>
    </dsp:sp>
    <dsp:sp modelId="{252347E1-B9A6-4140-ACE3-7138E17CF13A}">
      <dsp:nvSpPr>
        <dsp:cNvPr id="0" name=""/>
        <dsp:cNvSpPr/>
      </dsp:nvSpPr>
      <dsp:spPr>
        <a:xfrm>
          <a:off x="0" y="2800350"/>
          <a:ext cx="68890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B73B5-8CEE-4D21-B4C0-67269AE27917}">
      <dsp:nvSpPr>
        <dsp:cNvPr id="0" name=""/>
        <dsp:cNvSpPr/>
      </dsp:nvSpPr>
      <dsp:spPr>
        <a:xfrm>
          <a:off x="0" y="2800350"/>
          <a:ext cx="6889069" cy="1400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Avoid specifically quantified amounts, such as effort percentages and dollars when the sponsor is not funding the cost.</a:t>
          </a:r>
        </a:p>
      </dsp:txBody>
      <dsp:txXfrm>
        <a:off x="0" y="2800350"/>
        <a:ext cx="6889069" cy="1400175"/>
      </dsp:txXfrm>
    </dsp:sp>
    <dsp:sp modelId="{BC873D00-0253-41E5-88D1-C4C72D926001}">
      <dsp:nvSpPr>
        <dsp:cNvPr id="0" name=""/>
        <dsp:cNvSpPr/>
      </dsp:nvSpPr>
      <dsp:spPr>
        <a:xfrm>
          <a:off x="0" y="4200525"/>
          <a:ext cx="68890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DAE43-CB13-40ED-9968-CB9A53FC6BA1}">
      <dsp:nvSpPr>
        <dsp:cNvPr id="0" name=""/>
        <dsp:cNvSpPr/>
      </dsp:nvSpPr>
      <dsp:spPr>
        <a:xfrm>
          <a:off x="0" y="4200525"/>
          <a:ext cx="6889069" cy="1400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However, when resources the University provides are PI or senior personnel time, we must quantify effort in order to track effort per OMB requirements.</a:t>
          </a:r>
        </a:p>
      </dsp:txBody>
      <dsp:txXfrm>
        <a:off x="0" y="4200525"/>
        <a:ext cx="6889069" cy="14001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50BA6-E7A4-40CE-B984-175C53BF1A9E}">
      <dsp:nvSpPr>
        <dsp:cNvPr id="0" name=""/>
        <dsp:cNvSpPr/>
      </dsp:nvSpPr>
      <dsp:spPr>
        <a:xfrm>
          <a:off x="1894599" y="616122"/>
          <a:ext cx="882787" cy="8827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95D81-260C-4411-9C0F-68850C7A4C98}">
      <dsp:nvSpPr>
        <dsp:cNvPr id="0" name=""/>
        <dsp:cNvSpPr/>
      </dsp:nvSpPr>
      <dsp:spPr>
        <a:xfrm>
          <a:off x="1294459" y="1610494"/>
          <a:ext cx="1961750" cy="92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 OMB, the institution must track investigator effort. </a:t>
          </a:r>
        </a:p>
      </dsp:txBody>
      <dsp:txXfrm>
        <a:off x="1294459" y="1610494"/>
        <a:ext cx="1961750" cy="922324"/>
      </dsp:txXfrm>
    </dsp:sp>
    <dsp:sp modelId="{767964DD-E313-41AD-90E6-60BEC0CC5DF6}">
      <dsp:nvSpPr>
        <dsp:cNvPr id="0" name=""/>
        <dsp:cNvSpPr/>
      </dsp:nvSpPr>
      <dsp:spPr>
        <a:xfrm>
          <a:off x="4312793" y="3047204"/>
          <a:ext cx="882787" cy="8827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6D7C1-4216-435D-93D2-C184CB9CF318}">
      <dsp:nvSpPr>
        <dsp:cNvPr id="0" name=""/>
        <dsp:cNvSpPr/>
      </dsp:nvSpPr>
      <dsp:spPr>
        <a:xfrm>
          <a:off x="3465488" y="1610494"/>
          <a:ext cx="2496346" cy="92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effort is part of the person’s base compensation and cannot be “volunteered.”</a:t>
          </a:r>
        </a:p>
      </dsp:txBody>
      <dsp:txXfrm>
        <a:off x="3465488" y="1610494"/>
        <a:ext cx="2496346" cy="922324"/>
      </dsp:txXfrm>
    </dsp:sp>
    <dsp:sp modelId="{83760681-485E-4AC4-A326-2772F02FA475}">
      <dsp:nvSpPr>
        <dsp:cNvPr id="0" name=""/>
        <dsp:cNvSpPr/>
      </dsp:nvSpPr>
      <dsp:spPr>
        <a:xfrm>
          <a:off x="4317613" y="592554"/>
          <a:ext cx="882787" cy="8827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71149-5D17-4814-9352-FB5655E3D9F0}">
      <dsp:nvSpPr>
        <dsp:cNvPr id="0" name=""/>
        <dsp:cNvSpPr/>
      </dsp:nvSpPr>
      <dsp:spPr>
        <a:xfrm>
          <a:off x="1342218" y="4072543"/>
          <a:ext cx="1961750" cy="92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Therefore, the effort must be tracked, either as a direct charge to the grant, or as cost share.</a:t>
          </a:r>
        </a:p>
      </dsp:txBody>
      <dsp:txXfrm>
        <a:off x="1342218" y="4072543"/>
        <a:ext cx="1961750" cy="922324"/>
      </dsp:txXfrm>
    </dsp:sp>
    <dsp:sp modelId="{0460F271-DA1A-4F07-B8B4-4A200C192969}">
      <dsp:nvSpPr>
        <dsp:cNvPr id="0" name=""/>
        <dsp:cNvSpPr/>
      </dsp:nvSpPr>
      <dsp:spPr>
        <a:xfrm>
          <a:off x="1822908" y="3064747"/>
          <a:ext cx="882787" cy="8827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7AA13A-E732-434F-ACC2-A04C41D44764}">
      <dsp:nvSpPr>
        <dsp:cNvPr id="0" name=""/>
        <dsp:cNvSpPr/>
      </dsp:nvSpPr>
      <dsp:spPr>
        <a:xfrm>
          <a:off x="3756445" y="4063394"/>
          <a:ext cx="2005340" cy="92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Only on certain awards may faculty effort not be tracked, such as equipment or student support grants. </a:t>
          </a:r>
        </a:p>
      </dsp:txBody>
      <dsp:txXfrm>
        <a:off x="3756445" y="4063394"/>
        <a:ext cx="2005340" cy="9223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6550A-BB34-43B5-9BD6-6E60366B38EA}">
      <dsp:nvSpPr>
        <dsp:cNvPr id="0" name=""/>
        <dsp:cNvSpPr/>
      </dsp:nvSpPr>
      <dsp:spPr>
        <a:xfrm rot="5400000">
          <a:off x="2621959" y="-321174"/>
          <a:ext cx="2341994" cy="356984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Posting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Tracking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Monitoring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Reporting</a:t>
          </a:r>
        </a:p>
      </dsp:txBody>
      <dsp:txXfrm rot="-5400000">
        <a:off x="2008036" y="407076"/>
        <a:ext cx="3455514" cy="2113340"/>
      </dsp:txXfrm>
    </dsp:sp>
    <dsp:sp modelId="{E2759EDF-256B-4ECB-8F24-D5607C0BE319}">
      <dsp:nvSpPr>
        <dsp:cNvPr id="0" name=""/>
        <dsp:cNvSpPr/>
      </dsp:nvSpPr>
      <dsp:spPr>
        <a:xfrm>
          <a:off x="0" y="0"/>
          <a:ext cx="2008036" cy="29274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When Cost Share is Committed:</a:t>
          </a:r>
        </a:p>
      </dsp:txBody>
      <dsp:txXfrm>
        <a:off x="98024" y="98024"/>
        <a:ext cx="1811988" cy="27314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8916A-D93A-4F2D-B782-DFDD1B1C0BC4}">
      <dsp:nvSpPr>
        <dsp:cNvPr id="0" name=""/>
        <dsp:cNvSpPr/>
      </dsp:nvSpPr>
      <dsp:spPr>
        <a:xfrm rot="5400000">
          <a:off x="6173578" y="-2495757"/>
          <a:ext cx="1045597" cy="630247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Unable to recover F&amp;A costs associated with cost sharing</a:t>
          </a:r>
        </a:p>
      </dsp:txBody>
      <dsp:txXfrm rot="-5400000">
        <a:off x="3545141" y="183722"/>
        <a:ext cx="6251430" cy="943513"/>
      </dsp:txXfrm>
    </dsp:sp>
    <dsp:sp modelId="{CBA3C3BE-36C1-4E1E-9A8A-6B122EE6B484}">
      <dsp:nvSpPr>
        <dsp:cNvPr id="0" name=""/>
        <dsp:cNvSpPr/>
      </dsp:nvSpPr>
      <dsp:spPr>
        <a:xfrm>
          <a:off x="0" y="1980"/>
          <a:ext cx="3545141" cy="13069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Impact on F&amp;A Recovery</a:t>
          </a:r>
        </a:p>
      </dsp:txBody>
      <dsp:txXfrm>
        <a:off x="63802" y="65782"/>
        <a:ext cx="3417537" cy="1179392"/>
      </dsp:txXfrm>
    </dsp:sp>
    <dsp:sp modelId="{B884CE53-EEBD-4F54-BB99-B937CE48C6F3}">
      <dsp:nvSpPr>
        <dsp:cNvPr id="0" name=""/>
        <dsp:cNvSpPr/>
      </dsp:nvSpPr>
      <dsp:spPr>
        <a:xfrm rot="5400000">
          <a:off x="6173578" y="-1123411"/>
          <a:ext cx="1045597" cy="630247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Tracking and reporting on both sides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Certification of effort</a:t>
          </a:r>
        </a:p>
      </dsp:txBody>
      <dsp:txXfrm rot="-5400000">
        <a:off x="3545141" y="1556068"/>
        <a:ext cx="6251430" cy="943513"/>
      </dsp:txXfrm>
    </dsp:sp>
    <dsp:sp modelId="{C4DC0F26-3951-4EE1-B869-5DFB39A61B9C}">
      <dsp:nvSpPr>
        <dsp:cNvPr id="0" name=""/>
        <dsp:cNvSpPr/>
      </dsp:nvSpPr>
      <dsp:spPr>
        <a:xfrm>
          <a:off x="0" y="1374326"/>
          <a:ext cx="3545141" cy="13069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Increased Department and Central Office Burden</a:t>
          </a:r>
        </a:p>
      </dsp:txBody>
      <dsp:txXfrm>
        <a:off x="63802" y="1438128"/>
        <a:ext cx="3417537" cy="1179392"/>
      </dsp:txXfrm>
    </dsp:sp>
    <dsp:sp modelId="{C5EF6F0E-DA9C-4A34-91B3-4BC6AE2DF491}">
      <dsp:nvSpPr>
        <dsp:cNvPr id="0" name=""/>
        <dsp:cNvSpPr/>
      </dsp:nvSpPr>
      <dsp:spPr>
        <a:xfrm rot="5400000">
          <a:off x="6173578" y="248934"/>
          <a:ext cx="1045597" cy="630247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If cost share is not met or proven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Refund of award amount</a:t>
          </a:r>
        </a:p>
      </dsp:txBody>
      <dsp:txXfrm rot="-5400000">
        <a:off x="3545141" y="2928413"/>
        <a:ext cx="6251430" cy="943513"/>
      </dsp:txXfrm>
    </dsp:sp>
    <dsp:sp modelId="{9DF11F40-F9EB-469F-9C36-359065440CDE}">
      <dsp:nvSpPr>
        <dsp:cNvPr id="0" name=""/>
        <dsp:cNvSpPr/>
      </dsp:nvSpPr>
      <dsp:spPr>
        <a:xfrm>
          <a:off x="0" y="2746673"/>
          <a:ext cx="3545141" cy="13069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Increased Audit Risk</a:t>
          </a:r>
        </a:p>
      </dsp:txBody>
      <dsp:txXfrm>
        <a:off x="63802" y="2810475"/>
        <a:ext cx="3417537" cy="11793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39107-CAAE-4369-AAA0-6BD409C6D501}">
      <dsp:nvSpPr>
        <dsp:cNvPr id="0" name=""/>
        <dsp:cNvSpPr/>
      </dsp:nvSpPr>
      <dsp:spPr>
        <a:xfrm>
          <a:off x="916642" y="354971"/>
          <a:ext cx="3588314" cy="11213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9527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Sponsor may disallow a prorated portion of the university’s allowable expenses if cost share commitment is not met.</a:t>
          </a:r>
        </a:p>
      </dsp:txBody>
      <dsp:txXfrm>
        <a:off x="916642" y="354971"/>
        <a:ext cx="3588314" cy="1121348"/>
      </dsp:txXfrm>
    </dsp:sp>
    <dsp:sp modelId="{4BA23CEE-4305-46EA-97EE-33B3CA2BDE75}">
      <dsp:nvSpPr>
        <dsp:cNvPr id="0" name=""/>
        <dsp:cNvSpPr/>
      </dsp:nvSpPr>
      <dsp:spPr>
        <a:xfrm>
          <a:off x="767129" y="192999"/>
          <a:ext cx="784943" cy="11774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6F4DA3-81AF-4F2E-B966-9D0761BC7515}">
      <dsp:nvSpPr>
        <dsp:cNvPr id="0" name=""/>
        <dsp:cNvSpPr/>
      </dsp:nvSpPr>
      <dsp:spPr>
        <a:xfrm>
          <a:off x="916642" y="1766624"/>
          <a:ext cx="3588314" cy="11213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9527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Future funding for Sponsor could be put at risk.</a:t>
          </a:r>
        </a:p>
      </dsp:txBody>
      <dsp:txXfrm>
        <a:off x="916642" y="1766624"/>
        <a:ext cx="3588314" cy="1121348"/>
      </dsp:txXfrm>
    </dsp:sp>
    <dsp:sp modelId="{521C91E8-B1BE-4807-BCD1-AE99BBB446AE}">
      <dsp:nvSpPr>
        <dsp:cNvPr id="0" name=""/>
        <dsp:cNvSpPr/>
      </dsp:nvSpPr>
      <dsp:spPr>
        <a:xfrm>
          <a:off x="767129" y="1604652"/>
          <a:ext cx="784943" cy="117741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983A7-0273-460C-A10D-C6A77761F5D0}">
      <dsp:nvSpPr>
        <dsp:cNvPr id="0" name=""/>
        <dsp:cNvSpPr/>
      </dsp:nvSpPr>
      <dsp:spPr>
        <a:xfrm>
          <a:off x="916642" y="3178277"/>
          <a:ext cx="3588314" cy="11213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9527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university is ultimately responsible for meeting the cost share requirements. If you think you won’t meet your commitment, contact your central office immediately.</a:t>
          </a:r>
        </a:p>
      </dsp:txBody>
      <dsp:txXfrm>
        <a:off x="916642" y="3178277"/>
        <a:ext cx="3588314" cy="1121348"/>
      </dsp:txXfrm>
    </dsp:sp>
    <dsp:sp modelId="{606785C6-00FF-47FD-AE21-0B4EC2EB3982}">
      <dsp:nvSpPr>
        <dsp:cNvPr id="0" name=""/>
        <dsp:cNvSpPr/>
      </dsp:nvSpPr>
      <dsp:spPr>
        <a:xfrm>
          <a:off x="767129" y="3016304"/>
          <a:ext cx="784943" cy="11774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7C99E-1AA2-4B21-BA62-363BFC19DC40}">
      <dsp:nvSpPr>
        <dsp:cNvPr id="0" name=""/>
        <dsp:cNvSpPr/>
      </dsp:nvSpPr>
      <dsp:spPr>
        <a:xfrm>
          <a:off x="916643" y="354971"/>
          <a:ext cx="3588314" cy="11213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9527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Sponsor may not accept invoice if cost share isn’t reflected on it.</a:t>
          </a:r>
        </a:p>
      </dsp:txBody>
      <dsp:txXfrm>
        <a:off x="916643" y="354971"/>
        <a:ext cx="3588314" cy="1121348"/>
      </dsp:txXfrm>
    </dsp:sp>
    <dsp:sp modelId="{041B5554-C561-401F-B539-6099F0F8A23D}">
      <dsp:nvSpPr>
        <dsp:cNvPr id="0" name=""/>
        <dsp:cNvSpPr/>
      </dsp:nvSpPr>
      <dsp:spPr>
        <a:xfrm>
          <a:off x="767129" y="192998"/>
          <a:ext cx="784943" cy="11774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F63FB8-C224-478E-B238-10EDE33E8E0F}">
      <dsp:nvSpPr>
        <dsp:cNvPr id="0" name=""/>
        <dsp:cNvSpPr/>
      </dsp:nvSpPr>
      <dsp:spPr>
        <a:xfrm>
          <a:off x="916643" y="1766624"/>
          <a:ext cx="3588314" cy="11213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9527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Sponsor may consider the university in default of award if our cost share commitment isn’t met and could terminate the award.</a:t>
          </a:r>
        </a:p>
      </dsp:txBody>
      <dsp:txXfrm>
        <a:off x="916643" y="1766624"/>
        <a:ext cx="3588314" cy="1121348"/>
      </dsp:txXfrm>
    </dsp:sp>
    <dsp:sp modelId="{B51E304A-45B7-4BB2-9205-8CD791B45BEB}">
      <dsp:nvSpPr>
        <dsp:cNvPr id="0" name=""/>
        <dsp:cNvSpPr/>
      </dsp:nvSpPr>
      <dsp:spPr>
        <a:xfrm>
          <a:off x="767129" y="1604652"/>
          <a:ext cx="784943" cy="117741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2F4B9-B397-4730-863E-599379E670C5}">
      <dsp:nvSpPr>
        <dsp:cNvPr id="0" name=""/>
        <dsp:cNvSpPr/>
      </dsp:nvSpPr>
      <dsp:spPr>
        <a:xfrm>
          <a:off x="916643" y="3178277"/>
          <a:ext cx="3588314" cy="11213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9527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If a third-party cost share commitment isn’t provided, the university’s cost share commitment could increase accordingly.</a:t>
          </a:r>
        </a:p>
      </dsp:txBody>
      <dsp:txXfrm>
        <a:off x="916643" y="3178277"/>
        <a:ext cx="3588314" cy="1121348"/>
      </dsp:txXfrm>
    </dsp:sp>
    <dsp:sp modelId="{DA5CD6B1-4874-4622-9266-8515383FCC63}">
      <dsp:nvSpPr>
        <dsp:cNvPr id="0" name=""/>
        <dsp:cNvSpPr/>
      </dsp:nvSpPr>
      <dsp:spPr>
        <a:xfrm>
          <a:off x="767129" y="3016305"/>
          <a:ext cx="784943" cy="11774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BA4ED-2554-473C-BA45-25D875DC6322}">
      <dsp:nvSpPr>
        <dsp:cNvPr id="0" name=""/>
        <dsp:cNvSpPr/>
      </dsp:nvSpPr>
      <dsp:spPr>
        <a:xfrm>
          <a:off x="0" y="423708"/>
          <a:ext cx="5272087" cy="4131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9173" tIns="895604" rIns="40917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Create cost share accounts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Update cost share requirements within financial system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Ensure committed cost share is met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Maintain documentation for cost share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Report cost share if required</a:t>
          </a:r>
        </a:p>
      </dsp:txBody>
      <dsp:txXfrm>
        <a:off x="0" y="423708"/>
        <a:ext cx="5272087" cy="4131225"/>
      </dsp:txXfrm>
    </dsp:sp>
    <dsp:sp modelId="{A19BA767-A041-4753-A4A4-62DADD23E5AE}">
      <dsp:nvSpPr>
        <dsp:cNvPr id="0" name=""/>
        <dsp:cNvSpPr/>
      </dsp:nvSpPr>
      <dsp:spPr>
        <a:xfrm>
          <a:off x="0" y="0"/>
          <a:ext cx="3690460" cy="1269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91" tIns="0" rIns="139491" bIns="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solidFill>
                <a:schemeClr val="tx2"/>
              </a:solidFill>
            </a:rPr>
            <a:t>Post Award Compliance</a:t>
          </a:r>
        </a:p>
      </dsp:txBody>
      <dsp:txXfrm>
        <a:off x="61965" y="61965"/>
        <a:ext cx="3566530" cy="11454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42EA3-D8F9-4946-910A-43E7BEA7318B}">
      <dsp:nvSpPr>
        <dsp:cNvPr id="0" name=""/>
        <dsp:cNvSpPr/>
      </dsp:nvSpPr>
      <dsp:spPr>
        <a:xfrm>
          <a:off x="0" y="440396"/>
          <a:ext cx="5272087" cy="358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9173" tIns="1353820" rIns="40917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Review Mandatory Cost Share Requirements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Review Cost Share Budgets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Review PI Effort </a:t>
          </a:r>
        </a:p>
      </dsp:txBody>
      <dsp:txXfrm>
        <a:off x="0" y="440396"/>
        <a:ext cx="5272087" cy="3583125"/>
      </dsp:txXfrm>
    </dsp:sp>
    <dsp:sp modelId="{A6F513F3-4E38-49EB-B77B-69B816327135}">
      <dsp:nvSpPr>
        <dsp:cNvPr id="0" name=""/>
        <dsp:cNvSpPr/>
      </dsp:nvSpPr>
      <dsp:spPr>
        <a:xfrm>
          <a:off x="322981" y="51341"/>
          <a:ext cx="3690461" cy="13848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91" tIns="0" rIns="13949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2"/>
              </a:solidFill>
            </a:rPr>
            <a:t>Proposal Review</a:t>
          </a:r>
        </a:p>
      </dsp:txBody>
      <dsp:txXfrm>
        <a:off x="390585" y="118945"/>
        <a:ext cx="3555253" cy="1249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A57237-4C10-40BD-A88C-4C8BEDCA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5224" y="5919166"/>
            <a:ext cx="5141407" cy="5291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F360F-2056-4F5D-9163-387DDA5429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224" y="3896691"/>
            <a:ext cx="7304593" cy="2022475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This is the primary presentation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E3D4278-0357-4BDE-BA55-EFCCDBF8E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11" y="4014527"/>
            <a:ext cx="2437155" cy="202247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3027F4-B243-402D-B988-7E9A1E493B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8C36F6F-B8F4-410F-A877-78585C9012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342900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8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545" y="1894114"/>
            <a:ext cx="5271571" cy="4491925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4D7B61D-522E-4549-98D1-9F935DB5127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4" y="1894114"/>
            <a:ext cx="5271571" cy="4491925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545" y="3864508"/>
            <a:ext cx="5271571" cy="2521531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4D7B61D-522E-4549-98D1-9F935DB5127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4" y="3864508"/>
            <a:ext cx="5271571" cy="2521531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AC7F00-B71B-4100-913F-3827744F42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800" y="1748707"/>
            <a:ext cx="5271571" cy="196286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69D9C0C-C4B8-4B33-B573-97982161A2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4545" y="1748707"/>
            <a:ext cx="5271571" cy="196286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9276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1894114"/>
            <a:ext cx="3357663" cy="4491925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4C48A46-873D-466B-B950-318E7B1A3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7167" y="1894114"/>
            <a:ext cx="3357663" cy="4491925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1894114"/>
            <a:ext cx="3357663" cy="4491925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14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3697647"/>
            <a:ext cx="3357663" cy="268839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4C48A46-873D-466B-B950-318E7B1A3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7167" y="3697647"/>
            <a:ext cx="3357663" cy="268839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3697647"/>
            <a:ext cx="3357663" cy="268839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C6BC3C-A8EA-47A7-8DFE-4CAB9DE2E1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884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E7B482E-7B14-49A2-823A-51DB10A21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17166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5ED3D8-A7EF-43B4-A336-BD61D6C611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8448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3623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4131485"/>
            <a:ext cx="3357663" cy="225455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4131485"/>
            <a:ext cx="3357663" cy="225455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5ED3D8-A7EF-43B4-A336-BD61D6C611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17167" y="4131485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F0E3C44-84B5-4C5B-8E36-88B36A20A1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883" y="1734114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FAC20434-E98F-4BB3-8C34-41E669536E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48453" y="1734114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0008E055-B181-468E-9673-D1B1B4FEC0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417167" y="1734113"/>
            <a:ext cx="3357663" cy="225455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097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2"/>
            <a:ext cx="10820234" cy="5863523"/>
          </a:xfrm>
        </p:spPr>
        <p:txBody>
          <a:bodyPr anchor="ctr">
            <a:noAutofit/>
          </a:bodyPr>
          <a:lstStyle>
            <a:lvl1pPr algn="ctr">
              <a:defRPr lang="en-US"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67B4B-B67A-40B8-A839-822F378F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7CD060-67CC-4171-A5C3-73E9DC9482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2"/>
            <a:ext cx="10820234" cy="5863523"/>
          </a:xfrm>
        </p:spPr>
        <p:txBody>
          <a:bodyPr anchor="ctr">
            <a:noAutofit/>
          </a:bodyPr>
          <a:lstStyle>
            <a:lvl1pPr algn="ctr">
              <a:defRPr lang="en-US" sz="4000">
                <a:solidFill>
                  <a:schemeClr val="bg1"/>
                </a:solidFill>
                <a:effectLst>
                  <a:outerShdw blurRad="127000" dist="38100" dir="6000000" algn="t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379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660" y="1623871"/>
            <a:ext cx="5663457" cy="1083704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2661" y="3046022"/>
            <a:ext cx="5663455" cy="2113807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3AC16E3-3114-44A8-81A1-24F0AEE12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9154" y="2125682"/>
            <a:ext cx="2858460" cy="23720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74E6A3-E8CE-4D59-846E-ACB471F9646A}"/>
              </a:ext>
            </a:extLst>
          </p:cNvPr>
          <p:cNvCxnSpPr/>
          <p:nvPr userDrawn="1"/>
        </p:nvCxnSpPr>
        <p:spPr>
          <a:xfrm>
            <a:off x="5094514" y="1312223"/>
            <a:ext cx="0" cy="4156255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963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E3D4278-0357-4BDE-BA55-EFCCDBF8E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8858" y="1281859"/>
            <a:ext cx="4420736" cy="36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766A-FB4B-4F5B-81C1-BC4719F8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06FAE-2B65-4D5D-8CC3-D6A6FF88C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2D8411-DD7B-44FD-8E2A-B2FE04A7BC0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9788" y="576263"/>
            <a:ext cx="6889069" cy="5600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2FC7AFF-5FEC-4944-8B73-10DBCD550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8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4750" y="471962"/>
            <a:ext cx="6647131" cy="5914076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7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4750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55C9870-A338-40DF-88AE-19D26EA1DC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4750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FCFF06F-9E57-430C-8231-5ACD8151A2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6408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4160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411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99731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5914076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3158FB2-6D46-48FE-BF2D-02C197148C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118" y="471962"/>
            <a:ext cx="3185474" cy="5914076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99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411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99731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3158FB2-6D46-48FE-BF2D-02C197148C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118" y="471962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2AE99182-DEE5-48E5-A994-58E36BEEE9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6407" y="3554146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BD8BB651-0DC6-4196-A681-34E6521FC8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0118" y="3554146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52355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772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0119" y="471962"/>
            <a:ext cx="6647131" cy="5914076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68092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3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260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83" y="47196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13580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47540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55C9870-A338-40DF-88AE-19D26EA1DC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83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FCFF06F-9E57-430C-8231-5ACD8151A2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47540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7052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DC3F90-8599-4CD6-A757-309E6725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F737D-E40B-4179-9AA3-60F15E8EA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1881" y="6386039"/>
            <a:ext cx="397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67B4B-B67A-40B8-A839-822F378FF2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35292-8BD1-4F6C-83D0-336205A04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3252" y="575953"/>
            <a:ext cx="6895605" cy="5601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8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3" r:id="rId5"/>
    <p:sldLayoutId id="2147483663" r:id="rId6"/>
    <p:sldLayoutId id="2147483664" r:id="rId7"/>
    <p:sldLayoutId id="2147483652" r:id="rId8"/>
    <p:sldLayoutId id="2147483654" r:id="rId9"/>
    <p:sldLayoutId id="2147483656" r:id="rId10"/>
    <p:sldLayoutId id="2147483661" r:id="rId11"/>
    <p:sldLayoutId id="2147483655" r:id="rId12"/>
    <p:sldLayoutId id="2147483660" r:id="rId13"/>
    <p:sldLayoutId id="2147483662" r:id="rId14"/>
    <p:sldLayoutId id="2147483659" r:id="rId15"/>
    <p:sldLayoutId id="2147483657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521C21-9A18-44E6-B642-1C36E78C0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5224" y="5919166"/>
            <a:ext cx="5699168" cy="529135"/>
          </a:xfrm>
        </p:spPr>
        <p:txBody>
          <a:bodyPr>
            <a:normAutofit/>
          </a:bodyPr>
          <a:lstStyle/>
          <a:p>
            <a:r>
              <a:rPr lang="en-US" dirty="0"/>
              <a:t>Tanya Dalton, Tara Gonzales &amp; Kerwin Lawrence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41DD92-2882-4617-9A85-653A237FE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Cost Sharing </a:t>
            </a:r>
            <a:br>
              <a:rPr lang="en-US" sz="5400" dirty="0"/>
            </a:br>
            <a:r>
              <a:rPr lang="en-US" sz="5400" dirty="0"/>
              <a:t>Do’s and Don’ts</a:t>
            </a:r>
          </a:p>
        </p:txBody>
      </p:sp>
      <p:pic>
        <p:nvPicPr>
          <p:cNvPr id="8" name="Picture Placeholder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34D26DF-069D-43D4-908C-0A86AD9F4B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4" b="16746"/>
          <a:stretch/>
        </p:blipFill>
        <p:spPr>
          <a:xfrm>
            <a:off x="1" y="1"/>
            <a:ext cx="12192000" cy="3429000"/>
          </a:xfr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342900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48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3FA81-F061-433C-AA1D-F60A95475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</p:spPr>
        <p:txBody>
          <a:bodyPr anchor="ctr">
            <a:normAutofit/>
          </a:bodyPr>
          <a:lstStyle/>
          <a:p>
            <a:r>
              <a:rPr lang="en-US" dirty="0"/>
              <a:t>Minimize </a:t>
            </a:r>
            <a:br>
              <a:rPr lang="en-US" dirty="0"/>
            </a:br>
            <a:r>
              <a:rPr lang="en-US" dirty="0"/>
              <a:t>Cost Share when Possible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D3E3A03-E6AF-46E4-A21D-9A976F040AC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42837819"/>
              </p:ext>
            </p:extLst>
          </p:nvPr>
        </p:nvGraphicFramePr>
        <p:xfrm>
          <a:off x="4649788" y="576263"/>
          <a:ext cx="6889069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5892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CBE6F-F5A6-46C6-9332-4350011A2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 Minimum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Level of Effort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 </a:t>
            </a:r>
            <a:br>
              <a:rPr lang="en-US" dirty="0">
                <a:solidFill>
                  <a:schemeClr val="accent3"/>
                </a:solidFill>
              </a:rPr>
            </a:b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Cost Share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0" name="Content Placeholder 3">
            <a:extLst>
              <a:ext uri="{FF2B5EF4-FFF2-40B4-BE49-F238E27FC236}">
                <a16:creationId xmlns:a16="http://schemas.microsoft.com/office/drawing/2014/main" id="{24B06429-7FEC-446B-8755-6FCB8AEC8ED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856860013"/>
              </p:ext>
            </p:extLst>
          </p:nvPr>
        </p:nvGraphicFramePr>
        <p:xfrm>
          <a:off x="4562857" y="365760"/>
          <a:ext cx="6976000" cy="5601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aphic 10" descr="Arrow Down with solid fill">
            <a:extLst>
              <a:ext uri="{FF2B5EF4-FFF2-40B4-BE49-F238E27FC236}">
                <a16:creationId xmlns:a16="http://schemas.microsoft.com/office/drawing/2014/main" id="{423DD20A-9689-47A1-B08A-9027E0E1B9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7400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89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12FFE6-92E9-4577-8346-3688D619F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Leveraged Resources?</a:t>
            </a:r>
          </a:p>
        </p:txBody>
      </p:sp>
    </p:spTree>
    <p:extLst>
      <p:ext uri="{BB962C8B-B14F-4D97-AF65-F5344CB8AC3E}">
        <p14:creationId xmlns:p14="http://schemas.microsoft.com/office/powerpoint/2010/main" val="13167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4743-57B6-4CA1-BF38-1CFAD0B5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are Project Cost Covered?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047E-9CC7-48BC-A5D1-2CFABA67CEE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b="1" dirty="0"/>
              <a:t>Grant funds from Federal Government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D6DEF-3886-43F9-A4E4-191563B21DA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2400" b="1" dirty="0"/>
              <a:t>Cash and in-kind contributions from non-Federal 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331C67-57D9-4BC7-AA5E-2BA7B74CA54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200" b="1" dirty="0"/>
              <a:t>TOTAL PROJECT FUNDS</a:t>
            </a: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630954BC-58ED-49FC-A7C7-D8F4031AD49E}"/>
              </a:ext>
            </a:extLst>
          </p:cNvPr>
          <p:cNvSpPr/>
          <p:nvPr/>
        </p:nvSpPr>
        <p:spPr>
          <a:xfrm>
            <a:off x="3773156" y="3225676"/>
            <a:ext cx="644011" cy="677251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quals 10">
            <a:extLst>
              <a:ext uri="{FF2B5EF4-FFF2-40B4-BE49-F238E27FC236}">
                <a16:creationId xmlns:a16="http://schemas.microsoft.com/office/drawing/2014/main" id="{921696FA-7541-433E-BAC3-F8CC0016E663}"/>
              </a:ext>
            </a:extLst>
          </p:cNvPr>
          <p:cNvSpPr/>
          <p:nvPr/>
        </p:nvSpPr>
        <p:spPr>
          <a:xfrm>
            <a:off x="7774830" y="3300771"/>
            <a:ext cx="644011" cy="677251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Building 83">
                <a:extLst>
                  <a:ext uri="{FF2B5EF4-FFF2-40B4-BE49-F238E27FC236}">
                    <a16:creationId xmlns:a16="http://schemas.microsoft.com/office/drawing/2014/main" id="{47B2526B-D71C-4CB9-B89A-342675B4CF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88777" y="1323785"/>
              <a:ext cx="3098407" cy="281180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98407" cy="2811804"/>
                    </a:xfrm>
                    <a:prstGeom prst="rect">
                      <a:avLst/>
                    </a:prstGeom>
                  </am3d:spPr>
                  <am3d:camera>
                    <am3d:pos x="0" y="0" z="698252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87" d="1000000"/>
                    <am3d:preTrans dx="-56313" dy="-6612847" dz="180677"/>
                    <am3d:scale>
                      <am3d:sx n="1000000" d="1000000"/>
                      <am3d:sy n="1000000" d="1000000"/>
                      <am3d:sz n="1000000" d="1000000"/>
                    </am3d:scale>
                    <am3d:rot ax="1538859" ay="2118683" az="93065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4215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Building 83">
                <a:extLst>
                  <a:ext uri="{FF2B5EF4-FFF2-40B4-BE49-F238E27FC236}">
                    <a16:creationId xmlns:a16="http://schemas.microsoft.com/office/drawing/2014/main" id="{47B2526B-D71C-4CB9-B89A-342675B4CF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8777" y="1323785"/>
                <a:ext cx="3098407" cy="2811804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Graphic 13" descr="Loan outline">
            <a:extLst>
              <a:ext uri="{FF2B5EF4-FFF2-40B4-BE49-F238E27FC236}">
                <a16:creationId xmlns:a16="http://schemas.microsoft.com/office/drawing/2014/main" id="{1D65AD15-4659-41E3-AF36-52BF95AF2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4673" y="2487164"/>
            <a:ext cx="1914860" cy="19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82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75B9-CC12-4760-AA40-2C183BE5E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Leveraged Resources vs. Match/Cost 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22377-DF1A-4989-ABD9-703B473D79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29507" y="1591294"/>
            <a:ext cx="5271571" cy="4491925"/>
          </a:xfrm>
        </p:spPr>
        <p:txBody>
          <a:bodyPr>
            <a:normAutofit/>
          </a:bodyPr>
          <a:lstStyle/>
          <a:p>
            <a:r>
              <a:rPr lang="en-US" sz="2000" dirty="0"/>
              <a:t>Match/Cost Share</a:t>
            </a:r>
          </a:p>
          <a:p>
            <a:pPr lvl="1"/>
            <a:r>
              <a:rPr lang="en-US" sz="1800" dirty="0"/>
              <a:t>Additional </a:t>
            </a:r>
            <a:r>
              <a:rPr lang="en-US" sz="1800" b="1" dirty="0"/>
              <a:t>non-Federal</a:t>
            </a:r>
            <a:r>
              <a:rPr lang="en-US" sz="1800" dirty="0"/>
              <a:t> funds expended to support grant objectives when required either by statute or in the FOA as a condition of funding</a:t>
            </a:r>
          </a:p>
          <a:p>
            <a:pPr lvl="1"/>
            <a:endParaRPr lang="en-US" sz="1800" dirty="0"/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Normally in the form of a direct cost that would otherwise be charged or utilized to support the grant or contract.</a:t>
            </a:r>
          </a:p>
          <a:p>
            <a:pPr lvl="2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May take the form of Facilities &amp; Administrative (F&amp;A) Cost.</a:t>
            </a:r>
          </a:p>
          <a:p>
            <a:pPr lvl="2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769DA-76A9-42C1-8F14-87BEA27316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2897" y="1591294"/>
            <a:ext cx="5271571" cy="4491925"/>
          </a:xfrm>
        </p:spPr>
        <p:txBody>
          <a:bodyPr>
            <a:normAutofit/>
          </a:bodyPr>
          <a:lstStyle/>
          <a:p>
            <a:r>
              <a:rPr lang="en-US" sz="2000" dirty="0"/>
              <a:t>What are Leveraged Resources?</a:t>
            </a:r>
          </a:p>
          <a:p>
            <a:pPr lvl="1"/>
            <a:r>
              <a:rPr lang="en-US" sz="2000" dirty="0"/>
              <a:t>Funds used in coordination with the grant to support the grant’s outcomes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ETA* Definition:</a:t>
            </a:r>
          </a:p>
          <a:p>
            <a:pPr lvl="2"/>
            <a:r>
              <a:rPr lang="en-US" sz="2000" dirty="0"/>
              <a:t>All resources used by the recipient to support grant activity and outcomes, whether or not those resources meet the standards required for match/cost share.</a:t>
            </a:r>
          </a:p>
          <a:p>
            <a:pPr lvl="2"/>
            <a:r>
              <a:rPr lang="en-US" sz="2000" dirty="0"/>
              <a:t>Two Categories:	</a:t>
            </a:r>
          </a:p>
          <a:p>
            <a:pPr lvl="3"/>
            <a:r>
              <a:rPr lang="en-US" sz="1800" dirty="0"/>
              <a:t>Allowable match</a:t>
            </a:r>
          </a:p>
          <a:p>
            <a:pPr lvl="3"/>
            <a:r>
              <a:rPr lang="en-US" sz="1800" dirty="0"/>
              <a:t>Non-match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08CF9-D531-4FE9-AA96-B2B107FF0A9F}"/>
              </a:ext>
            </a:extLst>
          </p:cNvPr>
          <p:cNvSpPr txBox="1"/>
          <p:nvPr/>
        </p:nvSpPr>
        <p:spPr>
          <a:xfrm>
            <a:off x="685882" y="1031628"/>
            <a:ext cx="10277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Leveraged resources can include cost share, but cost share does not include leveraged resources.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8BF16-58B2-4DB3-85DF-F0492AC5B319}"/>
              </a:ext>
            </a:extLst>
          </p:cNvPr>
          <p:cNvSpPr txBox="1"/>
          <p:nvPr/>
        </p:nvSpPr>
        <p:spPr>
          <a:xfrm>
            <a:off x="5065776" y="6386037"/>
            <a:ext cx="7047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*ETA is the Employment and Training Administration, a division of Department of Labor</a:t>
            </a:r>
          </a:p>
        </p:txBody>
      </p:sp>
    </p:spTree>
    <p:extLst>
      <p:ext uri="{BB962C8B-B14F-4D97-AF65-F5344CB8AC3E}">
        <p14:creationId xmlns:p14="http://schemas.microsoft.com/office/powerpoint/2010/main" val="3087721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9CE2-FE7D-4CA1-8EB1-09E6B7093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Non-Quantifiable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AA639-45AD-4D40-B8D9-1CD5B7034FB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9788" y="576263"/>
            <a:ext cx="6889069" cy="56007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Avoid quantifying resources available to the project when cost sharing is </a:t>
            </a:r>
            <a:r>
              <a:rPr lang="en-US" sz="2400" u="sng" dirty="0"/>
              <a:t>not</a:t>
            </a:r>
            <a:r>
              <a:rPr lang="en-US" sz="2400" dirty="0"/>
              <a:t> required by the sponsor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Non – quantifiable language does </a:t>
            </a:r>
            <a:r>
              <a:rPr lang="en-US" sz="2400" i="1" u="sng" dirty="0">
                <a:solidFill>
                  <a:schemeClr val="accent2"/>
                </a:solidFill>
              </a:rPr>
              <a:t>not</a:t>
            </a:r>
            <a:r>
              <a:rPr lang="en-US" sz="2400" dirty="0">
                <a:solidFill>
                  <a:schemeClr val="accent2"/>
                </a:solidFill>
              </a:rPr>
              <a:t> commit the University</a:t>
            </a:r>
          </a:p>
        </p:txBody>
      </p:sp>
    </p:spTree>
    <p:extLst>
      <p:ext uri="{BB962C8B-B14F-4D97-AF65-F5344CB8AC3E}">
        <p14:creationId xmlns:p14="http://schemas.microsoft.com/office/powerpoint/2010/main" val="514143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6AD5-B4ED-4C5C-8C70-6DDDED89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2922161" cy="560101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Non – Quantifiable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55C4-E1CC-4C5C-8521-0F38A63B188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41228" y="192215"/>
            <a:ext cx="6889069" cy="56007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Rephrase the Following to Ensure University is Not Committed to Cost Sharing:</a:t>
            </a:r>
          </a:p>
          <a:p>
            <a:pPr marL="0" indent="0">
              <a:buNone/>
            </a:pPr>
            <a:endParaRPr lang="en-US" sz="2000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US" sz="2800" dirty="0"/>
              <a:t>The PI is requesting 10% salary support,  and the University will provide an additional 5% salary support for the project.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63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6AD5-B4ED-4C5C-8C70-6DDDED89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Non – Quantifiable Language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55C4-E1CC-4C5C-8521-0F38A63B188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Rephrase the Following to Ensure University is Not Committed to Cost Sharing:</a:t>
            </a:r>
          </a:p>
          <a:p>
            <a:pPr marL="0" indent="0">
              <a:buNone/>
            </a:pPr>
            <a:endParaRPr lang="en-US" sz="2800" dirty="0"/>
          </a:p>
          <a:p>
            <a:pPr marL="457200" lvl="1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The PI is requesting 10% salary support, and the University will provide an additional 5% salary support for the project.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457200" lvl="1" indent="0">
              <a:buNone/>
            </a:pPr>
            <a:r>
              <a:rPr lang="en-US" sz="2800" dirty="0"/>
              <a:t>The PI is requesting 10% salary support, and the University </a:t>
            </a:r>
            <a:r>
              <a:rPr lang="en-US" sz="2800" u="sng" dirty="0">
                <a:solidFill>
                  <a:schemeClr val="accent2"/>
                </a:solidFill>
              </a:rPr>
              <a:t>will provide additional support as needed</a:t>
            </a:r>
            <a:r>
              <a:rPr lang="en-US" sz="2800" dirty="0"/>
              <a:t>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29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6AD5-B4ED-4C5C-8C70-6DDDED89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Non – Quantifiable Language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55C4-E1CC-4C5C-8521-0F38A63B188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6636" y="146495"/>
            <a:ext cx="6889069" cy="56007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Rephrase the Following to Ensure University is Not Committed to Cost Sharing: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lnSpc>
                <a:spcPts val="2735"/>
              </a:lnSpc>
              <a:spcAft>
                <a:spcPts val="1900"/>
              </a:spcAft>
              <a:buNone/>
              <a:defRPr lang="en-US"/>
            </a:pPr>
            <a:r>
              <a:rPr lang="en-US" sz="2800" dirty="0"/>
              <a:t>A graduate research assistant will spend 4 hours per week analyzing samples for the project, but no salary is requested.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51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6AD5-B4ED-4C5C-8C70-6DDDED89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Non – Quantifiable Language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55C4-E1CC-4C5C-8521-0F38A63B188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Rephrase the Following to Ensure University is Not Committed to Cost Sharing:</a:t>
            </a:r>
          </a:p>
          <a:p>
            <a:pPr marL="0" indent="0">
              <a:buNone/>
            </a:pPr>
            <a:endParaRPr lang="en-US" sz="20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A graduate research assistant will spend 4 hours per week analyzing samples for the project, but no salary is requested.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lnSpc>
                <a:spcPts val="2735"/>
              </a:lnSpc>
              <a:spcAft>
                <a:spcPts val="1900"/>
              </a:spcAft>
              <a:buNone/>
              <a:defRPr lang="en-US"/>
            </a:pPr>
            <a:r>
              <a:rPr lang="en-US" sz="2800" dirty="0"/>
              <a:t>A graduate research assistant </a:t>
            </a:r>
            <a:r>
              <a:rPr lang="en-US" sz="2800" u="sng" dirty="0">
                <a:solidFill>
                  <a:schemeClr val="accent2"/>
                </a:solidFill>
              </a:rPr>
              <a:t>will be assigned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/>
              <a:t>to analyze samples as necessary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64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1C2ED5-FEE7-41F9-B300-9625C4E2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Objectives</a:t>
            </a:r>
          </a:p>
        </p:txBody>
      </p:sp>
      <p:graphicFrame>
        <p:nvGraphicFramePr>
          <p:cNvPr id="27" name="Content Placeholder 4">
            <a:extLst>
              <a:ext uri="{FF2B5EF4-FFF2-40B4-BE49-F238E27FC236}">
                <a16:creationId xmlns:a16="http://schemas.microsoft.com/office/drawing/2014/main" id="{28706FD0-8BA1-4F83-B6BF-662520D6DAE3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762325840"/>
              </p:ext>
            </p:extLst>
          </p:nvPr>
        </p:nvGraphicFramePr>
        <p:xfrm>
          <a:off x="4649788" y="576263"/>
          <a:ext cx="6889069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30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6AD5-B4ED-4C5C-8C70-6DDDED89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Non – Quantifiable Language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55C4-E1CC-4C5C-8521-0F38A63B188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Rephrase the Following to Ensure University is Not Committed to Cost Sharing: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lnSpc>
                <a:spcPts val="2735"/>
              </a:lnSpc>
              <a:spcAft>
                <a:spcPts val="1900"/>
              </a:spcAft>
              <a:buNone/>
              <a:defRPr lang="en-US"/>
            </a:pPr>
            <a:r>
              <a:rPr lang="en-US" sz="2800" dirty="0"/>
              <a:t>The PI will be able to access a mass spectrometer 8 hours per week for the project at no charge. The University will waive the normal fee of $100 per hour.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58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6AD5-B4ED-4C5C-8C70-6DDDED89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Non – Quantifiable Language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55C4-E1CC-4C5C-8521-0F38A63B188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71410" y="749999"/>
            <a:ext cx="6889069" cy="5600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Rephrase the Following to Ensure University is Not Committed to Cost Sharing:</a:t>
            </a:r>
          </a:p>
          <a:p>
            <a:pPr marL="0" indent="0">
              <a:buNone/>
            </a:pPr>
            <a:endParaRPr lang="en-US" sz="2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The PI will be able to access a mass spectrometer 8 hours per week for the project at no charge. The University will waive the normal fee of $100 per hour.</a:t>
            </a:r>
          </a:p>
          <a:p>
            <a:pPr marL="0" indent="0">
              <a:lnSpc>
                <a:spcPts val="2735"/>
              </a:lnSpc>
              <a:spcAft>
                <a:spcPts val="1900"/>
              </a:spcAft>
              <a:buNone/>
              <a:defRPr lang="en-US"/>
            </a:pPr>
            <a:endParaRPr lang="en-US" sz="2800" dirty="0"/>
          </a:p>
          <a:p>
            <a:pPr marL="0" indent="0">
              <a:lnSpc>
                <a:spcPts val="2735"/>
              </a:lnSpc>
              <a:spcAft>
                <a:spcPts val="1900"/>
              </a:spcAft>
              <a:buNone/>
              <a:defRPr lang="en-US"/>
            </a:pPr>
            <a:r>
              <a:rPr lang="en-US" sz="2800" dirty="0"/>
              <a:t>The PI </a:t>
            </a:r>
            <a:r>
              <a:rPr lang="en-US" sz="2800" u="sng" dirty="0">
                <a:solidFill>
                  <a:srgbClr val="991329"/>
                </a:solidFill>
              </a:rPr>
              <a:t>will have access </a:t>
            </a:r>
            <a:r>
              <a:rPr lang="en-US" sz="2800" dirty="0"/>
              <a:t>to resources such as a mass spectrometer to complete the project.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1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2F77B6-066E-4A04-AF88-BCF9E47C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Burden &amp;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2773566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052E-2986-40A8-9539-E97606678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Compliance &amp; Administrative Burden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194E5A-D4EA-49B1-8D41-0E30E67DC45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45924" y="1893888"/>
            <a:ext cx="5248465" cy="4492625"/>
          </a:xfrm>
          <a:prstGeom prst="rect">
            <a:avLst/>
          </a:prstGeom>
        </p:spPr>
      </p:pic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50AB4D0C-FA7F-4166-B7C5-2C5D36FDAF7E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304830012"/>
              </p:ext>
            </p:extLst>
          </p:nvPr>
        </p:nvGraphicFramePr>
        <p:xfrm>
          <a:off x="380010" y="1893889"/>
          <a:ext cx="5577878" cy="2927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3116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6223-B5A5-4403-B7E9-F1F03DB1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Administrative Burden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313A64A-9596-4576-8C03-469AB102EE48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277152935"/>
              </p:ext>
            </p:extLst>
          </p:nvPr>
        </p:nvGraphicFramePr>
        <p:xfrm>
          <a:off x="1291442" y="1882013"/>
          <a:ext cx="9847614" cy="405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0479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2BDFD-240E-43AB-8ED9-6565E37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F&amp;A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67ED2-FABC-4754-9EED-2F8E5C5BB98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F&amp;A rate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F&amp;A return to college and department</a:t>
            </a:r>
          </a:p>
          <a:p>
            <a:endParaRPr lang="en-US" dirty="0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D5EC6C63-03A9-47CC-8073-D303581ACD6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66" y="1351235"/>
            <a:ext cx="4933950" cy="1419225"/>
          </a:xfrm>
          <a:prstGeom prst="rect">
            <a:avLst/>
          </a:prstGeom>
        </p:spPr>
      </p:pic>
      <p:pic>
        <p:nvPicPr>
          <p:cNvPr id="6" name="Graphic 17" descr="Downward trend">
            <a:extLst>
              <a:ext uri="{FF2B5EF4-FFF2-40B4-BE49-F238E27FC236}">
                <a16:creationId xmlns:a16="http://schemas.microsoft.com/office/drawing/2014/main" id="{0C4B2F4F-1972-4D06-B188-630A4BC45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732" y="2060848"/>
            <a:ext cx="1368152" cy="1368152"/>
          </a:xfrm>
          <a:prstGeom prst="rect">
            <a:avLst/>
          </a:prstGeom>
        </p:spPr>
      </p:pic>
      <p:pic>
        <p:nvPicPr>
          <p:cNvPr id="7" name="Graphic 18" descr="Downward trend">
            <a:extLst>
              <a:ext uri="{FF2B5EF4-FFF2-40B4-BE49-F238E27FC236}">
                <a16:creationId xmlns:a16="http://schemas.microsoft.com/office/drawing/2014/main" id="{65546C4E-EB10-44F4-88F8-2CD7F16BF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652" y="3763531"/>
            <a:ext cx="1368152" cy="13681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C41A72-A085-4D6E-AA31-AB96B7166FE6}"/>
              </a:ext>
            </a:extLst>
          </p:cNvPr>
          <p:cNvSpPr txBox="1"/>
          <p:nvPr/>
        </p:nvSpPr>
        <p:spPr>
          <a:xfrm>
            <a:off x="6234547" y="332656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Recourses are re-directed from their intended primary use, to fund the cost share</a:t>
            </a:r>
          </a:p>
        </p:txBody>
      </p:sp>
    </p:spTree>
    <p:extLst>
      <p:ext uri="{BB962C8B-B14F-4D97-AF65-F5344CB8AC3E}">
        <p14:creationId xmlns:p14="http://schemas.microsoft.com/office/powerpoint/2010/main" val="680729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D725-C451-4571-9E3F-B2F6ACED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2"/>
            <a:ext cx="3791857" cy="2266475"/>
          </a:xfrm>
        </p:spPr>
        <p:txBody>
          <a:bodyPr anchor="b">
            <a:normAutofit/>
          </a:bodyPr>
          <a:lstStyle/>
          <a:p>
            <a:r>
              <a:rPr lang="en-US" dirty="0"/>
              <a:t>How does cost share impact the negotiated F&amp;A rate?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B75F0-F2B0-4287-B497-460E7BB34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21" y="471962"/>
            <a:ext cx="5887789" cy="591407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C7040-20EE-4251-B692-527F518EBC8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3792537" cy="3331689"/>
          </a:xfrm>
        </p:spPr>
        <p:txBody>
          <a:bodyPr anchor="t">
            <a:normAutofit/>
          </a:bodyPr>
          <a:lstStyle/>
          <a:p>
            <a:r>
              <a:rPr lang="en-US" sz="1500" b="0" i="0" dirty="0">
                <a:effectLst/>
              </a:rPr>
              <a:t>Cost Share Contributions (not including 3rd Party Cost Share) are factored into the Standard F&amp;A Rate negotiations. The Standard F&amp;A rate is calculated by taking the total direct costs from a selected period of time and dividing it by the total F&amp;A costs for the same period. The ratio is the basis for the Standard F&amp;A Rate. The Cost Share Commitments for that same period are added to the total direct costs, which decreases the Standard F&amp;A Rate. </a:t>
            </a:r>
          </a:p>
          <a:p>
            <a:endParaRPr lang="en-US" sz="1500" b="0" i="0" dirty="0">
              <a:effectLst/>
            </a:endParaRPr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96778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16B4-47C9-43E3-B714-78092A2A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Potential Consequences of not meeting </a:t>
            </a:r>
            <a:br>
              <a:rPr lang="en-US" sz="3600" dirty="0"/>
            </a:br>
            <a:r>
              <a:rPr lang="en-US" sz="3600" dirty="0"/>
              <a:t>Cost Share Commitment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9EF6381-7B39-4A90-8B58-A85E60CD5B03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6234113" y="1893888"/>
          <a:ext cx="5272087" cy="4492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E06B04-40C7-49D7-99B5-39DB95FC3278}"/>
              </a:ext>
            </a:extLst>
          </p:cNvPr>
          <p:cNvGraphicFramePr>
            <a:graphicFrameLocks noGrp="1"/>
          </p:cNvGraphicFramePr>
          <p:nvPr>
            <p:ph sz="quarter" idx="15"/>
          </p:nvPr>
        </p:nvGraphicFramePr>
        <p:xfrm>
          <a:off x="685800" y="1893888"/>
          <a:ext cx="5272088" cy="4492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25705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2EFF-2519-4AEC-A79B-F4A4367D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and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4156727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0524-F732-486C-A049-81593E791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Roles and Responsibilities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9ACD85-450E-4A0F-A9AE-B0D9E0D4186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136113876"/>
              </p:ext>
            </p:extLst>
          </p:nvPr>
        </p:nvGraphicFramePr>
        <p:xfrm>
          <a:off x="6234113" y="1591294"/>
          <a:ext cx="5272087" cy="4795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E732FEB-495B-40F2-95F0-0B31370A8806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080587826"/>
              </p:ext>
            </p:extLst>
          </p:nvPr>
        </p:nvGraphicFramePr>
        <p:xfrm>
          <a:off x="685800" y="1591294"/>
          <a:ext cx="5272088" cy="4795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1269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A31717-87F5-426A-A734-9B45C8C0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What is Cost Share?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473799-6D6F-47F9-9C39-CC528167A92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2" y="1591294"/>
            <a:ext cx="10707540" cy="4491925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Cost sharing or matching means the portion of project costs not paid by Federal funds (unless otherwise authorized by Federal statute)  </a:t>
            </a:r>
            <a:r>
              <a:rPr lang="en-US" b="1" dirty="0"/>
              <a:t>2 CFR § 200.29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</a:rPr>
              <a:t>Expanded Definition</a:t>
            </a:r>
          </a:p>
          <a:p>
            <a:pPr marL="0" indent="0">
              <a:buNone/>
            </a:pPr>
            <a:r>
              <a:rPr lang="en-US" dirty="0"/>
              <a:t>Cost Share occurs when a </a:t>
            </a:r>
            <a:r>
              <a:rPr lang="en-US" u="sng" dirty="0"/>
              <a:t>quantified</a:t>
            </a:r>
            <a:r>
              <a:rPr lang="en-US" dirty="0"/>
              <a:t> portion of the costs of an award are </a:t>
            </a:r>
            <a:r>
              <a:rPr lang="en-US" u="sng" dirty="0"/>
              <a:t>not paid by the sponsor</a:t>
            </a:r>
            <a:r>
              <a:rPr lang="en-US" dirty="0"/>
              <a:t>, but paid instead using resources within a department, school/college, or other party outside of the University. </a:t>
            </a:r>
          </a:p>
          <a:p>
            <a:pPr marL="0" indent="0">
              <a:buNone/>
            </a:pPr>
            <a:r>
              <a:rPr lang="en-US" dirty="0"/>
              <a:t>It is a commitment to use resources other than the award itself for completion of the award objectives.</a:t>
            </a:r>
          </a:p>
          <a:p>
            <a:pPr marL="0" indent="0">
              <a:buNone/>
            </a:pPr>
            <a:r>
              <a:rPr lang="en-US" dirty="0"/>
              <a:t>It is either required by the Sponsor or proposed (volunteered) by the Principal Investigator/Institution.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29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34AD-70D0-4FDF-BCEC-B0FBEE542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 Award Monitoring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F048E-768A-4286-934B-C7E0E45879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2" y="1591295"/>
            <a:ext cx="10820234" cy="3840242"/>
          </a:xfrm>
          <a:noFill/>
        </p:spPr>
        <p:txBody>
          <a:bodyPr>
            <a:normAutofit/>
          </a:bodyPr>
          <a:lstStyle/>
          <a:p>
            <a:r>
              <a:rPr lang="en-US" dirty="0"/>
              <a:t>Review CS Requirements</a:t>
            </a:r>
          </a:p>
          <a:p>
            <a:pPr lvl="1"/>
            <a:r>
              <a:rPr lang="en-US" dirty="0"/>
              <a:t>Notice of Award</a:t>
            </a:r>
          </a:p>
          <a:p>
            <a:pPr lvl="1"/>
            <a:r>
              <a:rPr lang="en-US" dirty="0"/>
              <a:t>Proposal Budget</a:t>
            </a:r>
          </a:p>
          <a:p>
            <a:r>
              <a:rPr lang="en-US" dirty="0"/>
              <a:t>Post Cost Share</a:t>
            </a:r>
          </a:p>
          <a:p>
            <a:pPr lvl="1"/>
            <a:r>
              <a:rPr lang="en-US" dirty="0"/>
              <a:t>Payroll distributions</a:t>
            </a:r>
          </a:p>
          <a:p>
            <a:pPr lvl="1"/>
            <a:r>
              <a:rPr lang="en-US" dirty="0"/>
              <a:t>Correctly coding financial transactions</a:t>
            </a:r>
          </a:p>
          <a:p>
            <a:r>
              <a:rPr lang="en-US" dirty="0"/>
              <a:t>Process cost transfers to post CS not correctly coded at time of transaction</a:t>
            </a:r>
          </a:p>
          <a:p>
            <a:r>
              <a:rPr lang="en-US" dirty="0"/>
              <a:t>Monitor commitment to ensure CS requirements are on track when reconciling accounts</a:t>
            </a:r>
          </a:p>
          <a:p>
            <a:r>
              <a:rPr lang="en-US" dirty="0"/>
              <a:t>Monitor 3</a:t>
            </a:r>
            <a:r>
              <a:rPr lang="en-US" baseline="30000" dirty="0"/>
              <a:t>rd</a:t>
            </a:r>
            <a:r>
              <a:rPr lang="en-US" dirty="0"/>
              <a:t> party</a:t>
            </a:r>
          </a:p>
          <a:p>
            <a:r>
              <a:rPr lang="en-US" dirty="0"/>
              <a:t>Maintain documentation for audit purposes</a:t>
            </a:r>
          </a:p>
        </p:txBody>
      </p:sp>
      <p:pic>
        <p:nvPicPr>
          <p:cNvPr id="5" name="Picture Placeholder 1">
            <a:extLst>
              <a:ext uri="{FF2B5EF4-FFF2-40B4-BE49-F238E27FC236}">
                <a16:creationId xmlns:a16="http://schemas.microsoft.com/office/drawing/2014/main" id="{36BCC4BC-742F-45A7-9E67-D5AF095E1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" b="7250"/>
          <a:stretch>
            <a:fillRect/>
          </a:stretch>
        </p:blipFill>
        <p:spPr>
          <a:xfrm>
            <a:off x="7954287" y="4417416"/>
            <a:ext cx="3390636" cy="1560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410626-08CB-435D-BFA2-238A28949E35}"/>
              </a:ext>
            </a:extLst>
          </p:cNvPr>
          <p:cNvSpPr txBox="1"/>
          <p:nvPr/>
        </p:nvSpPr>
        <p:spPr>
          <a:xfrm>
            <a:off x="252717" y="6211669"/>
            <a:ext cx="10632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*Post Award Monitoring is a responsibility shared between central administration and the campus unit.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201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EBF7-B357-47EA-AD0E-3FB5493A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Cost Sharing Recap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5AC8069-D091-4820-A42A-E25319F917F6}"/>
              </a:ext>
            </a:extLst>
          </p:cNvPr>
          <p:cNvGraphicFramePr>
            <a:graphicFrameLocks noGrp="1"/>
          </p:cNvGraphicFramePr>
          <p:nvPr>
            <p:ph sz="quarter" idx="15"/>
          </p:nvPr>
        </p:nvGraphicFramePr>
        <p:xfrm>
          <a:off x="685882" y="1591294"/>
          <a:ext cx="9906990" cy="4492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6262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83FD1C-66F7-43BA-8369-873FFE24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612" y="2794303"/>
            <a:ext cx="5663457" cy="1083704"/>
          </a:xfrm>
        </p:spPr>
        <p:txBody>
          <a:bodyPr/>
          <a:lstStyle/>
          <a:p>
            <a:r>
              <a:rPr lang="en-US" sz="4400" dirty="0">
                <a:solidFill>
                  <a:schemeClr val="accent3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6375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440CA43-5074-4538-A472-603973E9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3" y="498524"/>
            <a:ext cx="10820234" cy="1119331"/>
          </a:xfrm>
        </p:spPr>
        <p:txBody>
          <a:bodyPr/>
          <a:lstStyle/>
          <a:p>
            <a:r>
              <a:rPr lang="en-US" dirty="0"/>
              <a:t>Types of Cost Share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7945AF-0FB8-45BB-868B-7A215A3A0E51}"/>
              </a:ext>
            </a:extLst>
          </p:cNvPr>
          <p:cNvGrpSpPr/>
          <p:nvPr/>
        </p:nvGrpSpPr>
        <p:grpSpPr>
          <a:xfrm>
            <a:off x="4473089" y="1768249"/>
            <a:ext cx="6370090" cy="1092769"/>
            <a:chOff x="4473341" y="221182"/>
            <a:chExt cx="7952606" cy="1743044"/>
          </a:xfrm>
          <a:solidFill>
            <a:schemeClr val="tx2"/>
          </a:solidFill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7D341543-EA7F-43EF-A87A-B73205964DEE}"/>
                </a:ext>
              </a:extLst>
            </p:cNvPr>
            <p:cNvSpPr/>
            <p:nvPr/>
          </p:nvSpPr>
          <p:spPr>
            <a:xfrm rot="5400000">
              <a:off x="7578122" y="-2883599"/>
              <a:ext cx="1743044" cy="7952606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: Top Corners Rounded 4">
              <a:extLst>
                <a:ext uri="{FF2B5EF4-FFF2-40B4-BE49-F238E27FC236}">
                  <a16:creationId xmlns:a16="http://schemas.microsoft.com/office/drawing/2014/main" id="{D6CA5DC5-12E4-4E53-890A-3E7D80871831}"/>
                </a:ext>
              </a:extLst>
            </p:cNvPr>
            <p:cNvSpPr txBox="1"/>
            <p:nvPr/>
          </p:nvSpPr>
          <p:spPr>
            <a:xfrm>
              <a:off x="4511062" y="312493"/>
              <a:ext cx="7867518" cy="15728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64770" rIns="129540" bIns="64770" numCol="1" spcCol="1270" anchor="ctr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800" kern="1200" dirty="0">
                  <a:solidFill>
                    <a:schemeClr val="bg1"/>
                  </a:solidFill>
                </a:rPr>
                <a:t>Required by the sponsor for proposal</a:t>
              </a:r>
            </a:p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3400" kern="12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6A03720-299B-467B-88BE-3B52485A0245}"/>
              </a:ext>
            </a:extLst>
          </p:cNvPr>
          <p:cNvGrpSpPr/>
          <p:nvPr/>
        </p:nvGrpSpPr>
        <p:grpSpPr>
          <a:xfrm>
            <a:off x="1591056" y="1580151"/>
            <a:ext cx="2886957" cy="1465953"/>
            <a:chOff x="0" y="3300"/>
            <a:chExt cx="4473341" cy="2178806"/>
          </a:xfrm>
          <a:solidFill>
            <a:schemeClr val="accent2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70D6E3-6524-4EE8-AC51-79262920F9C2}"/>
                </a:ext>
              </a:extLst>
            </p:cNvPr>
            <p:cNvSpPr/>
            <p:nvPr/>
          </p:nvSpPr>
          <p:spPr>
            <a:xfrm>
              <a:off x="0" y="3300"/>
              <a:ext cx="4473341" cy="21788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DD79BEAE-0FB9-433F-B36E-339B2C1B709D}"/>
                </a:ext>
              </a:extLst>
            </p:cNvPr>
            <p:cNvSpPr txBox="1"/>
            <p:nvPr/>
          </p:nvSpPr>
          <p:spPr>
            <a:xfrm>
              <a:off x="249166" y="124647"/>
              <a:ext cx="4081672" cy="17551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9144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rgbClr val="FFFFFF"/>
                  </a:solidFill>
                </a:rPr>
                <a:t>Mandatory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C5209-BD11-4070-AA0F-558F7D409D84}"/>
              </a:ext>
            </a:extLst>
          </p:cNvPr>
          <p:cNvGrpSpPr/>
          <p:nvPr/>
        </p:nvGrpSpPr>
        <p:grpSpPr>
          <a:xfrm>
            <a:off x="4482231" y="3265736"/>
            <a:ext cx="6370092" cy="1092768"/>
            <a:chOff x="4404845" y="2441629"/>
            <a:chExt cx="7952606" cy="1743044"/>
          </a:xfrm>
          <a:solidFill>
            <a:schemeClr val="tx2"/>
          </a:solidFill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F552D20D-6158-4D6C-BEE7-608418105905}"/>
                </a:ext>
              </a:extLst>
            </p:cNvPr>
            <p:cNvSpPr/>
            <p:nvPr/>
          </p:nvSpPr>
          <p:spPr>
            <a:xfrm rot="5400000">
              <a:off x="7509626" y="-663152"/>
              <a:ext cx="1743044" cy="7952606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Top Corners Rounded 8">
              <a:extLst>
                <a:ext uri="{FF2B5EF4-FFF2-40B4-BE49-F238E27FC236}">
                  <a16:creationId xmlns:a16="http://schemas.microsoft.com/office/drawing/2014/main" id="{7F282D6A-03A1-4CAD-9C3E-0E560FEEC3C6}"/>
                </a:ext>
              </a:extLst>
            </p:cNvPr>
            <p:cNvSpPr txBox="1"/>
            <p:nvPr/>
          </p:nvSpPr>
          <p:spPr>
            <a:xfrm>
              <a:off x="4419709" y="2523818"/>
              <a:ext cx="7867518" cy="15728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64770" rIns="129540" bIns="64770" numCol="1" spcCol="1270" anchor="ctr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800" kern="1200" dirty="0">
                  <a:solidFill>
                    <a:schemeClr val="bg1"/>
                  </a:solidFill>
                </a:rPr>
                <a:t>Included in proposal when not required</a:t>
              </a:r>
              <a:endParaRPr lang="en-US" sz="34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C67481-D15C-4A09-BD7B-05EE3168E77B}"/>
              </a:ext>
            </a:extLst>
          </p:cNvPr>
          <p:cNvGrpSpPr/>
          <p:nvPr/>
        </p:nvGrpSpPr>
        <p:grpSpPr>
          <a:xfrm>
            <a:off x="1591056" y="3092155"/>
            <a:ext cx="2886957" cy="1465953"/>
            <a:chOff x="0" y="2291046"/>
            <a:chExt cx="4473341" cy="2178805"/>
          </a:xfrm>
          <a:solidFill>
            <a:schemeClr val="accent3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615B8C7-F607-4AD5-B169-C4D61ECA7042}"/>
                </a:ext>
              </a:extLst>
            </p:cNvPr>
            <p:cNvSpPr/>
            <p:nvPr/>
          </p:nvSpPr>
          <p:spPr>
            <a:xfrm>
              <a:off x="0" y="2291046"/>
              <a:ext cx="4473341" cy="217880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id="{097CC301-A100-4E8A-868A-4EDB6AC66E66}"/>
                </a:ext>
              </a:extLst>
            </p:cNvPr>
            <p:cNvSpPr txBox="1"/>
            <p:nvPr/>
          </p:nvSpPr>
          <p:spPr>
            <a:xfrm>
              <a:off x="249166" y="2481081"/>
              <a:ext cx="3948064" cy="183800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9144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Voluntary Committed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9AF912-3E8D-46AA-91FC-59473C130FD0}"/>
              </a:ext>
            </a:extLst>
          </p:cNvPr>
          <p:cNvGrpSpPr/>
          <p:nvPr/>
        </p:nvGrpSpPr>
        <p:grpSpPr>
          <a:xfrm>
            <a:off x="4491377" y="4790933"/>
            <a:ext cx="6370089" cy="1092766"/>
            <a:chOff x="4519005" y="4796673"/>
            <a:chExt cx="7952605" cy="1743044"/>
          </a:xfrm>
          <a:solidFill>
            <a:schemeClr val="tx2"/>
          </a:solidFill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7BD27374-D0C9-429F-A149-3E2D6CAEFCD3}"/>
                </a:ext>
              </a:extLst>
            </p:cNvPr>
            <p:cNvSpPr/>
            <p:nvPr/>
          </p:nvSpPr>
          <p:spPr>
            <a:xfrm rot="5400000">
              <a:off x="7623786" y="1691892"/>
              <a:ext cx="1743044" cy="7952605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: Top Corners Rounded 12">
              <a:extLst>
                <a:ext uri="{FF2B5EF4-FFF2-40B4-BE49-F238E27FC236}">
                  <a16:creationId xmlns:a16="http://schemas.microsoft.com/office/drawing/2014/main" id="{10F396BF-436E-40B5-84E9-CF1231E680C0}"/>
                </a:ext>
              </a:extLst>
            </p:cNvPr>
            <p:cNvSpPr txBox="1"/>
            <p:nvPr/>
          </p:nvSpPr>
          <p:spPr>
            <a:xfrm>
              <a:off x="4545841" y="4881758"/>
              <a:ext cx="7867519" cy="1572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64770" rIns="129540" bIns="64770" numCol="1" spcCol="1270" anchor="ctr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800" kern="1200" dirty="0">
                  <a:solidFill>
                    <a:schemeClr val="bg1"/>
                  </a:solidFill>
                </a:rPr>
                <a:t>Project Costs not included in the proposal</a:t>
              </a:r>
              <a:endParaRPr lang="en-US" sz="34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2BAE1A-E3D2-4692-961A-B42428ECF2D9}"/>
              </a:ext>
            </a:extLst>
          </p:cNvPr>
          <p:cNvGrpSpPr/>
          <p:nvPr/>
        </p:nvGrpSpPr>
        <p:grpSpPr>
          <a:xfrm>
            <a:off x="1591056" y="4606105"/>
            <a:ext cx="2886957" cy="1465954"/>
            <a:chOff x="0" y="4578792"/>
            <a:chExt cx="4473341" cy="2178805"/>
          </a:xfrm>
          <a:solidFill>
            <a:srgbClr val="00CC00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26E4BAF-ED69-4825-BCF3-96AFA28EAFBA}"/>
                </a:ext>
              </a:extLst>
            </p:cNvPr>
            <p:cNvSpPr/>
            <p:nvPr/>
          </p:nvSpPr>
          <p:spPr>
            <a:xfrm>
              <a:off x="0" y="4578792"/>
              <a:ext cx="4473341" cy="217880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14">
              <a:extLst>
                <a:ext uri="{FF2B5EF4-FFF2-40B4-BE49-F238E27FC236}">
                  <a16:creationId xmlns:a16="http://schemas.microsoft.com/office/drawing/2014/main" id="{5EC5A901-4182-4F80-A208-1B6292305997}"/>
                </a:ext>
              </a:extLst>
            </p:cNvPr>
            <p:cNvSpPr txBox="1"/>
            <p:nvPr/>
          </p:nvSpPr>
          <p:spPr>
            <a:xfrm>
              <a:off x="186681" y="4724671"/>
              <a:ext cx="4144155" cy="17665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9144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2"/>
                  </a:solidFill>
                </a:rPr>
                <a:t>Voluntary </a:t>
              </a:r>
              <a:r>
                <a:rPr lang="en-US" sz="2800" u="sng" kern="1200" dirty="0">
                  <a:solidFill>
                    <a:schemeClr val="tx2"/>
                  </a:solidFill>
                </a:rPr>
                <a:t>Un</a:t>
              </a:r>
              <a:r>
                <a:rPr lang="en-US" sz="2800" kern="1200" dirty="0">
                  <a:solidFill>
                    <a:schemeClr val="tx2"/>
                  </a:solidFill>
                </a:rPr>
                <a:t>committed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7152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237A7FC6-5E56-4A36-AE2D-FC6A63C5B1CE}"/>
              </a:ext>
            </a:extLst>
          </p:cNvPr>
          <p:cNvSpPr/>
          <p:nvPr/>
        </p:nvSpPr>
        <p:spPr>
          <a:xfrm>
            <a:off x="1306628" y="464366"/>
            <a:ext cx="2574363" cy="2553471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University Cost </a:t>
            </a:r>
          </a:p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Share</a:t>
            </a:r>
          </a:p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$25,000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266A6C-8A46-4ED8-BB25-66651A396AF2}"/>
              </a:ext>
            </a:extLst>
          </p:cNvPr>
          <p:cNvSpPr/>
          <p:nvPr/>
        </p:nvSpPr>
        <p:spPr>
          <a:xfrm>
            <a:off x="1306628" y="3850253"/>
            <a:ext cx="2574363" cy="2553471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Federal (Sponsor) Obligation</a:t>
            </a:r>
          </a:p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$75,000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Plus 3">
            <a:extLst>
              <a:ext uri="{FF2B5EF4-FFF2-40B4-BE49-F238E27FC236}">
                <a16:creationId xmlns:a16="http://schemas.microsoft.com/office/drawing/2014/main" id="{4C069F7A-5D56-4FBD-8B7A-F6BAB4B41BF1}"/>
              </a:ext>
            </a:extLst>
          </p:cNvPr>
          <p:cNvSpPr/>
          <p:nvPr/>
        </p:nvSpPr>
        <p:spPr>
          <a:xfrm>
            <a:off x="2194766" y="3065625"/>
            <a:ext cx="800209" cy="726751"/>
          </a:xfrm>
          <a:prstGeom prst="mathPlus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Equal 4">
            <a:extLst>
              <a:ext uri="{FF2B5EF4-FFF2-40B4-BE49-F238E27FC236}">
                <a16:creationId xmlns:a16="http://schemas.microsoft.com/office/drawing/2014/main" id="{932523F3-DB00-4F97-8D8A-28C42DF10FB7}"/>
              </a:ext>
            </a:extLst>
          </p:cNvPr>
          <p:cNvSpPr/>
          <p:nvPr/>
        </p:nvSpPr>
        <p:spPr>
          <a:xfrm>
            <a:off x="4369025" y="3065625"/>
            <a:ext cx="800209" cy="820576"/>
          </a:xfrm>
          <a:prstGeom prst="mathEqual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E9B90D-7989-46DE-811D-A99676459029}"/>
              </a:ext>
            </a:extLst>
          </p:cNvPr>
          <p:cNvSpPr/>
          <p:nvPr/>
        </p:nvSpPr>
        <p:spPr>
          <a:xfrm>
            <a:off x="6125149" y="2152264"/>
            <a:ext cx="2574363" cy="2553471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Total Project Cost</a:t>
            </a:r>
          </a:p>
          <a:p>
            <a: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$100,000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E6509-928B-4875-BC76-0976B13FABAA}"/>
              </a:ext>
            </a:extLst>
          </p:cNvPr>
          <p:cNvSpPr txBox="1"/>
          <p:nvPr/>
        </p:nvSpPr>
        <p:spPr>
          <a:xfrm>
            <a:off x="3993809" y="1367056"/>
            <a:ext cx="92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983E7-D9FE-40E0-B4A4-83D11A18D4DF}"/>
              </a:ext>
            </a:extLst>
          </p:cNvPr>
          <p:cNvSpPr txBox="1"/>
          <p:nvPr/>
        </p:nvSpPr>
        <p:spPr>
          <a:xfrm>
            <a:off x="3993809" y="5687536"/>
            <a:ext cx="92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C125B6-E1FE-4F55-8B20-A12450D08657}"/>
              </a:ext>
            </a:extLst>
          </p:cNvPr>
          <p:cNvSpPr txBox="1"/>
          <p:nvPr/>
        </p:nvSpPr>
        <p:spPr>
          <a:xfrm>
            <a:off x="8885234" y="3291247"/>
            <a:ext cx="111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100%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F3883D0-38B9-44CA-AB4E-5594BA6F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FF6B1C-BEC1-491C-9E6E-2BC6877F9DE9}"/>
              </a:ext>
            </a:extLst>
          </p:cNvPr>
          <p:cNvSpPr txBox="1"/>
          <p:nvPr/>
        </p:nvSpPr>
        <p:spPr>
          <a:xfrm>
            <a:off x="8885234" y="493740"/>
            <a:ext cx="2944452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900"/>
              </a:spcAft>
              <a:defRPr lang="en-US"/>
            </a:pPr>
            <a:r>
              <a:rPr lang="en-US" sz="2400" dirty="0">
                <a:solidFill>
                  <a:schemeClr val="accent3"/>
                </a:solidFill>
                <a:latin typeface="MiloOT-Xbold" charset="77"/>
              </a:rPr>
              <a:t>UNIFORM GUIDANCE:</a:t>
            </a:r>
          </a:p>
          <a:p>
            <a:pPr>
              <a:lnSpc>
                <a:spcPts val="2000"/>
              </a:lnSpc>
              <a:spcAft>
                <a:spcPts val="900"/>
              </a:spcAft>
              <a:defRPr lang="en-US"/>
            </a:pPr>
            <a:r>
              <a:rPr lang="en-US" sz="1800" dirty="0">
                <a:solidFill>
                  <a:schemeClr val="accent2"/>
                </a:solidFill>
                <a:latin typeface="MiloOT-Text" charset="77"/>
              </a:rPr>
              <a:t>Cost sharing or matching is the portion of project costs not paid by Federal funds</a:t>
            </a:r>
          </a:p>
        </p:txBody>
      </p:sp>
    </p:spTree>
    <p:extLst>
      <p:ext uri="{BB962C8B-B14F-4D97-AF65-F5344CB8AC3E}">
        <p14:creationId xmlns:p14="http://schemas.microsoft.com/office/powerpoint/2010/main" val="3154939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DBECBE0-D451-4782-A5ED-B7278D56E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3"/>
            <a:ext cx="3791857" cy="1535258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Example: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Cost sharing 30% of total project cost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484EE-E39D-4F6F-9909-C46588A90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14" y="471962"/>
            <a:ext cx="5588802" cy="5914076"/>
          </a:xfrm>
          <a:prstGeom prst="rect">
            <a:avLst/>
          </a:prstGeom>
          <a:noFill/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15CC219-2573-4FC2-9911-38502549BBC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272" y="2688589"/>
            <a:ext cx="4532185" cy="333168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Award Amount:	 $961,271	</a:t>
            </a:r>
            <a:r>
              <a:rPr lang="en-US" b="1" dirty="0">
                <a:solidFill>
                  <a:schemeClr val="accent2"/>
                </a:solidFill>
              </a:rPr>
              <a:t>70%</a:t>
            </a:r>
          </a:p>
          <a:p>
            <a:pPr marL="0" indent="0">
              <a:buNone/>
            </a:pPr>
            <a:r>
              <a:rPr lang="en-US" u="sng" dirty="0"/>
              <a:t>Cost Sharing:</a:t>
            </a:r>
            <a:r>
              <a:rPr lang="en-US" dirty="0"/>
              <a:t>	 </a:t>
            </a:r>
            <a:r>
              <a:rPr lang="en-US" u="sng" dirty="0"/>
              <a:t>$411,974</a:t>
            </a:r>
            <a:r>
              <a:rPr lang="en-US" dirty="0"/>
              <a:t>	</a:t>
            </a:r>
            <a:r>
              <a:rPr lang="en-US" b="1" u="sng" dirty="0">
                <a:solidFill>
                  <a:schemeClr val="accent2"/>
                </a:solidFill>
              </a:rPr>
              <a:t>30%</a:t>
            </a:r>
          </a:p>
          <a:p>
            <a:pPr marL="0" indent="0">
              <a:buNone/>
            </a:pPr>
            <a:r>
              <a:rPr lang="en-US" dirty="0"/>
              <a:t>Total Project Cost: $1,373,245	</a:t>
            </a:r>
            <a:r>
              <a:rPr lang="en-US" b="1" dirty="0">
                <a:solidFill>
                  <a:schemeClr val="accent2"/>
                </a:solidFill>
              </a:rPr>
              <a:t>100%</a:t>
            </a: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Excerpt from Program Solicitation:</a:t>
            </a:r>
          </a:p>
          <a:p>
            <a:pPr marL="0" indent="0">
              <a:buNone/>
            </a:pPr>
            <a:r>
              <a:rPr lang="en-US" dirty="0"/>
              <a:t>Cost-sharing at the level of (precisely) 30% of the total project cost is required for Ph.D.-granting institutions and non-degree-granting organizations. 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0F6164-9E50-434F-8306-139B86E2ECCA}"/>
              </a:ext>
            </a:extLst>
          </p:cNvPr>
          <p:cNvCxnSpPr/>
          <p:nvPr/>
        </p:nvCxnSpPr>
        <p:spPr>
          <a:xfrm>
            <a:off x="447272" y="2258568"/>
            <a:ext cx="464112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97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DBECBE0-D451-4782-A5ED-B7278D56E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48" y="225075"/>
            <a:ext cx="3791857" cy="1535258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Example: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1:1 Match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15CC219-2573-4FC2-9911-38502549BBC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3848" y="2277109"/>
            <a:ext cx="4532185" cy="38505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Award Amount:	 $515,000	</a:t>
            </a:r>
            <a:r>
              <a:rPr lang="en-US" b="1" dirty="0">
                <a:solidFill>
                  <a:schemeClr val="accent2"/>
                </a:solidFill>
              </a:rPr>
              <a:t>50%</a:t>
            </a:r>
          </a:p>
          <a:p>
            <a:pPr marL="0" indent="0">
              <a:buNone/>
            </a:pPr>
            <a:r>
              <a:rPr lang="en-US" u="sng" dirty="0"/>
              <a:t>Cost Sharing:</a:t>
            </a:r>
            <a:r>
              <a:rPr lang="en-US" dirty="0"/>
              <a:t>	 </a:t>
            </a:r>
            <a:r>
              <a:rPr lang="en-US" u="sng" dirty="0"/>
              <a:t>$515,000</a:t>
            </a:r>
            <a:r>
              <a:rPr lang="en-US" dirty="0"/>
              <a:t>	</a:t>
            </a:r>
            <a:r>
              <a:rPr lang="en-US" b="1" u="sng" dirty="0">
                <a:solidFill>
                  <a:schemeClr val="accent2"/>
                </a:solidFill>
              </a:rPr>
              <a:t>50%</a:t>
            </a:r>
          </a:p>
          <a:p>
            <a:pPr marL="0" indent="0">
              <a:buNone/>
            </a:pPr>
            <a:r>
              <a:rPr lang="en-US" dirty="0"/>
              <a:t>Total Project Cost: $1,030,000	</a:t>
            </a:r>
            <a:r>
              <a:rPr lang="en-US" b="1" dirty="0">
                <a:solidFill>
                  <a:schemeClr val="accent2"/>
                </a:solidFill>
              </a:rPr>
              <a:t>100%</a:t>
            </a: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Excerpt from Terms &amp; Conditions (Award Notice):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Matching Requirements: An entity shall make available (directly or through contributions from state, county or municipal governments, or the private sector) recurring </a:t>
            </a:r>
            <a:r>
              <a:rPr lang="en-US" sz="1800" b="0" i="0" u="none" strike="noStrike" baseline="0" dirty="0">
                <a:solidFill>
                  <a:schemeClr val="accent2"/>
                </a:solidFill>
                <a:latin typeface="Calibri" panose="020F0502020204030204" pitchFamily="34" charset="0"/>
              </a:rPr>
              <a:t>non‐federal contributions in cash or in kind, toward such costs. The matching ratio for AHEC awards is 1:1 (federal funds to non‐federal contributions)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. At least 25 percent of the total required non‐federal contributions shall be in cash.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35C43-57DB-4FC3-94FF-3C1DDEA1F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194" y="730302"/>
            <a:ext cx="5018630" cy="539739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FBE20C-699B-4118-B596-61C01CC2CEB1}"/>
              </a:ext>
            </a:extLst>
          </p:cNvPr>
          <p:cNvCxnSpPr/>
          <p:nvPr/>
        </p:nvCxnSpPr>
        <p:spPr>
          <a:xfrm>
            <a:off x="374904" y="1911096"/>
            <a:ext cx="464112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254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440CA43-5074-4538-A472-603973E9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3" y="498524"/>
            <a:ext cx="10820234" cy="1119331"/>
          </a:xfrm>
        </p:spPr>
        <p:txBody>
          <a:bodyPr/>
          <a:lstStyle/>
          <a:p>
            <a:r>
              <a:rPr lang="en-US" dirty="0"/>
              <a:t>Cost Share Sources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7945AF-0FB8-45BB-868B-7A215A3A0E51}"/>
              </a:ext>
            </a:extLst>
          </p:cNvPr>
          <p:cNvGrpSpPr/>
          <p:nvPr/>
        </p:nvGrpSpPr>
        <p:grpSpPr>
          <a:xfrm>
            <a:off x="4473089" y="1768249"/>
            <a:ext cx="6370090" cy="1092769"/>
            <a:chOff x="4473341" y="221182"/>
            <a:chExt cx="7952606" cy="1743044"/>
          </a:xfrm>
          <a:solidFill>
            <a:schemeClr val="tx2"/>
          </a:solidFill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7D341543-EA7F-43EF-A87A-B73205964DEE}"/>
                </a:ext>
              </a:extLst>
            </p:cNvPr>
            <p:cNvSpPr/>
            <p:nvPr/>
          </p:nvSpPr>
          <p:spPr>
            <a:xfrm rot="5400000">
              <a:off x="7578122" y="-2883599"/>
              <a:ext cx="1743044" cy="7952606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: Top Corners Rounded 4">
              <a:extLst>
                <a:ext uri="{FF2B5EF4-FFF2-40B4-BE49-F238E27FC236}">
                  <a16:creationId xmlns:a16="http://schemas.microsoft.com/office/drawing/2014/main" id="{D6CA5DC5-12E4-4E53-890A-3E7D80871831}"/>
                </a:ext>
              </a:extLst>
            </p:cNvPr>
            <p:cNvSpPr txBox="1"/>
            <p:nvPr/>
          </p:nvSpPr>
          <p:spPr>
            <a:xfrm>
              <a:off x="4511064" y="312493"/>
              <a:ext cx="7867519" cy="15728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64770" rIns="129540" bIns="64770" numCol="1" spcCol="1270" anchor="ctr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 - </a:t>
              </a:r>
            </a:p>
            <a:p>
              <a:pPr marL="342900" lvl="1" indent="-34290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en-US" sz="2000" kern="1200" dirty="0">
                <a:solidFill>
                  <a:schemeClr val="bg1"/>
                </a:solidFill>
              </a:endParaRPr>
            </a:p>
            <a:p>
              <a:pPr marL="342900" lvl="1" indent="-34290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000" kern="1200" dirty="0">
                  <a:solidFill>
                    <a:schemeClr val="bg1"/>
                  </a:solidFill>
                </a:rPr>
                <a:t>Contributed Effort / Salary</a:t>
              </a:r>
            </a:p>
            <a:p>
              <a:pPr marL="342900" lvl="1" indent="-34290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000" kern="1200" dirty="0">
                  <a:solidFill>
                    <a:schemeClr val="bg1"/>
                  </a:solidFill>
                </a:rPr>
                <a:t>Supplies, Equipment, Travel</a:t>
              </a:r>
            </a:p>
            <a:p>
              <a:pPr marL="342900" lvl="1" indent="-34290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Student Support / Tuition Waivers</a:t>
              </a:r>
              <a:endParaRPr lang="en-US" sz="2000" kern="1200" dirty="0">
                <a:solidFill>
                  <a:schemeClr val="bg1"/>
                </a:solidFill>
              </a:endParaRPr>
            </a:p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3400" kern="12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6A03720-299B-467B-88BE-3B52485A0245}"/>
              </a:ext>
            </a:extLst>
          </p:cNvPr>
          <p:cNvGrpSpPr/>
          <p:nvPr/>
        </p:nvGrpSpPr>
        <p:grpSpPr>
          <a:xfrm>
            <a:off x="1591056" y="1580151"/>
            <a:ext cx="2886957" cy="1465953"/>
            <a:chOff x="0" y="3300"/>
            <a:chExt cx="4473341" cy="2178806"/>
          </a:xfrm>
          <a:solidFill>
            <a:schemeClr val="accent2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70D6E3-6524-4EE8-AC51-79262920F9C2}"/>
                </a:ext>
              </a:extLst>
            </p:cNvPr>
            <p:cNvSpPr/>
            <p:nvPr/>
          </p:nvSpPr>
          <p:spPr>
            <a:xfrm>
              <a:off x="0" y="3300"/>
              <a:ext cx="4473341" cy="21788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DD79BEAE-0FB9-433F-B36E-339B2C1B709D}"/>
                </a:ext>
              </a:extLst>
            </p:cNvPr>
            <p:cNvSpPr txBox="1"/>
            <p:nvPr/>
          </p:nvSpPr>
          <p:spPr>
            <a:xfrm>
              <a:off x="249166" y="124647"/>
              <a:ext cx="4081672" cy="17551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9144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rgbClr val="FFFFFF"/>
                  </a:solidFill>
                </a:rPr>
                <a:t>Direct Costs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C5209-BD11-4070-AA0F-558F7D409D84}"/>
              </a:ext>
            </a:extLst>
          </p:cNvPr>
          <p:cNvGrpSpPr/>
          <p:nvPr/>
        </p:nvGrpSpPr>
        <p:grpSpPr>
          <a:xfrm>
            <a:off x="4482231" y="3265736"/>
            <a:ext cx="6370092" cy="1092768"/>
            <a:chOff x="4404845" y="2441629"/>
            <a:chExt cx="7952606" cy="1743044"/>
          </a:xfrm>
          <a:solidFill>
            <a:schemeClr val="tx2"/>
          </a:solidFill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F552D20D-6158-4D6C-BEE7-608418105905}"/>
                </a:ext>
              </a:extLst>
            </p:cNvPr>
            <p:cNvSpPr/>
            <p:nvPr/>
          </p:nvSpPr>
          <p:spPr>
            <a:xfrm rot="5400000">
              <a:off x="7509626" y="-663152"/>
              <a:ext cx="1743044" cy="7952606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Top Corners Rounded 8">
              <a:extLst>
                <a:ext uri="{FF2B5EF4-FFF2-40B4-BE49-F238E27FC236}">
                  <a16:creationId xmlns:a16="http://schemas.microsoft.com/office/drawing/2014/main" id="{7F282D6A-03A1-4CAD-9C3E-0E560FEEC3C6}"/>
                </a:ext>
              </a:extLst>
            </p:cNvPr>
            <p:cNvSpPr txBox="1"/>
            <p:nvPr/>
          </p:nvSpPr>
          <p:spPr>
            <a:xfrm>
              <a:off x="4419708" y="2523818"/>
              <a:ext cx="7867518" cy="15728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64770" rIns="129540" bIns="64770" numCol="1" spcCol="1270" anchor="ctr" anchorCtr="0">
              <a:noAutofit/>
            </a:bodyPr>
            <a:lstStyle/>
            <a:p>
              <a:pPr marL="342900" lvl="1" indent="-34290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000" kern="1200" dirty="0">
                  <a:solidFill>
                    <a:schemeClr val="bg1"/>
                  </a:solidFill>
                </a:rPr>
                <a:t>Unrecovered F&amp;A on award costs when sponsor pays reduced F&amp;A rate</a:t>
              </a:r>
            </a:p>
            <a:p>
              <a:pPr marL="342900" lvl="1" indent="-34290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F&amp;A calculated on direct cost portion of CS</a:t>
              </a:r>
              <a:endParaRPr lang="en-US" sz="20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C67481-D15C-4A09-BD7B-05EE3168E77B}"/>
              </a:ext>
            </a:extLst>
          </p:cNvPr>
          <p:cNvGrpSpPr/>
          <p:nvPr/>
        </p:nvGrpSpPr>
        <p:grpSpPr>
          <a:xfrm>
            <a:off x="1591056" y="3092155"/>
            <a:ext cx="2886957" cy="1465953"/>
            <a:chOff x="0" y="2291046"/>
            <a:chExt cx="4473341" cy="2178805"/>
          </a:xfrm>
          <a:solidFill>
            <a:schemeClr val="accent3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615B8C7-F607-4AD5-B169-C4D61ECA7042}"/>
                </a:ext>
              </a:extLst>
            </p:cNvPr>
            <p:cNvSpPr/>
            <p:nvPr/>
          </p:nvSpPr>
          <p:spPr>
            <a:xfrm>
              <a:off x="0" y="2291046"/>
              <a:ext cx="4473341" cy="217880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id="{097CC301-A100-4E8A-868A-4EDB6AC66E66}"/>
                </a:ext>
              </a:extLst>
            </p:cNvPr>
            <p:cNvSpPr txBox="1"/>
            <p:nvPr/>
          </p:nvSpPr>
          <p:spPr>
            <a:xfrm>
              <a:off x="249166" y="2481081"/>
              <a:ext cx="3948064" cy="183800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9144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F&amp;A Costs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9AF912-3E8D-46AA-91FC-59473C130FD0}"/>
              </a:ext>
            </a:extLst>
          </p:cNvPr>
          <p:cNvGrpSpPr/>
          <p:nvPr/>
        </p:nvGrpSpPr>
        <p:grpSpPr>
          <a:xfrm>
            <a:off x="4491377" y="4790933"/>
            <a:ext cx="6370089" cy="1092766"/>
            <a:chOff x="4519005" y="4796673"/>
            <a:chExt cx="7952605" cy="1743044"/>
          </a:xfrm>
          <a:solidFill>
            <a:schemeClr val="tx2"/>
          </a:solidFill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7BD27374-D0C9-429F-A149-3E2D6CAEFCD3}"/>
                </a:ext>
              </a:extLst>
            </p:cNvPr>
            <p:cNvSpPr/>
            <p:nvPr/>
          </p:nvSpPr>
          <p:spPr>
            <a:xfrm rot="5400000">
              <a:off x="7623786" y="1691892"/>
              <a:ext cx="1743044" cy="7952605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: Top Corners Rounded 12">
              <a:extLst>
                <a:ext uri="{FF2B5EF4-FFF2-40B4-BE49-F238E27FC236}">
                  <a16:creationId xmlns:a16="http://schemas.microsoft.com/office/drawing/2014/main" id="{10F396BF-436E-40B5-84E9-CF1231E680C0}"/>
                </a:ext>
              </a:extLst>
            </p:cNvPr>
            <p:cNvSpPr txBox="1"/>
            <p:nvPr/>
          </p:nvSpPr>
          <p:spPr>
            <a:xfrm>
              <a:off x="4545841" y="4881758"/>
              <a:ext cx="7867519" cy="1572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64770" rIns="129540" bIns="64770" numCol="1" spcCol="1270" anchor="ctr" anchorCtr="0">
              <a:noAutofit/>
            </a:bodyPr>
            <a:lstStyle/>
            <a:p>
              <a:pPr marL="342900" lvl="1" indent="-34290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000" kern="1200" dirty="0">
                  <a:solidFill>
                    <a:schemeClr val="bg1"/>
                  </a:solidFill>
                </a:rPr>
                <a:t>Project Costs paid for by an entity other than award sponsor or University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2BAE1A-E3D2-4692-961A-B42428ECF2D9}"/>
              </a:ext>
            </a:extLst>
          </p:cNvPr>
          <p:cNvGrpSpPr/>
          <p:nvPr/>
        </p:nvGrpSpPr>
        <p:grpSpPr>
          <a:xfrm>
            <a:off x="1591056" y="4606105"/>
            <a:ext cx="2886957" cy="1465954"/>
            <a:chOff x="0" y="4578792"/>
            <a:chExt cx="4473341" cy="2178805"/>
          </a:xfrm>
          <a:solidFill>
            <a:srgbClr val="00CC00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26E4BAF-ED69-4825-BCF3-96AFA28EAFBA}"/>
                </a:ext>
              </a:extLst>
            </p:cNvPr>
            <p:cNvSpPr/>
            <p:nvPr/>
          </p:nvSpPr>
          <p:spPr>
            <a:xfrm>
              <a:off x="0" y="4578792"/>
              <a:ext cx="4473341" cy="217880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14">
              <a:extLst>
                <a:ext uri="{FF2B5EF4-FFF2-40B4-BE49-F238E27FC236}">
                  <a16:creationId xmlns:a16="http://schemas.microsoft.com/office/drawing/2014/main" id="{5EC5A901-4182-4F80-A208-1B6292305997}"/>
                </a:ext>
              </a:extLst>
            </p:cNvPr>
            <p:cNvSpPr txBox="1"/>
            <p:nvPr/>
          </p:nvSpPr>
          <p:spPr>
            <a:xfrm>
              <a:off x="186681" y="4724671"/>
              <a:ext cx="4144154" cy="17665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9144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2"/>
                  </a:solidFill>
                </a:rPr>
                <a:t>3</a:t>
              </a:r>
              <a:r>
                <a:rPr lang="en-US" sz="2800" kern="1200" baseline="30000" dirty="0">
                  <a:solidFill>
                    <a:schemeClr val="tx2"/>
                  </a:solidFill>
                </a:rPr>
                <a:t>rd</a:t>
              </a:r>
              <a:r>
                <a:rPr lang="en-US" sz="2800" kern="1200" dirty="0">
                  <a:solidFill>
                    <a:schemeClr val="tx2"/>
                  </a:solidFill>
                </a:rPr>
                <a:t> Party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261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12FFE6-92E9-4577-8346-3688D619F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should I include cost share in a proposal?</a:t>
            </a:r>
          </a:p>
        </p:txBody>
      </p:sp>
    </p:spTree>
    <p:extLst>
      <p:ext uri="{BB962C8B-B14F-4D97-AF65-F5344CB8AC3E}">
        <p14:creationId xmlns:p14="http://schemas.microsoft.com/office/powerpoint/2010/main" val="4213431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575757"/>
      </a:dk2>
      <a:lt2>
        <a:srgbClr val="F2F2F2"/>
      </a:lt2>
      <a:accent1>
        <a:srgbClr val="FFC627"/>
      </a:accent1>
      <a:accent2>
        <a:srgbClr val="AB0521"/>
      </a:accent2>
      <a:accent3>
        <a:srgbClr val="003366"/>
      </a:accent3>
      <a:accent4>
        <a:srgbClr val="B262A8"/>
      </a:accent4>
      <a:accent5>
        <a:srgbClr val="E08948"/>
      </a:accent5>
      <a:accent6>
        <a:srgbClr val="59AF3B"/>
      </a:accent6>
      <a:hlink>
        <a:srgbClr val="0563C1"/>
      </a:hlink>
      <a:folHlink>
        <a:srgbClr val="954F72"/>
      </a:folHlink>
    </a:clrScheme>
    <a:fontScheme name="TURA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RAC_SlideTemplate.pptx" id="{25861C7D-449E-411B-984C-49EED82A7A56}" vid="{E0F4F388-87F4-47C3-A134-47A04976827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TURAC_SlideTemplate</Template>
  <TotalTime>352</TotalTime>
  <Words>1704</Words>
  <Application>Microsoft Office PowerPoint</Application>
  <PresentationFormat>Widescreen</PresentationFormat>
  <Paragraphs>218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MiloOT-Text</vt:lpstr>
      <vt:lpstr>MiloOT-Xbold</vt:lpstr>
      <vt:lpstr>Wingdings</vt:lpstr>
      <vt:lpstr>Office Theme</vt:lpstr>
      <vt:lpstr>Cost Sharing  Do’s and Don’ts</vt:lpstr>
      <vt:lpstr>Objectives</vt:lpstr>
      <vt:lpstr>What is Cost Share?</vt:lpstr>
      <vt:lpstr>Types of Cost Share</vt:lpstr>
      <vt:lpstr>PowerPoint Presentation</vt:lpstr>
      <vt:lpstr>Example:  Cost sharing 30% of total project cost</vt:lpstr>
      <vt:lpstr>Example:  1:1 Match</vt:lpstr>
      <vt:lpstr>Cost Share Sources</vt:lpstr>
      <vt:lpstr>When should I include cost share in a proposal?</vt:lpstr>
      <vt:lpstr>Minimize  Cost Share when Possible</vt:lpstr>
      <vt:lpstr> Minimum Level of Effort    Cost Share </vt:lpstr>
      <vt:lpstr>What about Leveraged Resources?</vt:lpstr>
      <vt:lpstr>How are Project Cost Covered?</vt:lpstr>
      <vt:lpstr>Leveraged Resources vs. Match/Cost Share</vt:lpstr>
      <vt:lpstr>Non-Quantifiable Resources</vt:lpstr>
      <vt:lpstr>Non – Quantifiable Language</vt:lpstr>
      <vt:lpstr>Non – Quantifiable Language</vt:lpstr>
      <vt:lpstr>Non – Quantifiable Language</vt:lpstr>
      <vt:lpstr>Non – Quantifiable Language</vt:lpstr>
      <vt:lpstr>Non – Quantifiable Language</vt:lpstr>
      <vt:lpstr>Non – Quantifiable Language</vt:lpstr>
      <vt:lpstr>Administrative Burden &amp; Best Practices</vt:lpstr>
      <vt:lpstr>Compliance &amp; Administrative Burden</vt:lpstr>
      <vt:lpstr>Administrative Burden</vt:lpstr>
      <vt:lpstr>F&amp;A Impact</vt:lpstr>
      <vt:lpstr>How does cost share impact the negotiated F&amp;A rate? </vt:lpstr>
      <vt:lpstr>Potential Consequences of not meeting  Cost Share Commitment</vt:lpstr>
      <vt:lpstr>Roles and Responsibilities</vt:lpstr>
      <vt:lpstr>Roles and Responsibilities</vt:lpstr>
      <vt:lpstr>Post Award Monitoring</vt:lpstr>
      <vt:lpstr>Cost Sharing Recap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 Sharing  Do’s and Don’ts</dc:title>
  <dc:creator>Gonzales, Tara J - (tgonzale)</dc:creator>
  <cp:lastModifiedBy>Gonzales, Tara J - (tgonzale)</cp:lastModifiedBy>
  <cp:revision>3</cp:revision>
  <dcterms:created xsi:type="dcterms:W3CDTF">2021-02-22T20:21:44Z</dcterms:created>
  <dcterms:modified xsi:type="dcterms:W3CDTF">2021-03-08T18:33:45Z</dcterms:modified>
</cp:coreProperties>
</file>