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23832871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23832871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6df28f5f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6df28f5f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29c7f937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29c7f937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29c7f9379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29c7f9379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29c7f937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29c7f937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6b5580e1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6b5580e1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23832871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23832871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29c7f9379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29c7f9379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6df28f5f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6df28f5f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23832871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23832871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23832871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23832871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6df28f5f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6df28f5f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6df28f5f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6df28f5f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6b5580e1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6b5580e1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29c7f9379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29c7f9379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6df28f5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c6df28f5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6b5580e1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c6b5580e1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6df28f5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c6df28f5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23832871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23832871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6df28f5f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6df28f5f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29c7f93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29c7f93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23832871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23832871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23832871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23832871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23832871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23832871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23832871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23832871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23832871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23832871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95224" y="5919166"/>
            <a:ext cx="5141407" cy="52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95224" y="3896691"/>
            <a:ext cx="7304593" cy="202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411" y="4014527"/>
            <a:ext cx="2437155" cy="20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1" y="1"/>
            <a:ext cx="121920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29000"/>
            <a:ext cx="12192001" cy="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8">
  <p:cSld name="Layout 8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5884" y="471963"/>
            <a:ext cx="10820234" cy="111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234545" y="1894114"/>
            <a:ext cx="5271571" cy="449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685884" y="1894114"/>
            <a:ext cx="5271571" cy="449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9">
  <p:cSld name="Layout 9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85884" y="471963"/>
            <a:ext cx="10820234" cy="111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6234545" y="3864508"/>
            <a:ext cx="5271571" cy="252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685884" y="3864508"/>
            <a:ext cx="5271571" cy="252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3"/>
          </p:nvPr>
        </p:nvSpPr>
        <p:spPr>
          <a:xfrm>
            <a:off x="685800" y="1748707"/>
            <a:ext cx="5271571" cy="19628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pic" idx="4"/>
          </p:nvPr>
        </p:nvSpPr>
        <p:spPr>
          <a:xfrm>
            <a:off x="6234545" y="1748707"/>
            <a:ext cx="5271571" cy="19628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0">
  <p:cSld name="Layout 10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85884" y="471963"/>
            <a:ext cx="10820234" cy="111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85884" y="1894114"/>
            <a:ext cx="3357663" cy="449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4417167" y="1894114"/>
            <a:ext cx="3357663" cy="449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3"/>
          </p:nvPr>
        </p:nvSpPr>
        <p:spPr>
          <a:xfrm>
            <a:off x="8148453" y="1894114"/>
            <a:ext cx="3357663" cy="449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1">
  <p:cSld name="Layout 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85884" y="471963"/>
            <a:ext cx="10820234" cy="111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85884" y="3697647"/>
            <a:ext cx="3357663" cy="268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4417167" y="3697647"/>
            <a:ext cx="3357663" cy="268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3"/>
          </p:nvPr>
        </p:nvSpPr>
        <p:spPr>
          <a:xfrm>
            <a:off x="8148453" y="3697647"/>
            <a:ext cx="3357663" cy="268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>
            <a:spLocks noGrp="1"/>
          </p:cNvSpPr>
          <p:nvPr>
            <p:ph type="pic" idx="4"/>
          </p:nvPr>
        </p:nvSpPr>
        <p:spPr>
          <a:xfrm>
            <a:off x="685884" y="1785328"/>
            <a:ext cx="3357663" cy="17182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>
            <a:spLocks noGrp="1"/>
          </p:cNvSpPr>
          <p:nvPr>
            <p:ph type="pic" idx="5"/>
          </p:nvPr>
        </p:nvSpPr>
        <p:spPr>
          <a:xfrm>
            <a:off x="4417166" y="1785328"/>
            <a:ext cx="3357663" cy="17182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>
            <a:spLocks noGrp="1"/>
          </p:cNvSpPr>
          <p:nvPr>
            <p:ph type="pic" idx="6"/>
          </p:nvPr>
        </p:nvSpPr>
        <p:spPr>
          <a:xfrm>
            <a:off x="8148448" y="1785328"/>
            <a:ext cx="3357663" cy="17182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2">
  <p:cSld name="Layout 1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85884" y="471963"/>
            <a:ext cx="10820234" cy="111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85884" y="4131485"/>
            <a:ext cx="3357663" cy="225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8148453" y="4131485"/>
            <a:ext cx="3357663" cy="225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>
            <a:spLocks noGrp="1"/>
          </p:cNvSpPr>
          <p:nvPr>
            <p:ph type="pic" idx="3"/>
          </p:nvPr>
        </p:nvSpPr>
        <p:spPr>
          <a:xfrm>
            <a:off x="4417167" y="4131485"/>
            <a:ext cx="3357663" cy="22545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>
            <a:spLocks noGrp="1"/>
          </p:cNvSpPr>
          <p:nvPr>
            <p:ph type="pic" idx="4"/>
          </p:nvPr>
        </p:nvSpPr>
        <p:spPr>
          <a:xfrm>
            <a:off x="685883" y="1734114"/>
            <a:ext cx="3357663" cy="22545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>
            <a:spLocks noGrp="1"/>
          </p:cNvSpPr>
          <p:nvPr>
            <p:ph type="pic" idx="5"/>
          </p:nvPr>
        </p:nvSpPr>
        <p:spPr>
          <a:xfrm>
            <a:off x="8148453" y="1734114"/>
            <a:ext cx="3357663" cy="22545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6"/>
          </p:nvPr>
        </p:nvSpPr>
        <p:spPr>
          <a:xfrm>
            <a:off x="4417167" y="1734113"/>
            <a:ext cx="3357663" cy="225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685884" y="471962"/>
            <a:ext cx="10820234" cy="586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Divid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685884" y="471962"/>
            <a:ext cx="10820234" cy="586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5842660" y="1623871"/>
            <a:ext cx="5663457" cy="108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5842661" y="3046022"/>
            <a:ext cx="5663455" cy="211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9154" y="2125682"/>
            <a:ext cx="2858460" cy="23720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8"/>
          <p:cNvCxnSpPr/>
          <p:nvPr/>
        </p:nvCxnSpPr>
        <p:spPr>
          <a:xfrm>
            <a:off x="5094514" y="1312223"/>
            <a:ext cx="0" cy="4156255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bg>
      <p:bgPr>
        <a:blipFill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8858" y="1281859"/>
            <a:ext cx="4420736" cy="36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>
  <p:cSld name="Layout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2914" cy="56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069" cy="56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>
  <p:cSld name="Layout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53143" y="471962"/>
            <a:ext cx="3791857" cy="226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4984750" y="471962"/>
            <a:ext cx="6647131" cy="59140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52463" y="3054349"/>
            <a:ext cx="3792537" cy="333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">
  <p:cSld name="Layout 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53143" y="471962"/>
            <a:ext cx="3791857" cy="226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4984750" y="471962"/>
            <a:ext cx="3185474" cy="28056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52463" y="3054349"/>
            <a:ext cx="3792537" cy="333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>
            <a:spLocks noGrp="1"/>
          </p:cNvSpPr>
          <p:nvPr>
            <p:ph type="pic" idx="3"/>
          </p:nvPr>
        </p:nvSpPr>
        <p:spPr>
          <a:xfrm>
            <a:off x="8446407" y="471962"/>
            <a:ext cx="3185474" cy="28056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>
            <a:spLocks noGrp="1"/>
          </p:cNvSpPr>
          <p:nvPr>
            <p:ph type="pic" idx="4"/>
          </p:nvPr>
        </p:nvSpPr>
        <p:spPr>
          <a:xfrm>
            <a:off x="4984750" y="3580411"/>
            <a:ext cx="3185474" cy="28056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>
            <a:spLocks noGrp="1"/>
          </p:cNvSpPr>
          <p:nvPr>
            <p:ph type="pic" idx="5"/>
          </p:nvPr>
        </p:nvSpPr>
        <p:spPr>
          <a:xfrm>
            <a:off x="8446408" y="3580411"/>
            <a:ext cx="3185474" cy="28056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4">
  <p:cSld name="Layout 4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200411" y="471962"/>
            <a:ext cx="3791857" cy="226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99731" y="3054349"/>
            <a:ext cx="3792537" cy="333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8446407" y="471962"/>
            <a:ext cx="3185474" cy="59140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3"/>
          </p:nvPr>
        </p:nvSpPr>
        <p:spPr>
          <a:xfrm>
            <a:off x="560118" y="471962"/>
            <a:ext cx="3185474" cy="59140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5">
  <p:cSld name="Layout 5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200411" y="471962"/>
            <a:ext cx="3791857" cy="226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199731" y="3054349"/>
            <a:ext cx="3792537" cy="333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>
            <a:spLocks noGrp="1"/>
          </p:cNvSpPr>
          <p:nvPr>
            <p:ph type="pic" idx="2"/>
          </p:nvPr>
        </p:nvSpPr>
        <p:spPr>
          <a:xfrm>
            <a:off x="8446407" y="471962"/>
            <a:ext cx="3185474" cy="28318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>
            <a:spLocks noGrp="1"/>
          </p:cNvSpPr>
          <p:nvPr>
            <p:ph type="pic" idx="3"/>
          </p:nvPr>
        </p:nvSpPr>
        <p:spPr>
          <a:xfrm>
            <a:off x="560118" y="471962"/>
            <a:ext cx="3185474" cy="28318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4"/>
          </p:nvPr>
        </p:nvSpPr>
        <p:spPr>
          <a:xfrm>
            <a:off x="8446407" y="3554146"/>
            <a:ext cx="3185474" cy="28318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5"/>
          </p:nvPr>
        </p:nvSpPr>
        <p:spPr>
          <a:xfrm>
            <a:off x="560118" y="3554146"/>
            <a:ext cx="3185474" cy="28318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6">
  <p:cSld name="Layout 6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768772" y="471962"/>
            <a:ext cx="3791857" cy="226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9"/>
          <p:cNvSpPr>
            <a:spLocks noGrp="1"/>
          </p:cNvSpPr>
          <p:nvPr>
            <p:ph type="pic" idx="2"/>
          </p:nvPr>
        </p:nvSpPr>
        <p:spPr>
          <a:xfrm>
            <a:off x="560119" y="471962"/>
            <a:ext cx="6647131" cy="59140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7768092" y="3054349"/>
            <a:ext cx="3792537" cy="333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7">
  <p:cSld name="Layout 7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7714260" y="471962"/>
            <a:ext cx="3791857" cy="226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685883" y="471961"/>
            <a:ext cx="3185474" cy="28056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7713580" y="3054349"/>
            <a:ext cx="3792537" cy="333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78950"/>
            <a:ext cx="12192001" cy="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>
            <a:spLocks noGrp="1"/>
          </p:cNvSpPr>
          <p:nvPr>
            <p:ph type="pic" idx="3"/>
          </p:nvPr>
        </p:nvSpPr>
        <p:spPr>
          <a:xfrm>
            <a:off x="4147540" y="471962"/>
            <a:ext cx="3185474" cy="28056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4"/>
          </p:nvPr>
        </p:nvSpPr>
        <p:spPr>
          <a:xfrm>
            <a:off x="685883" y="3580411"/>
            <a:ext cx="3185474" cy="28056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5"/>
          </p:nvPr>
        </p:nvSpPr>
        <p:spPr>
          <a:xfrm>
            <a:off x="4147540" y="3580411"/>
            <a:ext cx="3185474" cy="28056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2914" cy="56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631881" y="6386039"/>
            <a:ext cx="3978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643252" y="575953"/>
            <a:ext cx="6895605" cy="56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4295225" y="5919175"/>
            <a:ext cx="56112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/>
              <a:t>Marcel Villalobos (UofA) and Sarah Kern (ASU)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ctrTitle"/>
          </p:nvPr>
        </p:nvSpPr>
        <p:spPr>
          <a:xfrm>
            <a:off x="4295224" y="3896691"/>
            <a:ext cx="7304700" cy="2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/>
              <a:t>Allocation Methodologies &amp; Project Benefit</a:t>
            </a:r>
            <a:endParaRPr/>
          </a:p>
        </p:txBody>
      </p:sp>
      <p:pic>
        <p:nvPicPr>
          <p:cNvPr id="130" name="Google Shape;130;p19" descr="A picture containing person, indoor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3254" b="16745"/>
          <a:stretch/>
        </p:blipFill>
        <p:spPr>
          <a:xfrm>
            <a:off x="1" y="1"/>
            <a:ext cx="121920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429000"/>
            <a:ext cx="12192001" cy="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Solely vs. Multiple</a:t>
            </a: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Incurred </a:t>
            </a:r>
            <a:r>
              <a:rPr lang="en-US" sz="2800" b="1">
                <a:solidFill>
                  <a:srgbClr val="287F94"/>
                </a:solidFill>
              </a:rPr>
              <a:t>Solely</a:t>
            </a:r>
            <a:endParaRPr sz="2800" b="1">
              <a:solidFill>
                <a:srgbClr val="287F94"/>
              </a:solidFill>
            </a:endParaRPr>
          </a:p>
          <a:p>
            <a:pPr marL="279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i="1"/>
              <a:t>“I need to purchase a beaker in accordance with my award to run a test required to complete the scope of work of the project.”</a:t>
            </a:r>
            <a:endParaRPr sz="2400" i="1"/>
          </a:p>
          <a:p>
            <a:pPr marL="279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/>
              <a:t>Benefits </a:t>
            </a:r>
            <a:r>
              <a:rPr lang="en-US" sz="2800" b="1">
                <a:solidFill>
                  <a:srgbClr val="287F94"/>
                </a:solidFill>
              </a:rPr>
              <a:t>Two+</a:t>
            </a:r>
            <a:endParaRPr sz="2800" b="1">
              <a:solidFill>
                <a:srgbClr val="287F94"/>
              </a:solidFill>
            </a:endParaRPr>
          </a:p>
          <a:p>
            <a:pPr marL="279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i="1"/>
              <a:t>“I need to purchase a piece of non-capital equipment to assist me in completing the scope of work of three of my projects.”</a:t>
            </a:r>
            <a:endParaRPr sz="2400" i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/>
              <a:t>NOTE: These are descriptions of needs, NOT sufficient documentation</a:t>
            </a:r>
            <a:endParaRPr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Proportional Benefit Rule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Many methods exist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Reasonable allocation methodologies may include: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Usage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# of experiments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# of hours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Effort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Length of Project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#1a: Simplified</a:t>
            </a: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Cost of Non-Capital Equipment: $500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Total Number of Awards Using Non-Capital Equipment: 2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Grant A: Use time of 20 hours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Grant B: Use time of 30 hours 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#1a: Deficit</a:t>
            </a: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How does the prior example change if Grant B has a </a:t>
            </a:r>
            <a:r>
              <a:rPr lang="en-US" sz="2600" b="1">
                <a:solidFill>
                  <a:srgbClr val="287F94"/>
                </a:solidFill>
              </a:rPr>
              <a:t>$200 available direct-cost balance</a:t>
            </a:r>
            <a:r>
              <a:rPr lang="en-US" sz="2600"/>
              <a:t>?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50">
              <a:solidFill>
                <a:srgbClr val="35A9C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Cost of Non-Capital Equipment: $500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Total Number of Awards Using Non-Capital Equipment: 2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Grant A: Use time of 20 hours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Grant B: Use time of 30 hours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685884" y="471963"/>
            <a:ext cx="10820100" cy="11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#1a: Potential Results</a:t>
            </a:r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6234550" y="1178027"/>
            <a:ext cx="5271600" cy="52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u="sng"/>
              <a:t>Allocate based on Grant B balance</a:t>
            </a:r>
            <a:endParaRPr sz="2200" u="sng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35A9C5"/>
                </a:solidFill>
              </a:rPr>
              <a:t>•</a:t>
            </a:r>
            <a:r>
              <a:rPr lang="en-US" sz="2300"/>
              <a:t>Grant A Cost:    $300</a:t>
            </a:r>
            <a:endParaRPr sz="2300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35A9C5"/>
                </a:solidFill>
              </a:rPr>
              <a:t>•</a:t>
            </a:r>
            <a:r>
              <a:rPr lang="en-US" sz="2300" u="sng"/>
              <a:t>Grant B Cost:  $200</a:t>
            </a:r>
            <a:r>
              <a:rPr lang="en-US" sz="2300" b="1" u="sng">
                <a:solidFill>
                  <a:srgbClr val="287F94"/>
                </a:solidFill>
              </a:rPr>
              <a:t>*</a:t>
            </a:r>
            <a:endParaRPr sz="2300" b="1" u="sng">
              <a:solidFill>
                <a:srgbClr val="287F94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35A9C5"/>
                </a:solidFill>
              </a:rPr>
              <a:t>•</a:t>
            </a:r>
            <a:r>
              <a:rPr lang="en-US" sz="2300" b="1"/>
              <a:t>Total Cost:  $500</a:t>
            </a:r>
            <a:r>
              <a:rPr lang="en-US" sz="2300" b="1">
                <a:solidFill>
                  <a:srgbClr val="287F94"/>
                </a:solidFill>
              </a:rPr>
              <a:t>**</a:t>
            </a:r>
            <a:endParaRPr sz="2300" b="1">
              <a:solidFill>
                <a:srgbClr val="287F94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i="1">
                <a:solidFill>
                  <a:srgbClr val="287F94"/>
                </a:solidFill>
              </a:rPr>
              <a:t> </a:t>
            </a:r>
            <a:endParaRPr sz="1900" b="1" i="1">
              <a:solidFill>
                <a:srgbClr val="287F94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i="1">
                <a:solidFill>
                  <a:srgbClr val="287F94"/>
                </a:solidFill>
              </a:rPr>
              <a:t>*</a:t>
            </a:r>
            <a:r>
              <a:rPr lang="en-US" sz="1900" i="1"/>
              <a:t>equivalent to remaining grant balance</a:t>
            </a:r>
            <a:endParaRPr sz="1900" i="1"/>
          </a:p>
          <a:p>
            <a:pPr marL="0" lvl="0" indent="0" algn="just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i="1">
                <a:solidFill>
                  <a:srgbClr val="287F94"/>
                </a:solidFill>
              </a:rPr>
              <a:t>**</a:t>
            </a:r>
            <a:r>
              <a:rPr lang="en-US" sz="1900" i="1"/>
              <a:t>equivalent to total cost of equipment</a:t>
            </a:r>
            <a:endParaRPr sz="1900" i="1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 </a:t>
            </a:r>
            <a:endParaRPr sz="2300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Amount charged to Grant B is purely based upon the available balance, and not the proportional benefit received.</a:t>
            </a:r>
            <a:endParaRPr sz="2300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/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Grant A is being over-charged for the piece of equipment. </a:t>
            </a:r>
            <a:endParaRPr sz="23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2"/>
          </p:nvPr>
        </p:nvSpPr>
        <p:spPr>
          <a:xfrm>
            <a:off x="685875" y="1178052"/>
            <a:ext cx="5271600" cy="52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u="sng"/>
              <a:t>Allocate based on number of hours used</a:t>
            </a:r>
            <a:endParaRPr sz="2200" u="sng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5A9C5"/>
                </a:solidFill>
              </a:rPr>
              <a:t>•</a:t>
            </a:r>
            <a:r>
              <a:rPr lang="en-US" sz="2300"/>
              <a:t>$500 / 50 = $10 per hour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5A9C5"/>
                </a:solidFill>
              </a:rPr>
              <a:t>•</a:t>
            </a:r>
            <a:r>
              <a:rPr lang="en-US" sz="2300"/>
              <a:t>Grant A Cost:  20 * $10 =  $200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5A9C5"/>
                </a:solidFill>
              </a:rPr>
              <a:t>•</a:t>
            </a:r>
            <a:r>
              <a:rPr lang="en-US" sz="2300" u="sng"/>
              <a:t>Grant B Cost:  30 * $10 =  $300</a:t>
            </a:r>
            <a:endParaRPr sz="2300" u="sng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35A9C5"/>
                </a:solidFill>
              </a:rPr>
              <a:t>•</a:t>
            </a:r>
            <a:r>
              <a:rPr lang="en-US" sz="2100" b="1"/>
              <a:t>Total Cost:  $500</a:t>
            </a:r>
            <a:r>
              <a:rPr lang="en-US" sz="2100" b="1">
                <a:solidFill>
                  <a:srgbClr val="287F94"/>
                </a:solidFill>
              </a:rPr>
              <a:t>*</a:t>
            </a:r>
            <a:r>
              <a:rPr lang="en-US" sz="2100" b="1"/>
              <a:t> </a:t>
            </a: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i="1">
                <a:solidFill>
                  <a:srgbClr val="287F94"/>
                </a:solidFill>
              </a:rPr>
              <a:t>*</a:t>
            </a:r>
            <a:r>
              <a:rPr lang="en-US" sz="1900" i="1"/>
              <a:t>equivalent to total cost of equipment</a:t>
            </a:r>
            <a:endParaRPr sz="1900" i="1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100"/>
              <a:t>This scenario creates a $100 direct cost deficit on Grant B. That deficit must be covered by non-sponsored funds.</a:t>
            </a:r>
            <a:endParaRPr sz="2400"/>
          </a:p>
        </p:txBody>
      </p:sp>
      <p:sp>
        <p:nvSpPr>
          <p:cNvPr id="208" name="Google Shape;208;p32"/>
          <p:cNvSpPr txBox="1"/>
          <p:nvPr/>
        </p:nvSpPr>
        <p:spPr>
          <a:xfrm rot="-5400000">
            <a:off x="-1726350" y="3167400"/>
            <a:ext cx="414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87F94"/>
                </a:solidFill>
              </a:rPr>
              <a:t>REASONABLE</a:t>
            </a:r>
            <a:endParaRPr sz="2200" b="1">
              <a:solidFill>
                <a:srgbClr val="287F94"/>
              </a:solidFill>
            </a:endParaRPr>
          </a:p>
        </p:txBody>
      </p:sp>
      <p:sp>
        <p:nvSpPr>
          <p:cNvPr id="209" name="Google Shape;209;p32"/>
          <p:cNvSpPr txBox="1"/>
          <p:nvPr/>
        </p:nvSpPr>
        <p:spPr>
          <a:xfrm rot="5400000">
            <a:off x="9618675" y="3167400"/>
            <a:ext cx="414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87F94"/>
                </a:solidFill>
              </a:rPr>
              <a:t>UNREASONABLE</a:t>
            </a:r>
            <a:endParaRPr sz="2200" b="1">
              <a:solidFill>
                <a:srgbClr val="287F9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685884" y="471963"/>
            <a:ext cx="10820100" cy="11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Managing Complexity</a:t>
            </a: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6234545" y="1894114"/>
            <a:ext cx="5271600" cy="44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Some Considerations: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is a reasonable allocation method that can be used consistently across all funding sources?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How will the subsidy be allocated?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How much time is left on the grants?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2"/>
          </p:nvPr>
        </p:nvSpPr>
        <p:spPr>
          <a:xfrm>
            <a:off x="685884" y="1894114"/>
            <a:ext cx="5271600" cy="44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018"/>
              <a:buNone/>
            </a:pPr>
            <a:r>
              <a:rPr lang="en-US" sz="2420"/>
              <a:t>For Example:</a:t>
            </a:r>
            <a:endParaRPr sz="2420"/>
          </a:p>
          <a:p>
            <a:pPr marL="457200" lvl="0" indent="-38227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420"/>
              <a:buChar char="•"/>
            </a:pPr>
            <a:r>
              <a:rPr lang="en-US" sz="2420"/>
              <a:t>A college has purchased an annual software license for $5,000</a:t>
            </a:r>
            <a:endParaRPr sz="2420"/>
          </a:p>
          <a:p>
            <a:pPr marL="457200" lvl="0" indent="-3822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420"/>
              <a:buChar char="•"/>
            </a:pPr>
            <a:r>
              <a:rPr lang="en-US" sz="2420"/>
              <a:t>They intend to share the expense across the college</a:t>
            </a:r>
            <a:endParaRPr sz="2420"/>
          </a:p>
          <a:p>
            <a:pPr marL="457200" lvl="0" indent="-3822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420"/>
              <a:buChar char="•"/>
            </a:pPr>
            <a:r>
              <a:rPr lang="en-US" sz="2420"/>
              <a:t>This license is specifically needed for two grants, but will also be used by other units</a:t>
            </a:r>
            <a:endParaRPr sz="2420"/>
          </a:p>
          <a:p>
            <a:pPr marL="457200" lvl="0" indent="-3822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420"/>
              <a:buChar char="•"/>
            </a:pPr>
            <a:r>
              <a:rPr lang="en-US" sz="2420"/>
              <a:t>The college will be subsidizing part of the cost</a:t>
            </a:r>
            <a:endParaRPr sz="242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865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1865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685884" y="471962"/>
            <a:ext cx="10820100" cy="58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/>
              <a:t>JUSTIFICATIONS</a:t>
            </a:r>
            <a:endParaRPr sz="75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Fifth step</a:t>
            </a: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Allowability test is successful only if it is documented</a:t>
            </a:r>
            <a:endParaRPr sz="3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Each transaction should be able to stand on its own</a:t>
            </a:r>
            <a:endParaRPr sz="3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Provide Clear Business Justification or Cite Proposal Equivalent</a:t>
            </a:r>
            <a:endParaRPr sz="3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Risk Based</a:t>
            </a:r>
            <a:endParaRPr sz="30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2800"/>
              <a:t>If the reasonability test is challenging, provide additional context/descriptions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Concise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>
                <a:highlight>
                  <a:schemeClr val="lt1"/>
                </a:highlight>
              </a:rPr>
              <a:t>Share what is needed to clearly demonstrate allowability</a:t>
            </a:r>
            <a:endParaRPr sz="3000"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highlight>
                <a:schemeClr val="lt1"/>
              </a:highlight>
            </a:endParaRPr>
          </a:p>
          <a:p>
            <a:pPr marL="914400" lvl="1" indent="-406400" algn="l" rtl="0"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highlight>
                  <a:schemeClr val="lt1"/>
                </a:highlight>
              </a:rPr>
              <a:t>DON’T attach the 100 page proposal</a:t>
            </a:r>
            <a:endParaRPr sz="2800">
              <a:highlight>
                <a:schemeClr val="lt1"/>
              </a:highlight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highlight>
                  <a:schemeClr val="lt1"/>
                </a:highlight>
              </a:rPr>
              <a:t>DON’T require sifting</a:t>
            </a:r>
            <a:endParaRPr sz="2800">
              <a:highlight>
                <a:schemeClr val="lt1"/>
              </a:highlight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highlight>
                  <a:schemeClr val="lt1"/>
                </a:highlight>
              </a:rPr>
              <a:t>DO reference the section of the proposal/award that supports the charge</a:t>
            </a:r>
            <a:endParaRPr sz="2800">
              <a:highlight>
                <a:schemeClr val="lt1"/>
              </a:highlight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highlight>
                  <a:schemeClr val="lt1"/>
                </a:highlight>
              </a:rPr>
              <a:t>DO describe how the transaction supports the award</a:t>
            </a:r>
            <a:endParaRPr sz="2800">
              <a:highlight>
                <a:schemeClr val="lt1"/>
              </a:highlight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highlight>
                  <a:schemeClr val="lt1"/>
                </a:highlight>
              </a:rPr>
              <a:t>DO be transparent</a:t>
            </a:r>
            <a:endParaRPr sz="2800">
              <a:highlight>
                <a:schemeClr val="lt1"/>
              </a:highlight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highlight>
                <a:schemeClr val="lt1"/>
              </a:highlight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 i="1">
                <a:highlight>
                  <a:schemeClr val="lt1"/>
                </a:highlight>
              </a:rPr>
              <a:t>More Words &lt;&gt; More Allowable</a:t>
            </a:r>
            <a:endParaRPr sz="3000" i="1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685884" y="471962"/>
            <a:ext cx="10820100" cy="58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/>
              <a:t>REVIEWS</a:t>
            </a:r>
            <a:endParaRPr sz="75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Introductions &amp; Allowability Review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Risk Based Approach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Determining Expense Allocation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Documenting Justifications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Transaction Reviews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Training &amp; Outreach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Questions &amp; Closing</a:t>
            </a:r>
            <a:endParaRPr sz="300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Prior Approval Needs</a:t>
            </a:r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3000"/>
              <a:t>Compare spend needs to proposal</a:t>
            </a:r>
            <a:endParaRPr sz="3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Significant transaction type differences could indicate scope change</a:t>
            </a:r>
            <a:endParaRPr sz="3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Consider sponsor guidelines for prior approval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i="1"/>
              <a:t>Before contacting sponsor, confirm your institution will even allow the transaction.</a:t>
            </a:r>
            <a:endParaRPr sz="3000"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685879" y="471975"/>
            <a:ext cx="5548800" cy="11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Check the Following:</a:t>
            </a:r>
            <a:endParaRPr sz="3500"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6234545" y="1894114"/>
            <a:ext cx="5271600" cy="44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 split expense between grants perfectly consumes the balance of one of them</a:t>
            </a:r>
            <a:endParaRPr sz="260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Computer and equipment purchases near the end of the project</a:t>
            </a:r>
            <a:endParaRPr sz="28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Nothing budgeted for the category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Travel during a period with no payroll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2"/>
          </p:nvPr>
        </p:nvSpPr>
        <p:spPr>
          <a:xfrm>
            <a:off x="685884" y="1894114"/>
            <a:ext cx="5271600" cy="44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Sufficient budget balance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Incurred within grant period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Final invoice/report has not yet been submitted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Appropriate accounting worktags used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2420"/>
          </a:p>
        </p:txBody>
      </p:sp>
      <p:sp>
        <p:nvSpPr>
          <p:cNvPr id="252" name="Google Shape;252;p39"/>
          <p:cNvSpPr txBox="1">
            <a:spLocks noGrp="1"/>
          </p:cNvSpPr>
          <p:nvPr>
            <p:ph type="title"/>
          </p:nvPr>
        </p:nvSpPr>
        <p:spPr>
          <a:xfrm>
            <a:off x="6234679" y="471975"/>
            <a:ext cx="5548800" cy="11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Examine More Closely when:</a:t>
            </a:r>
            <a:endParaRPr sz="2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Automate where Possible</a:t>
            </a:r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Configure Transaction Routing based on Risk Levels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Use reports to perform initial evaluation</a:t>
            </a:r>
            <a:endParaRPr sz="3100"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Budget balance, grant time period, etc.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Incorporate system blockers to prevent specific types of transactions from occurring</a:t>
            </a:r>
            <a:endParaRPr sz="2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Big Picture</a:t>
            </a:r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Use Data Analytics to Identify:</a:t>
            </a:r>
            <a:endParaRPr sz="270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Awards with expenses on $0 budget lines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Rate of Cost Transfers to All Sponsored Expenses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500"/>
              <a:t>By Count and by $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500"/>
              <a:t>By Department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Transactions to Sample and Review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500"/>
              <a:t>risk transaction categories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500"/>
              <a:t>administration maturation of institution subsections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Awards with lagging personnel charges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Awards high/low burn rates (+/- 25%)</a:t>
            </a:r>
            <a:endParaRPr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685884" y="471962"/>
            <a:ext cx="10820100" cy="58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0" b="1"/>
              <a:t>OUTREACH</a:t>
            </a:r>
            <a:endParaRPr sz="7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Spread the Word</a:t>
            </a:r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Distribute presentation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Distill information into a quick 15-30 minute review session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Provide details of routing and review practices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Consider hosting allowability “office hours”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Create a regular method of providing information and generating discussion</a:t>
            </a:r>
            <a:endParaRPr sz="30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Blog</a:t>
            </a:r>
            <a:endParaRPr sz="30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Newsletter</a:t>
            </a:r>
            <a:endParaRPr sz="30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Standing Meeting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685884" y="471962"/>
            <a:ext cx="10820100" cy="58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/>
              <a:t>QUESTIONS</a:t>
            </a:r>
            <a:endParaRPr sz="75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>
            <a:spLocks noGrp="1"/>
          </p:cNvSpPr>
          <p:nvPr>
            <p:ph type="title"/>
          </p:nvPr>
        </p:nvSpPr>
        <p:spPr>
          <a:xfrm>
            <a:off x="5842660" y="1623871"/>
            <a:ext cx="5663400" cy="108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Thank You!</a:t>
            </a:r>
            <a:endParaRPr sz="3400"/>
          </a:p>
        </p:txBody>
      </p:sp>
      <p:sp>
        <p:nvSpPr>
          <p:cNvPr id="286" name="Google Shape;286;p45"/>
          <p:cNvSpPr txBox="1">
            <a:spLocks noGrp="1"/>
          </p:cNvSpPr>
          <p:nvPr>
            <p:ph type="body" idx="1"/>
          </p:nvPr>
        </p:nvSpPr>
        <p:spPr>
          <a:xfrm>
            <a:off x="5842650" y="3046025"/>
            <a:ext cx="5663400" cy="24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7F7F7F"/>
                </a:solidFill>
              </a:rPr>
              <a:t>Marcel Villalobos (UofA): marcel@arizona.edu</a:t>
            </a:r>
            <a:endParaRPr sz="250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7F7F7F"/>
                </a:solidFill>
              </a:rPr>
              <a:t>Sarah Kern (ASU): Sarah.Kern@asu.edu</a:t>
            </a:r>
            <a:endParaRPr sz="25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685884" y="471962"/>
            <a:ext cx="10820100" cy="58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/>
              <a:t>INTRODUCTIONS</a:t>
            </a:r>
            <a:endParaRPr sz="75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 flipH="1"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Allowability Review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Reasonable - 200.403 (a)</a:t>
            </a: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/>
              <a:t>Allocable</a:t>
            </a:r>
            <a:r>
              <a:rPr lang="en-US" sz="3000"/>
              <a:t> – 200.403 (f)</a:t>
            </a: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Consistent – 200.403 (d)</a:t>
            </a: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Conforms to Limitations – 200.403 (b-c)</a:t>
            </a: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/>
              <a:t>Documented</a:t>
            </a:r>
            <a:r>
              <a:rPr lang="en-US" sz="3000"/>
              <a:t> – 200-403 (g)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685884" y="471962"/>
            <a:ext cx="10820100" cy="58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/>
              <a:t>RISK</a:t>
            </a:r>
            <a:endParaRPr sz="75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a Risk Based Approach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Risk Assessment is Critical in a Sponsored World with: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Hundreds of Thousands of Transactions</a:t>
            </a:r>
            <a:endParaRPr sz="26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Competing Priorities</a:t>
            </a:r>
            <a:endParaRPr sz="26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Turnover and Understaffing</a:t>
            </a:r>
            <a:endParaRPr sz="26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Repurposing Time for Proactive vs. Reactive Activities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Treating Transactions according to Risk Level Acknowledges that Some: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Are Easily Identified as Being Project-Related</a:t>
            </a:r>
            <a:endParaRPr sz="26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>
                <a:highlight>
                  <a:schemeClr val="lt1"/>
                </a:highlight>
              </a:rPr>
              <a:t>Have a Substantially Higher Dollar Value</a:t>
            </a:r>
            <a:endParaRPr sz="2600">
              <a:highlight>
                <a:schemeClr val="lt1"/>
              </a:highlight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highlight>
                  <a:schemeClr val="lt1"/>
                </a:highlight>
              </a:rPr>
              <a:t>Are Uncommon on Sponsored Projects</a:t>
            </a:r>
            <a:endParaRPr sz="26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Proposal Budgeting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Clearly Identify Anticipated Transactions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Use Standard Escalation Rates for Expenses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500"/>
              <a:t>Payroll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500"/>
              <a:t>Fringe Benefits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Spend More Time Justifying Non-Standard Expenses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500"/>
              <a:t>Cost Accounting Standards Exceptions</a:t>
            </a:r>
            <a:endParaRPr sz="25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300"/>
              <a:t>Postage</a:t>
            </a:r>
            <a:endParaRPr sz="23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300"/>
              <a:t>Paper</a:t>
            </a:r>
            <a:endParaRPr sz="23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500"/>
              <a:t>“Unusual” Expenses</a:t>
            </a:r>
            <a:endParaRPr sz="25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300"/>
              <a:t>Birthday Cake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Puppet Show</a:t>
            </a:r>
            <a:endParaRPr sz="23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300"/>
              <a:t>A Truck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700"/>
              <a:t>Collaborate with Post-Award</a:t>
            </a:r>
            <a:endParaRPr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685884" y="471962"/>
            <a:ext cx="10820100" cy="58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/>
              <a:t>ALLOCATION</a:t>
            </a:r>
            <a:endParaRPr sz="75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653143" y="575953"/>
            <a:ext cx="3723000" cy="560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Proportional Benefit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649788" y="576263"/>
            <a:ext cx="6889200" cy="56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An expense is </a:t>
            </a:r>
            <a:r>
              <a:rPr lang="en-US" sz="2800" b="1">
                <a:solidFill>
                  <a:srgbClr val="287F94"/>
                </a:solidFill>
              </a:rPr>
              <a:t>allocable</a:t>
            </a:r>
            <a:r>
              <a:rPr lang="en-US" sz="2800">
                <a:solidFill>
                  <a:srgbClr val="287F94"/>
                </a:solidFill>
              </a:rPr>
              <a:t> </a:t>
            </a:r>
            <a:r>
              <a:rPr lang="en-US" sz="2800"/>
              <a:t>to a particular project if the goods or services involved are </a:t>
            </a:r>
            <a:r>
              <a:rPr lang="en-US" sz="2800" b="1">
                <a:solidFill>
                  <a:srgbClr val="287F94"/>
                </a:solidFill>
              </a:rPr>
              <a:t>incurred solely </a:t>
            </a:r>
            <a:r>
              <a:rPr lang="en-US" sz="2800"/>
              <a:t>to advance the work under such project.  If an expense benefits two or more projects, it is necessary to determine a </a:t>
            </a:r>
            <a:r>
              <a:rPr lang="en-US" sz="2800" b="1">
                <a:solidFill>
                  <a:srgbClr val="287F94"/>
                </a:solidFill>
              </a:rPr>
              <a:t>method of allocation</a:t>
            </a:r>
            <a:r>
              <a:rPr lang="en-US" sz="2800"/>
              <a:t> and document the method utilized.</a:t>
            </a: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575757"/>
      </a:dk2>
      <a:lt2>
        <a:srgbClr val="F2F2F2"/>
      </a:lt2>
      <a:accent1>
        <a:srgbClr val="FFC627"/>
      </a:accent1>
      <a:accent2>
        <a:srgbClr val="AB0521"/>
      </a:accent2>
      <a:accent3>
        <a:srgbClr val="003366"/>
      </a:accent3>
      <a:accent4>
        <a:srgbClr val="B262A8"/>
      </a:accent4>
      <a:accent5>
        <a:srgbClr val="E08948"/>
      </a:accent5>
      <a:accent6>
        <a:srgbClr val="59AF3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Widescreen</PresentationFormat>
  <Paragraphs>177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Office Theme</vt:lpstr>
      <vt:lpstr>Allocation Methodologies &amp; Project Benefit</vt:lpstr>
      <vt:lpstr>Agenda</vt:lpstr>
      <vt:lpstr>INTRODUCTIONS</vt:lpstr>
      <vt:lpstr>Allowability Review</vt:lpstr>
      <vt:lpstr>RISK</vt:lpstr>
      <vt:lpstr>Using a Risk Based Approach</vt:lpstr>
      <vt:lpstr>Proposal Budgeting</vt:lpstr>
      <vt:lpstr>ALLOCATION</vt:lpstr>
      <vt:lpstr>Proportional Benefit</vt:lpstr>
      <vt:lpstr>Solely vs. Multiple</vt:lpstr>
      <vt:lpstr>Proportional Benefit Rule</vt:lpstr>
      <vt:lpstr>Example #1a: Simplified</vt:lpstr>
      <vt:lpstr>Example #1a: Deficit</vt:lpstr>
      <vt:lpstr>Example #1a: Potential Results</vt:lpstr>
      <vt:lpstr>Managing Complexity</vt:lpstr>
      <vt:lpstr>JUSTIFICATIONS</vt:lpstr>
      <vt:lpstr>the Fifth step</vt:lpstr>
      <vt:lpstr>Be Concise</vt:lpstr>
      <vt:lpstr>REVIEWS</vt:lpstr>
      <vt:lpstr>Prior Approval Needs</vt:lpstr>
      <vt:lpstr>Check the Following:</vt:lpstr>
      <vt:lpstr>Automate where Possible</vt:lpstr>
      <vt:lpstr>the Big Picture</vt:lpstr>
      <vt:lpstr>OUTREACH </vt:lpstr>
      <vt:lpstr>Spread the Word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Allocation Methodologies &amp; Project Benefit</dc:title>
  <cp:lastModifiedBy>Sarah Kern</cp:lastModifiedBy>
  <cp:revision>1</cp:revision>
  <dcterms:modified xsi:type="dcterms:W3CDTF">2021-03-11T05:17:32Z</dcterms:modified>
</cp:coreProperties>
</file>