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627"/>
    <a:srgbClr val="FFFFFF"/>
    <a:srgbClr val="003466"/>
    <a:srgbClr val="F2F2F2"/>
    <a:srgbClr val="4AB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A57237-4C10-40BD-A88C-4C8BEDCA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224" y="5919166"/>
            <a:ext cx="5141407" cy="5291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F360F-2056-4F5D-9163-387DDA5429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5224" y="3896691"/>
            <a:ext cx="7304593" cy="2022475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This is the primary presentation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411" y="4014527"/>
            <a:ext cx="2437155" cy="2022475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3027F4-B243-402D-B988-7E9A1E493B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8C36F6F-B8F4-410F-A877-78585C9012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1894114"/>
            <a:ext cx="5271571" cy="4491925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545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D7B61D-522E-4549-98D1-9F935DB5127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5884" y="3864508"/>
            <a:ext cx="5271571" cy="2521531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AC7F00-B71B-4100-913F-3827744F4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800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69D9C0C-C4B8-4B33-B573-97982161A2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4545" y="1748707"/>
            <a:ext cx="5271571" cy="196286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6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1894114"/>
            <a:ext cx="3357663" cy="4491925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1894114"/>
            <a:ext cx="3357663" cy="4491925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1894114"/>
            <a:ext cx="3357663" cy="4491925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1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4C48A46-873D-466B-B950-318E7B1A3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7167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3697647"/>
            <a:ext cx="3357663" cy="268839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C6BC3C-A8EA-47A7-8DFE-4CAB9DE2E1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884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E7B482E-7B14-49A2-823A-51DB10A21D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7166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448" y="1785328"/>
            <a:ext cx="3357663" cy="1718285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23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3"/>
            <a:ext cx="10820234" cy="1119331"/>
          </a:xfrm>
        </p:spPr>
        <p:txBody>
          <a:bodyPr anchor="t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84" y="4131485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8453" y="4131485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5ED3D8-A7EF-43B4-A336-BD61D6C611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17167" y="4131485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F0E3C44-84B5-4C5B-8E36-88B36A20A1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588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AC20434-E98F-4BB3-8C34-41E669536E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48453" y="1734114"/>
            <a:ext cx="3357663" cy="2254551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008E055-B181-468E-9673-D1B1B4FEC0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417167" y="1734113"/>
            <a:ext cx="3357663" cy="2254553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97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67B4B-B67A-40B8-A839-822F378F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CD060-67CC-4171-A5C3-73E9DC9482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4" y="471962"/>
            <a:ext cx="10820234" cy="5863523"/>
          </a:xfrm>
        </p:spPr>
        <p:txBody>
          <a:bodyPr anchor="ctr">
            <a:noAutofit/>
          </a:bodyPr>
          <a:lstStyle>
            <a:lvl1pPr algn="ctr">
              <a:defRPr lang="en-US" sz="4000">
                <a:solidFill>
                  <a:schemeClr val="bg1"/>
                </a:solidFill>
                <a:effectLst>
                  <a:outerShdw blurRad="127000" dist="38100" dir="6000000" algn="t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660" y="1623871"/>
            <a:ext cx="5663457" cy="1083704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50709385-1A2A-4980-829B-7580997C7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2661" y="3046022"/>
            <a:ext cx="5663455" cy="2113807"/>
          </a:xfrm>
        </p:spPr>
        <p:txBody>
          <a:bodyPr anchor="t"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3AC16E3-3114-44A8-81A1-24F0AEE12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154" y="2125682"/>
            <a:ext cx="2858460" cy="2372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4E6A3-E8CE-4D59-846E-ACB471F9646A}"/>
              </a:ext>
            </a:extLst>
          </p:cNvPr>
          <p:cNvCxnSpPr/>
          <p:nvPr userDrawn="1"/>
        </p:nvCxnSpPr>
        <p:spPr>
          <a:xfrm>
            <a:off x="5094514" y="1312223"/>
            <a:ext cx="0" cy="4156255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6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E3D4278-0357-4BDE-BA55-EFCCDBF8E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8858" y="1281859"/>
            <a:ext cx="4420736" cy="36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9766A-FB4B-4F5B-81C1-BC4719F8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06FAE-2B65-4D5D-8CC3-D6A6FF88CD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D8411-DD7B-44FD-8E2A-B2FE04A7B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9788" y="576263"/>
            <a:ext cx="6889069" cy="56007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2FC7AFF-5FEC-4944-8B73-10DBCD550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8475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475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8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0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5914076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9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411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99731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407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3158FB2-6D46-48FE-BF2D-02C197148C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118" y="471962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2AE99182-DEE5-48E5-A994-58E36BEEE9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6407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BD8BB651-0DC6-4196-A681-34E6521FC8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0118" y="3554146"/>
            <a:ext cx="3185474" cy="2831892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55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772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119" y="471962"/>
            <a:ext cx="6647131" cy="5914076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68092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534A3-FFED-4097-AED5-5CDFA82C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4260" y="471962"/>
            <a:ext cx="3791857" cy="2266475"/>
          </a:xfrm>
        </p:spPr>
        <p:txBody>
          <a:bodyPr anchor="b">
            <a:noAutofit/>
          </a:bodyPr>
          <a:lstStyle>
            <a:lvl1pPr>
              <a:defRPr lang="en-US"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D0DA57-65C0-4151-9DB9-6A5B83739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EB4EBD-BA8D-4B23-BE73-541CC67C15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83" y="47196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28AF48-AC6B-4471-93A0-CEE6A57F2F1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13580" y="3054349"/>
            <a:ext cx="3792537" cy="33316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299DA7-59C6-48EE-8EAD-40DEB9C53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6778950"/>
            <a:ext cx="12192001" cy="79050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67D37CB-B641-42E0-B09E-2245D3CA58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7540" y="471962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D55C9870-A338-40DF-88AE-19D26EA1DC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83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CFF06F-9E57-430C-8231-5ACD8151A2C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47540" y="3580411"/>
            <a:ext cx="3185474" cy="280562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2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C3F90-8599-4CD6-A757-309E6725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75953"/>
            <a:ext cx="3722914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F737D-E40B-4179-9AA3-60F15E8EA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1881" y="6386039"/>
            <a:ext cx="397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7B4B-B67A-40B8-A839-822F378FF2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35292-8BD1-4F6C-83D0-336205A04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3252" y="575953"/>
            <a:ext cx="6895605" cy="5601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8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3" r:id="rId5"/>
    <p:sldLayoutId id="2147483663" r:id="rId6"/>
    <p:sldLayoutId id="2147483664" r:id="rId7"/>
    <p:sldLayoutId id="2147483652" r:id="rId8"/>
    <p:sldLayoutId id="2147483654" r:id="rId9"/>
    <p:sldLayoutId id="2147483656" r:id="rId10"/>
    <p:sldLayoutId id="2147483661" r:id="rId11"/>
    <p:sldLayoutId id="2147483655" r:id="rId12"/>
    <p:sldLayoutId id="2147483660" r:id="rId13"/>
    <p:sldLayoutId id="2147483662" r:id="rId14"/>
    <p:sldLayoutId id="2147483659" r:id="rId15"/>
    <p:sldLayoutId id="2147483657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521C21-9A18-44E6-B642-1C36E78C07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Sarah </a:t>
            </a:r>
            <a:r>
              <a:rPr lang="en-US" dirty="0" smtClean="0"/>
              <a:t>Clarke</a:t>
            </a:r>
          </a:p>
          <a:p>
            <a:r>
              <a:rPr lang="en-US" dirty="0" smtClean="0"/>
              <a:t>Assistant Manager, UAHS Research Administration, Grants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1DD92-2882-4617-9A85-653A237FE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UAHS Research Administration Organizational Structure and Training Program</a:t>
            </a:r>
            <a:endParaRPr lang="en-US" sz="4000" dirty="0"/>
          </a:p>
        </p:txBody>
      </p:sp>
      <p:pic>
        <p:nvPicPr>
          <p:cNvPr id="8" name="Picture Placeholder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34D26DF-069D-43D4-908C-0A86AD9F4B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4" b="16746"/>
          <a:stretch/>
        </p:blipFill>
        <p:spPr>
          <a:xfrm>
            <a:off x="1" y="1"/>
            <a:ext cx="12192000" cy="3429000"/>
          </a:xfr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B3EF87-4440-4A90-9DBF-CB075B6D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3429000"/>
            <a:ext cx="12192001" cy="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48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build it?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1071464"/>
            <a:ext cx="6889750" cy="4610297"/>
          </a:xfrm>
        </p:spPr>
      </p:pic>
    </p:spTree>
    <p:extLst>
      <p:ext uri="{BB962C8B-B14F-4D97-AF65-F5344CB8AC3E}">
        <p14:creationId xmlns:p14="http://schemas.microsoft.com/office/powerpoint/2010/main" val="231916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 How did we build our team?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Hire entry-level coordinators for the established team atmosphere and/or needs.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Train them up with established timelines and milestones.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Provide individual, paired, and team-level professional development and relationship coaching.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1" b="20531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r="2540"/>
          <a:stretch/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 b="11126"/>
          <a:stretch/>
        </p:blipFill>
        <p:spPr/>
      </p:pic>
    </p:spTree>
    <p:extLst>
      <p:ext uri="{BB962C8B-B14F-4D97-AF65-F5344CB8AC3E}">
        <p14:creationId xmlns:p14="http://schemas.microsoft.com/office/powerpoint/2010/main" val="286812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Hiring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Four person application review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Phone Interviews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Interview with Senior RAs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Interview with Asst. Managers and Director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Interview with Coordinators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7205" r="7916" b="3268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35105"/>
          <a:stretch/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r="7934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14368"/>
          <a:stretch/>
        </p:blipFill>
        <p:spPr/>
      </p:pic>
    </p:spTree>
    <p:extLst>
      <p:ext uri="{BB962C8B-B14F-4D97-AF65-F5344CB8AC3E}">
        <p14:creationId xmlns:p14="http://schemas.microsoft.com/office/powerpoint/2010/main" val="3452302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 Training GANTT Chart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1448221"/>
            <a:ext cx="6889750" cy="3856784"/>
          </a:xfrm>
        </p:spPr>
      </p:pic>
    </p:spTree>
    <p:extLst>
      <p:ext uri="{BB962C8B-B14F-4D97-AF65-F5344CB8AC3E}">
        <p14:creationId xmlns:p14="http://schemas.microsoft.com/office/powerpoint/2010/main" val="262357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Training Rubrics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32263"/>
            <a:ext cx="5300932" cy="225425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71" y="4132263"/>
            <a:ext cx="5102882" cy="225425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r="162"/>
          <a:stretch/>
        </p:blipFill>
        <p:spPr>
          <a:xfrm>
            <a:off x="685800" y="1733550"/>
            <a:ext cx="5300932" cy="2255838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583"/>
          <a:stretch/>
        </p:blipFill>
        <p:spPr>
          <a:xfrm>
            <a:off x="6219825" y="1733550"/>
            <a:ext cx="5286375" cy="2255838"/>
          </a:xfrm>
        </p:spPr>
      </p:pic>
    </p:spTree>
    <p:extLst>
      <p:ext uri="{BB962C8B-B14F-4D97-AF65-F5344CB8AC3E}">
        <p14:creationId xmlns:p14="http://schemas.microsoft.com/office/powerpoint/2010/main" val="225983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 Coaching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-16736" r="3886" b="-1"/>
          <a:stretch/>
        </p:blipFill>
        <p:spPr/>
      </p:pic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52463" y="3054349"/>
            <a:ext cx="4083439" cy="3331689"/>
          </a:xfrm>
        </p:spPr>
        <p:txBody>
          <a:bodyPr/>
          <a:lstStyle/>
          <a:p>
            <a:r>
              <a:rPr lang="en-US" dirty="0" smtClean="0"/>
              <a:t>Weekly</a:t>
            </a:r>
          </a:p>
          <a:p>
            <a:pPr lvl="1"/>
            <a:r>
              <a:rPr lang="en-US" dirty="0" smtClean="0"/>
              <a:t>Director/RA </a:t>
            </a:r>
            <a:r>
              <a:rPr lang="en-US" dirty="0" smtClean="0"/>
              <a:t>One-on-Ones</a:t>
            </a:r>
          </a:p>
          <a:p>
            <a:pPr lvl="1"/>
            <a:r>
              <a:rPr lang="en-US" dirty="0" err="1" smtClean="0"/>
              <a:t>Asst</a:t>
            </a:r>
            <a:r>
              <a:rPr lang="en-US" dirty="0" smtClean="0"/>
              <a:t> </a:t>
            </a:r>
            <a:r>
              <a:rPr lang="en-US" dirty="0" err="1" smtClean="0"/>
              <a:t>Mngr</a:t>
            </a:r>
            <a:r>
              <a:rPr lang="en-US" dirty="0" smtClean="0"/>
              <a:t>/CO </a:t>
            </a:r>
            <a:r>
              <a:rPr lang="en-US" dirty="0" smtClean="0"/>
              <a:t>One-on-Ones</a:t>
            </a:r>
          </a:p>
          <a:p>
            <a:pPr lvl="1"/>
            <a:r>
              <a:rPr lang="en-US" dirty="0" smtClean="0"/>
              <a:t>Director/</a:t>
            </a:r>
            <a:r>
              <a:rPr lang="en-US" dirty="0" err="1" smtClean="0"/>
              <a:t>Asst</a:t>
            </a:r>
            <a:r>
              <a:rPr lang="en-US" dirty="0" smtClean="0"/>
              <a:t> </a:t>
            </a:r>
            <a:r>
              <a:rPr lang="en-US" dirty="0" err="1" smtClean="0"/>
              <a:t>Mngr</a:t>
            </a:r>
            <a:r>
              <a:rPr lang="en-US" dirty="0" smtClean="0"/>
              <a:t> One-on-Ones</a:t>
            </a:r>
          </a:p>
          <a:p>
            <a:pPr lvl="1"/>
            <a:r>
              <a:rPr lang="en-US" dirty="0" smtClean="0"/>
              <a:t>Full Team Meetings</a:t>
            </a:r>
          </a:p>
          <a:p>
            <a:pPr lvl="1"/>
            <a:r>
              <a:rPr lang="en-US" dirty="0" smtClean="0"/>
              <a:t>CO Team Meetings/Training</a:t>
            </a:r>
            <a:endParaRPr lang="en-US" dirty="0"/>
          </a:p>
          <a:p>
            <a:r>
              <a:rPr lang="en-US" dirty="0" smtClean="0"/>
              <a:t>Focus on</a:t>
            </a:r>
          </a:p>
          <a:p>
            <a:pPr lvl="1"/>
            <a:r>
              <a:rPr lang="en-US" dirty="0" smtClean="0"/>
              <a:t>Process and Communication Refinement</a:t>
            </a:r>
          </a:p>
          <a:p>
            <a:pPr lvl="1"/>
            <a:r>
              <a:rPr lang="en-US" dirty="0" smtClean="0"/>
              <a:t>Professional SMART Goals</a:t>
            </a:r>
          </a:p>
          <a:p>
            <a:pPr lvl="1"/>
            <a:r>
              <a:rPr lang="en-US" dirty="0" smtClean="0"/>
              <a:t>Milestone </a:t>
            </a:r>
            <a:r>
              <a:rPr lang="en-US" dirty="0" smtClean="0"/>
              <a:t>Accomplishments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848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Transition to RA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 b="376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Director, </a:t>
            </a:r>
            <a:r>
              <a:rPr lang="en-US" dirty="0" err="1" smtClean="0"/>
              <a:t>Asst</a:t>
            </a:r>
            <a:r>
              <a:rPr lang="en-US" dirty="0" smtClean="0"/>
              <a:t> </a:t>
            </a:r>
            <a:r>
              <a:rPr lang="en-US" dirty="0" err="1" smtClean="0"/>
              <a:t>Mngr</a:t>
            </a:r>
            <a:r>
              <a:rPr lang="en-US" dirty="0" smtClean="0"/>
              <a:t>, and CO buy-in</a:t>
            </a:r>
          </a:p>
          <a:p>
            <a:pPr lvl="1"/>
            <a:r>
              <a:rPr lang="en-US" dirty="0" smtClean="0"/>
              <a:t>RA Readiness Self-Assessment</a:t>
            </a:r>
          </a:p>
          <a:p>
            <a:pPr lvl="1"/>
            <a:r>
              <a:rPr lang="en-US" dirty="0" smtClean="0"/>
              <a:t>Targeted Development for any low ratings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94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Staged Transition from CO to RA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" b="104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 addition to CO duties: One Modular Submission with RA Review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addition to CO duties: </a:t>
            </a:r>
            <a:r>
              <a:rPr lang="en-US" dirty="0" smtClean="0"/>
              <a:t>Few Varied Submissions with RA Review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addition to CO duties: </a:t>
            </a:r>
            <a:r>
              <a:rPr lang="en-US" dirty="0" smtClean="0"/>
              <a:t>Various Independent Submissions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 addition to CO duties: </a:t>
            </a:r>
            <a:r>
              <a:rPr lang="en-US" dirty="0" smtClean="0"/>
              <a:t>One Unit Support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Promotion and Additional Unit Assignment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0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RA Progression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r="527"/>
          <a:stretch/>
        </p:blipFill>
        <p:spPr>
          <a:ln w="3175"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Transitioning CO’s target is Novice.</a:t>
            </a:r>
          </a:p>
          <a:p>
            <a:r>
              <a:rPr lang="en-US" dirty="0" smtClean="0"/>
              <a:t>Transitioning RA to Senior RA’s target is Mentor.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8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60" y="2972934"/>
            <a:ext cx="5716610" cy="3215594"/>
          </a:xfrm>
        </p:spPr>
      </p:pic>
    </p:spTree>
    <p:extLst>
      <p:ext uri="{BB962C8B-B14F-4D97-AF65-F5344CB8AC3E}">
        <p14:creationId xmlns:p14="http://schemas.microsoft.com/office/powerpoint/2010/main" val="409067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52450"/>
            <a:ext cx="97536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Research Administration: What do we do?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-149" r="-151" b="149"/>
          <a:stretch/>
        </p:blipFill>
        <p:spPr>
          <a:xfrm>
            <a:off x="4984750" y="471963"/>
            <a:ext cx="6675120" cy="593897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 smtClean="0"/>
              <a:t>Grants – Focus of this presentation</a:t>
            </a:r>
          </a:p>
          <a:p>
            <a:r>
              <a:rPr lang="en-US" dirty="0" smtClean="0"/>
              <a:t>Contracts</a:t>
            </a:r>
          </a:p>
          <a:p>
            <a:r>
              <a:rPr lang="en-US" dirty="0" smtClean="0"/>
              <a:t>Clinical Trials</a:t>
            </a:r>
          </a:p>
          <a:p>
            <a:r>
              <a:rPr lang="en-US" dirty="0" smtClean="0"/>
              <a:t>Regulatory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27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 Who do we support?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r="78"/>
          <a:stretch/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College of Medicine – Tucson</a:t>
            </a:r>
          </a:p>
          <a:p>
            <a:r>
              <a:rPr lang="en-US" dirty="0" smtClean="0"/>
              <a:t>College of Medicine – Phoenix</a:t>
            </a:r>
          </a:p>
          <a:p>
            <a:r>
              <a:rPr lang="en-US" dirty="0" smtClean="0"/>
              <a:t>College of Public Health</a:t>
            </a:r>
          </a:p>
          <a:p>
            <a:r>
              <a:rPr lang="en-US" dirty="0" smtClean="0"/>
              <a:t>College of Pharmacy</a:t>
            </a:r>
          </a:p>
          <a:p>
            <a:r>
              <a:rPr lang="en-US" dirty="0" smtClean="0"/>
              <a:t>College of Nursing</a:t>
            </a:r>
          </a:p>
          <a:p>
            <a:r>
              <a:rPr lang="en-US" dirty="0" smtClean="0"/>
              <a:t>Centers and Institutes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2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Who are we?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" b="677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One Director</a:t>
            </a:r>
          </a:p>
          <a:p>
            <a:r>
              <a:rPr lang="en-US" dirty="0" smtClean="0"/>
              <a:t>Two Assistant Managers</a:t>
            </a:r>
          </a:p>
          <a:p>
            <a:r>
              <a:rPr lang="en-US" dirty="0" smtClean="0"/>
              <a:t>Two Senior Research Administrators</a:t>
            </a:r>
          </a:p>
          <a:p>
            <a:r>
              <a:rPr lang="en-US" dirty="0" smtClean="0"/>
              <a:t>Seven Research Administrators</a:t>
            </a:r>
          </a:p>
          <a:p>
            <a:r>
              <a:rPr lang="en-US" dirty="0" smtClean="0"/>
              <a:t>Seven Coordinators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500" b="1" dirty="0" smtClean="0"/>
              <a:t>19 People!!</a:t>
            </a:r>
          </a:p>
        </p:txBody>
      </p:sp>
    </p:spTree>
    <p:extLst>
      <p:ext uri="{BB962C8B-B14F-4D97-AF65-F5344CB8AC3E}">
        <p14:creationId xmlns:p14="http://schemas.microsoft.com/office/powerpoint/2010/main" val="387269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 How do we provide support?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3" y="2287846"/>
            <a:ext cx="5272087" cy="3704709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9" y="2201592"/>
            <a:ext cx="5191850" cy="3877216"/>
          </a:xfrm>
        </p:spPr>
      </p:pic>
    </p:spTree>
    <p:extLst>
      <p:ext uri="{BB962C8B-B14F-4D97-AF65-F5344CB8AC3E}">
        <p14:creationId xmlns:p14="http://schemas.microsoft.com/office/powerpoint/2010/main" val="94233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UAHS RA – Grants:</a:t>
            </a:r>
            <a:br>
              <a:rPr lang="en-US" dirty="0" smtClean="0"/>
            </a:br>
            <a:r>
              <a:rPr lang="en-US" dirty="0" smtClean="0"/>
              <a:t>How do we distribute the labor?</a:t>
            </a:r>
            <a:endParaRPr lang="en-US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r="28067"/>
          <a:stretch/>
        </p:blipFill>
        <p:spPr>
          <a:xfrm>
            <a:off x="4347713" y="2906002"/>
            <a:ext cx="3502325" cy="3646823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r="4524"/>
          <a:stretch/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4337"/>
          <a:stretch/>
        </p:blipFill>
        <p:spPr/>
      </p:pic>
    </p:spTree>
    <p:extLst>
      <p:ext uri="{BB962C8B-B14F-4D97-AF65-F5344CB8AC3E}">
        <p14:creationId xmlns:p14="http://schemas.microsoft.com/office/powerpoint/2010/main" val="287900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11525"/>
            <a:ext cx="10058400" cy="62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68" y="0"/>
            <a:ext cx="9474663" cy="67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66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75757"/>
      </a:dk2>
      <a:lt2>
        <a:srgbClr val="F2F2F2"/>
      </a:lt2>
      <a:accent1>
        <a:srgbClr val="FFC627"/>
      </a:accent1>
      <a:accent2>
        <a:srgbClr val="AB0521"/>
      </a:accent2>
      <a:accent3>
        <a:srgbClr val="003366"/>
      </a:accent3>
      <a:accent4>
        <a:srgbClr val="B262A8"/>
      </a:accent4>
      <a:accent5>
        <a:srgbClr val="E08948"/>
      </a:accent5>
      <a:accent6>
        <a:srgbClr val="59AF3B"/>
      </a:accent6>
      <a:hlink>
        <a:srgbClr val="0563C1"/>
      </a:hlink>
      <a:folHlink>
        <a:srgbClr val="954F72"/>
      </a:folHlink>
    </a:clrScheme>
    <a:fontScheme name="TURA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RAC_SlideTemplate.pptx" id="{25861C7D-449E-411B-984C-49EED82A7A56}" vid="{E0F4F388-87F4-47C3-A134-47A0497682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TURAC_SlideTemplate</Template>
  <TotalTime>348</TotalTime>
  <Words>359</Words>
  <Application>Microsoft Office PowerPoint</Application>
  <PresentationFormat>Widescreen</PresentationFormat>
  <Paragraphs>63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Wingdings</vt:lpstr>
      <vt:lpstr>Office Theme</vt:lpstr>
      <vt:lpstr>UAHS Research Administration Organizational Structure and Training Program</vt:lpstr>
      <vt:lpstr>PowerPoint Presentation</vt:lpstr>
      <vt:lpstr>UAHS Research Administration: What do we do?</vt:lpstr>
      <vt:lpstr>UAHS RA – Grants: Who do we support?</vt:lpstr>
      <vt:lpstr>UAHS RA – Grants: Who are we?</vt:lpstr>
      <vt:lpstr>UAHS RA – Grants: How do we provide support?</vt:lpstr>
      <vt:lpstr>UAHS RA – Grants: How do we distribute the labor?</vt:lpstr>
      <vt:lpstr>PowerPoint Presentation</vt:lpstr>
      <vt:lpstr>PowerPoint Presentation</vt:lpstr>
      <vt:lpstr>How did we build it?</vt:lpstr>
      <vt:lpstr>UAHS RA – Grants: How did we build our team?</vt:lpstr>
      <vt:lpstr>UAHS RA – Grants: Hiring Strategy</vt:lpstr>
      <vt:lpstr>UAHS RA – Grants: Training GANTT Chart</vt:lpstr>
      <vt:lpstr>UAHS RA – Grants: Training Rubrics</vt:lpstr>
      <vt:lpstr>UAHS RA – Grants: Coaching</vt:lpstr>
      <vt:lpstr>UAHS RA – Grants: Transition to RA</vt:lpstr>
      <vt:lpstr>UAHS RA – Grants: Staged Transition from CO to RA</vt:lpstr>
      <vt:lpstr>UAHS RA – Grants: RA Progression</vt:lpstr>
      <vt:lpstr>Questions!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UAHS Organizational Structure and Training Program</dc:title>
  <dc:creator>Clarke, Sarah - (sclarke1)</dc:creator>
  <cp:lastModifiedBy>Clarke, Sarah - (sclarke1)</cp:lastModifiedBy>
  <cp:revision>15</cp:revision>
  <dcterms:created xsi:type="dcterms:W3CDTF">2021-03-10T17:29:41Z</dcterms:created>
  <dcterms:modified xsi:type="dcterms:W3CDTF">2021-03-10T23:21:21Z</dcterms:modified>
</cp:coreProperties>
</file>