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680" r:id="rId2"/>
    <p:sldId id="256" r:id="rId3"/>
    <p:sldId id="274" r:id="rId4"/>
    <p:sldId id="271" r:id="rId5"/>
    <p:sldId id="259" r:id="rId6"/>
    <p:sldId id="279" r:id="rId7"/>
    <p:sldId id="263" r:id="rId8"/>
    <p:sldId id="264" r:id="rId9"/>
    <p:sldId id="276" r:id="rId10"/>
    <p:sldId id="275" r:id="rId11"/>
    <p:sldId id="280" r:id="rId12"/>
    <p:sldId id="278" r:id="rId13"/>
    <p:sldId id="277" r:id="rId14"/>
    <p:sldId id="681" r:id="rId15"/>
    <p:sldId id="267" r:id="rId16"/>
    <p:sldId id="257" r:id="rId17"/>
    <p:sldId id="281" r:id="rId18"/>
    <p:sldId id="282" r:id="rId19"/>
    <p:sldId id="260" r:id="rId20"/>
    <p:sldId id="261" r:id="rId21"/>
    <p:sldId id="283" r:id="rId22"/>
    <p:sldId id="284" r:id="rId23"/>
    <p:sldId id="265" r:id="rId24"/>
    <p:sldId id="285" r:id="rId25"/>
    <p:sldId id="272" r:id="rId26"/>
    <p:sldId id="270" r:id="rId27"/>
    <p:sldId id="670" r:id="rId28"/>
    <p:sldId id="671" r:id="rId29"/>
    <p:sldId id="672" r:id="rId30"/>
    <p:sldId id="673" r:id="rId31"/>
    <p:sldId id="674" r:id="rId32"/>
    <p:sldId id="266" r:id="rId33"/>
    <p:sldId id="675" r:id="rId34"/>
    <p:sldId id="268" r:id="rId35"/>
    <p:sldId id="269" r:id="rId36"/>
    <p:sldId id="676" r:id="rId37"/>
    <p:sldId id="677" r:id="rId38"/>
    <p:sldId id="678" r:id="rId39"/>
    <p:sldId id="669" r:id="rId40"/>
    <p:sldId id="679" r:id="rId41"/>
    <p:sldId id="2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27"/>
    <a:srgbClr val="FFFFFF"/>
    <a:srgbClr val="003466"/>
    <a:srgbClr val="F2F2F2"/>
    <a:srgbClr val="4AB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69" d="100"/>
          <a:sy n="69" d="100"/>
        </p:scale>
        <p:origin x="50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5118B-A241-4FCC-87D3-CAA03B812873}" type="datetimeFigureOut">
              <a:rPr lang="en-US" smtClean="0"/>
              <a:t>3/18/2021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BAB89-E95A-4B8F-87AC-52368C7BEC79}" type="slidenum">
              <a:rPr lang="en-US" smtClean="0"/>
              <a:t>‹#›</a:t>
            </a:fld>
            <a:endParaRPr lang="en-US"/>
          </a:p>
        </p:txBody>
      </p:sp>
    </p:spTree>
    <p:extLst>
      <p:ext uri="{BB962C8B-B14F-4D97-AF65-F5344CB8AC3E}">
        <p14:creationId xmlns:p14="http://schemas.microsoft.com/office/powerpoint/2010/main" val="25869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016CA-EA89-4BDB-96A4-F1D75981CAE5}" type="slidenum">
              <a:rPr lang="en-US" smtClean="0"/>
              <a:t>1</a:t>
            </a:fld>
            <a:endParaRPr lang="en-US"/>
          </a:p>
        </p:txBody>
      </p:sp>
    </p:spTree>
    <p:extLst>
      <p:ext uri="{BB962C8B-B14F-4D97-AF65-F5344CB8AC3E}">
        <p14:creationId xmlns:p14="http://schemas.microsoft.com/office/powerpoint/2010/main" val="2615732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A57237-4C10-40BD-A88C-4C8BEDCAD95E}"/>
              </a:ext>
            </a:extLst>
          </p:cNvPr>
          <p:cNvSpPr>
            <a:spLocks noGrp="1"/>
          </p:cNvSpPr>
          <p:nvPr>
            <p:ph type="subTitle" idx="1"/>
          </p:nvPr>
        </p:nvSpPr>
        <p:spPr>
          <a:xfrm>
            <a:off x="4295224" y="5919166"/>
            <a:ext cx="5141407" cy="529135"/>
          </a:xfrm>
          <a:prstGeom prst="rect">
            <a:avLst/>
          </a:prstGeom>
        </p:spPr>
        <p:txBody>
          <a:bodyPr anchor="ctr">
            <a:normAutofit/>
          </a:bodyPr>
          <a:lstStyle>
            <a:lvl1pPr marL="0" indent="0" algn="l">
              <a:buNone/>
              <a:defRPr sz="20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DEBF360F-2056-4F5D-9163-387DDA54294A}"/>
              </a:ext>
            </a:extLst>
          </p:cNvPr>
          <p:cNvSpPr>
            <a:spLocks noGrp="1"/>
          </p:cNvSpPr>
          <p:nvPr>
            <p:ph type="ctrTitle" hasCustomPrompt="1"/>
          </p:nvPr>
        </p:nvSpPr>
        <p:spPr>
          <a:xfrm>
            <a:off x="4295224" y="3896691"/>
            <a:ext cx="7304593" cy="2022475"/>
          </a:xfrm>
        </p:spPr>
        <p:txBody>
          <a:bodyPr anchor="ctr">
            <a:noAutofit/>
          </a:bodyPr>
          <a:lstStyle>
            <a:lvl1pPr algn="l">
              <a:defRPr sz="6000"/>
            </a:lvl1pPr>
          </a:lstStyle>
          <a:p>
            <a:r>
              <a:rPr lang="en-US" dirty="0"/>
              <a:t>This is the primary presentation title</a:t>
            </a:r>
          </a:p>
        </p:txBody>
      </p:sp>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411" y="4014527"/>
            <a:ext cx="2437155" cy="2022475"/>
          </a:xfrm>
          <a:prstGeom prst="rect">
            <a:avLst/>
          </a:prstGeom>
        </p:spPr>
      </p:pic>
      <p:sp>
        <p:nvSpPr>
          <p:cNvPr id="18" name="Picture Placeholder 17">
            <a:extLst>
              <a:ext uri="{FF2B5EF4-FFF2-40B4-BE49-F238E27FC236}">
                <a16:creationId xmlns:a16="http://schemas.microsoft.com/office/drawing/2014/main" id="{123027F4-B243-402D-B988-7E9A1E493B87}"/>
              </a:ext>
            </a:extLst>
          </p:cNvPr>
          <p:cNvSpPr>
            <a:spLocks noGrp="1"/>
          </p:cNvSpPr>
          <p:nvPr>
            <p:ph type="pic" sz="quarter" idx="10"/>
          </p:nvPr>
        </p:nvSpPr>
        <p:spPr>
          <a:xfrm>
            <a:off x="1" y="1"/>
            <a:ext cx="12192000" cy="3429000"/>
          </a:xfrm>
          <a:solidFill>
            <a:schemeClr val="bg1">
              <a:lumMod val="95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C8C36F6F-B8F4-410F-A877-78585C901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83448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1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AAC7F00-B71B-4100-913F-3827744F428D}"/>
              </a:ext>
            </a:extLst>
          </p:cNvPr>
          <p:cNvSpPr>
            <a:spLocks noGrp="1"/>
          </p:cNvSpPr>
          <p:nvPr>
            <p:ph type="pic" sz="quarter" idx="16"/>
          </p:nvPr>
        </p:nvSpPr>
        <p:spPr>
          <a:xfrm>
            <a:off x="685800" y="1748707"/>
            <a:ext cx="5271571" cy="1962868"/>
          </a:xfrm>
          <a:solidFill>
            <a:schemeClr val="bg2"/>
          </a:solidFill>
        </p:spPr>
        <p:txBody>
          <a:bodyPr/>
          <a:lstStyle/>
          <a:p>
            <a:r>
              <a:rPr lang="en-US"/>
              <a:t>Click icon to add picture</a:t>
            </a:r>
          </a:p>
        </p:txBody>
      </p:sp>
      <p:sp>
        <p:nvSpPr>
          <p:cNvPr id="9" name="Picture Placeholder 4">
            <a:extLst>
              <a:ext uri="{FF2B5EF4-FFF2-40B4-BE49-F238E27FC236}">
                <a16:creationId xmlns:a16="http://schemas.microsoft.com/office/drawing/2014/main" id="{369D9C0C-C4B8-4B33-B573-97982161A2A5}"/>
              </a:ext>
            </a:extLst>
          </p:cNvPr>
          <p:cNvSpPr>
            <a:spLocks noGrp="1"/>
          </p:cNvSpPr>
          <p:nvPr>
            <p:ph type="pic" sz="quarter" idx="17"/>
          </p:nvPr>
        </p:nvSpPr>
        <p:spPr>
          <a:xfrm>
            <a:off x="6234545" y="1748707"/>
            <a:ext cx="5271571" cy="1962868"/>
          </a:xfrm>
          <a:solidFill>
            <a:schemeClr val="bg2"/>
          </a:solidFill>
        </p:spPr>
        <p:txBody>
          <a:bodyPr/>
          <a:lstStyle/>
          <a:p>
            <a:r>
              <a:rPr lang="en-US"/>
              <a:t>Click icon to add picture</a:t>
            </a:r>
          </a:p>
        </p:txBody>
      </p:sp>
    </p:spTree>
    <p:extLst>
      <p:ext uri="{BB962C8B-B14F-4D97-AF65-F5344CB8AC3E}">
        <p14:creationId xmlns:p14="http://schemas.microsoft.com/office/powerpoint/2010/main" val="207927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71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1C6BC3C-A8EA-47A7-8DFE-4CAB9DE2E163}"/>
              </a:ext>
            </a:extLst>
          </p:cNvPr>
          <p:cNvSpPr>
            <a:spLocks noGrp="1"/>
          </p:cNvSpPr>
          <p:nvPr>
            <p:ph type="pic" sz="quarter" idx="15"/>
          </p:nvPr>
        </p:nvSpPr>
        <p:spPr>
          <a:xfrm>
            <a:off x="685884" y="1785328"/>
            <a:ext cx="3357663" cy="1718285"/>
          </a:xfrm>
          <a:solidFill>
            <a:schemeClr val="bg2"/>
          </a:solidFill>
        </p:spPr>
        <p:txBody>
          <a:bodyPr/>
          <a:lstStyle/>
          <a:p>
            <a:r>
              <a:rPr lang="en-US"/>
              <a:t>Click icon to add picture</a:t>
            </a:r>
          </a:p>
        </p:txBody>
      </p:sp>
      <p:sp>
        <p:nvSpPr>
          <p:cNvPr id="11" name="Picture Placeholder 4">
            <a:extLst>
              <a:ext uri="{FF2B5EF4-FFF2-40B4-BE49-F238E27FC236}">
                <a16:creationId xmlns:a16="http://schemas.microsoft.com/office/drawing/2014/main" id="{EE7B482E-7B14-49A2-823A-51DB10A21D1D}"/>
              </a:ext>
            </a:extLst>
          </p:cNvPr>
          <p:cNvSpPr>
            <a:spLocks noGrp="1"/>
          </p:cNvSpPr>
          <p:nvPr>
            <p:ph type="pic" sz="quarter" idx="16"/>
          </p:nvPr>
        </p:nvSpPr>
        <p:spPr>
          <a:xfrm>
            <a:off x="4417166" y="1785328"/>
            <a:ext cx="3357663" cy="1718285"/>
          </a:xfrm>
          <a:solidFill>
            <a:schemeClr val="bg2"/>
          </a:solidFill>
        </p:spPr>
        <p:txBody>
          <a:bodyPr/>
          <a:lstStyle/>
          <a:p>
            <a:r>
              <a:rPr lang="en-US"/>
              <a:t>Click icon to add picture</a:t>
            </a:r>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8148448" y="1785328"/>
            <a:ext cx="3357663" cy="1718285"/>
          </a:xfrm>
          <a:solidFill>
            <a:schemeClr val="bg2"/>
          </a:solidFill>
        </p:spPr>
        <p:txBody>
          <a:bodyPr/>
          <a:lstStyle/>
          <a:p>
            <a:r>
              <a:rPr lang="en-US"/>
              <a:t>Click icon to add picture</a:t>
            </a:r>
          </a:p>
        </p:txBody>
      </p:sp>
    </p:spTree>
    <p:extLst>
      <p:ext uri="{BB962C8B-B14F-4D97-AF65-F5344CB8AC3E}">
        <p14:creationId xmlns:p14="http://schemas.microsoft.com/office/powerpoint/2010/main" val="3593623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4131485"/>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4131485"/>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4417167" y="4131485"/>
            <a:ext cx="3357663" cy="2254551"/>
          </a:xfrm>
          <a:solidFill>
            <a:schemeClr val="bg2"/>
          </a:solidFill>
        </p:spPr>
        <p:txBody>
          <a:bodyPr/>
          <a:lstStyle/>
          <a:p>
            <a:r>
              <a:rPr lang="en-US"/>
              <a:t>Click icon to add picture</a:t>
            </a:r>
          </a:p>
        </p:txBody>
      </p:sp>
      <p:sp>
        <p:nvSpPr>
          <p:cNvPr id="15" name="Picture Placeholder 4">
            <a:extLst>
              <a:ext uri="{FF2B5EF4-FFF2-40B4-BE49-F238E27FC236}">
                <a16:creationId xmlns:a16="http://schemas.microsoft.com/office/drawing/2014/main" id="{CF0E3C44-84B5-4C5B-8E36-88B36A20A178}"/>
              </a:ext>
            </a:extLst>
          </p:cNvPr>
          <p:cNvSpPr>
            <a:spLocks noGrp="1"/>
          </p:cNvSpPr>
          <p:nvPr>
            <p:ph type="pic" sz="quarter" idx="18"/>
          </p:nvPr>
        </p:nvSpPr>
        <p:spPr>
          <a:xfrm>
            <a:off x="685883" y="1734114"/>
            <a:ext cx="3357663" cy="2254551"/>
          </a:xfrm>
          <a:solidFill>
            <a:schemeClr val="bg2"/>
          </a:solidFill>
        </p:spPr>
        <p:txBody>
          <a:bodyPr/>
          <a:lstStyle/>
          <a:p>
            <a:r>
              <a:rPr lang="en-US"/>
              <a:t>Click icon to add picture</a:t>
            </a:r>
            <a:endParaRPr lang="en-US" dirty="0"/>
          </a:p>
        </p:txBody>
      </p:sp>
      <p:sp>
        <p:nvSpPr>
          <p:cNvPr id="17" name="Picture Placeholder 4">
            <a:extLst>
              <a:ext uri="{FF2B5EF4-FFF2-40B4-BE49-F238E27FC236}">
                <a16:creationId xmlns:a16="http://schemas.microsoft.com/office/drawing/2014/main" id="{FAC20434-E98F-4BB3-8C34-41E669536E4A}"/>
              </a:ext>
            </a:extLst>
          </p:cNvPr>
          <p:cNvSpPr>
            <a:spLocks noGrp="1"/>
          </p:cNvSpPr>
          <p:nvPr>
            <p:ph type="pic" sz="quarter" idx="19"/>
          </p:nvPr>
        </p:nvSpPr>
        <p:spPr>
          <a:xfrm>
            <a:off x="8148453" y="1734114"/>
            <a:ext cx="3357663" cy="2254551"/>
          </a:xfrm>
          <a:solidFill>
            <a:schemeClr val="bg2"/>
          </a:solidFill>
        </p:spPr>
        <p:txBody>
          <a:bodyPr/>
          <a:lstStyle/>
          <a:p>
            <a:r>
              <a:rPr lang="en-US"/>
              <a:t>Click icon to add picture</a:t>
            </a:r>
          </a:p>
        </p:txBody>
      </p:sp>
      <p:sp>
        <p:nvSpPr>
          <p:cNvPr id="18" name="Content Placeholder 8">
            <a:extLst>
              <a:ext uri="{FF2B5EF4-FFF2-40B4-BE49-F238E27FC236}">
                <a16:creationId xmlns:a16="http://schemas.microsoft.com/office/drawing/2014/main" id="{0008E055-B181-468E-9673-D1B1B4FEC091}"/>
              </a:ext>
            </a:extLst>
          </p:cNvPr>
          <p:cNvSpPr>
            <a:spLocks noGrp="1"/>
          </p:cNvSpPr>
          <p:nvPr>
            <p:ph sz="quarter" idx="20"/>
          </p:nvPr>
        </p:nvSpPr>
        <p:spPr>
          <a:xfrm>
            <a:off x="4417167" y="1734113"/>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09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67B4B-B67A-40B8-A839-822F378FF266}"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344271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CD060-67CC-4171-A5C3-73E9DC948211}"/>
              </a:ext>
            </a:extLst>
          </p:cNvPr>
          <p:cNvSpPr/>
          <p:nvPr userDrawn="1"/>
        </p:nvSpPr>
        <p:spPr>
          <a:xfrm>
            <a:off x="0" y="0"/>
            <a:ext cx="12192000"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solidFill>
                  <a:schemeClr val="bg1"/>
                </a:solidFill>
                <a:effectLst>
                  <a:outerShdw blurRad="127000" dist="38100" dir="6000000" algn="t" rotWithShape="0">
                    <a:prstClr val="black">
                      <a:alpha val="60000"/>
                    </a:prstClr>
                  </a:outerShdw>
                </a:effectLs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Tree>
    <p:extLst>
      <p:ext uri="{BB962C8B-B14F-4D97-AF65-F5344CB8AC3E}">
        <p14:creationId xmlns:p14="http://schemas.microsoft.com/office/powerpoint/2010/main" val="3142379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5842660" y="1623871"/>
            <a:ext cx="5663457" cy="1083704"/>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5842661" y="3046022"/>
            <a:ext cx="5663455" cy="2113807"/>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53AC16E3-3114-44A8-81A1-24F0AEE128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69154" y="2125682"/>
            <a:ext cx="2858460" cy="2372095"/>
          </a:xfrm>
          <a:prstGeom prst="rect">
            <a:avLst/>
          </a:prstGeom>
        </p:spPr>
      </p:pic>
      <p:cxnSp>
        <p:nvCxnSpPr>
          <p:cNvPr id="5" name="Straight Connector 4">
            <a:extLst>
              <a:ext uri="{FF2B5EF4-FFF2-40B4-BE49-F238E27FC236}">
                <a16:creationId xmlns:a16="http://schemas.microsoft.com/office/drawing/2014/main" id="{1F74E6A3-E8CE-4D59-846E-ACB471F9646A}"/>
              </a:ext>
            </a:extLst>
          </p:cNvPr>
          <p:cNvCxnSpPr/>
          <p:nvPr userDrawn="1"/>
        </p:nvCxnSpPr>
        <p:spPr>
          <a:xfrm>
            <a:off x="5094514" y="1312223"/>
            <a:ext cx="0" cy="415625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6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18858" y="1281859"/>
            <a:ext cx="4420736" cy="3668551"/>
          </a:xfrm>
          <a:prstGeom prst="rect">
            <a:avLst/>
          </a:prstGeom>
        </p:spPr>
      </p:pic>
    </p:spTree>
    <p:extLst>
      <p:ext uri="{BB962C8B-B14F-4D97-AF65-F5344CB8AC3E}">
        <p14:creationId xmlns:p14="http://schemas.microsoft.com/office/powerpoint/2010/main" val="11102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766A-FB4B-4F5B-81C1-BC4719F8DDC1}"/>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406FAE-2B65-4D5D-8CC3-D6A6FF88CD26}"/>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5" name="Content Placeholder 4">
            <a:extLst>
              <a:ext uri="{FF2B5EF4-FFF2-40B4-BE49-F238E27FC236}">
                <a16:creationId xmlns:a16="http://schemas.microsoft.com/office/drawing/2014/main" id="{BB2D8411-DD7B-44FD-8E2A-B2FE04A7BC05}"/>
              </a:ext>
            </a:extLst>
          </p:cNvPr>
          <p:cNvSpPr>
            <a:spLocks noGrp="1"/>
          </p:cNvSpPr>
          <p:nvPr>
            <p:ph sz="quarter" idx="11"/>
          </p:nvPr>
        </p:nvSpPr>
        <p:spPr>
          <a:xfrm>
            <a:off x="4649788" y="576263"/>
            <a:ext cx="6889069"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F2FC7AFF-5FEC-4944-8B73-10DBCD550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99958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32697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4984750"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8446408"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34160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5914076"/>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5914076"/>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68199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31892"/>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2831892"/>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2AE99182-DEE5-48E5-A994-58E36BEEE9F8}"/>
              </a:ext>
            </a:extLst>
          </p:cNvPr>
          <p:cNvSpPr>
            <a:spLocks noGrp="1"/>
          </p:cNvSpPr>
          <p:nvPr>
            <p:ph type="pic" sz="quarter" idx="15"/>
          </p:nvPr>
        </p:nvSpPr>
        <p:spPr>
          <a:xfrm>
            <a:off x="8446407" y="3554146"/>
            <a:ext cx="3185474" cy="2831892"/>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BD8BB651-0DC6-4196-A681-34E6521FC869}"/>
              </a:ext>
            </a:extLst>
          </p:cNvPr>
          <p:cNvSpPr>
            <a:spLocks noGrp="1"/>
          </p:cNvSpPr>
          <p:nvPr>
            <p:ph type="pic" sz="quarter" idx="16"/>
          </p:nvPr>
        </p:nvSpPr>
        <p:spPr>
          <a:xfrm>
            <a:off x="560118" y="3554146"/>
            <a:ext cx="3185474" cy="283189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45235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68772"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560119"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68092"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283053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14260"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685883" y="471961"/>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13580"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4147540"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685883"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4147540"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357052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C3F90-8599-4CD6-A757-309E6725E646}"/>
              </a:ext>
            </a:extLst>
          </p:cNvPr>
          <p:cNvSpPr>
            <a:spLocks noGrp="1"/>
          </p:cNvSpPr>
          <p:nvPr>
            <p:ph type="title"/>
          </p:nvPr>
        </p:nvSpPr>
        <p:spPr>
          <a:xfrm>
            <a:off x="653143" y="575953"/>
            <a:ext cx="3722914" cy="56010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EBF737D-E40B-4179-9AA3-60F15E8EA16C}"/>
              </a:ext>
            </a:extLst>
          </p:cNvPr>
          <p:cNvSpPr>
            <a:spLocks noGrp="1"/>
          </p:cNvSpPr>
          <p:nvPr>
            <p:ph type="sldNum" sz="quarter" idx="4"/>
          </p:nvPr>
        </p:nvSpPr>
        <p:spPr>
          <a:xfrm>
            <a:off x="11631881" y="6386039"/>
            <a:ext cx="3978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67B4B-B67A-40B8-A839-822F378FF266}" type="slidenum">
              <a:rPr lang="en-US" smtClean="0"/>
              <a:t>‹#›</a:t>
            </a:fld>
            <a:endParaRPr lang="en-US"/>
          </a:p>
        </p:txBody>
      </p:sp>
      <p:sp>
        <p:nvSpPr>
          <p:cNvPr id="8" name="Text Placeholder 7">
            <a:extLst>
              <a:ext uri="{FF2B5EF4-FFF2-40B4-BE49-F238E27FC236}">
                <a16:creationId xmlns:a16="http://schemas.microsoft.com/office/drawing/2014/main" id="{B3235292-8BD1-4F6C-83D0-336205A04819}"/>
              </a:ext>
            </a:extLst>
          </p:cNvPr>
          <p:cNvSpPr>
            <a:spLocks noGrp="1"/>
          </p:cNvSpPr>
          <p:nvPr>
            <p:ph type="body" idx="1"/>
          </p:nvPr>
        </p:nvSpPr>
        <p:spPr>
          <a:xfrm>
            <a:off x="4643252" y="575953"/>
            <a:ext cx="6895605" cy="560101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978428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3" r:id="rId5"/>
    <p:sldLayoutId id="2147483663" r:id="rId6"/>
    <p:sldLayoutId id="2147483664" r:id="rId7"/>
    <p:sldLayoutId id="2147483652" r:id="rId8"/>
    <p:sldLayoutId id="2147483654" r:id="rId9"/>
    <p:sldLayoutId id="2147483656" r:id="rId10"/>
    <p:sldLayoutId id="2147483661" r:id="rId11"/>
    <p:sldLayoutId id="2147483655" r:id="rId12"/>
    <p:sldLayoutId id="2147483660" r:id="rId13"/>
    <p:sldLayoutId id="2147483662" r:id="rId14"/>
    <p:sldLayoutId id="2147483659" r:id="rId15"/>
    <p:sldLayoutId id="2147483657" r:id="rId16"/>
    <p:sldLayoutId id="2147483667" r:id="rId17"/>
  </p:sldLayoutIdLs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grants.nih.gov/grants/policy/nihgps/HTML5/section_2/2.5.1_just-in-time_procedures.htm" TargetMode="Externa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hyperlink" Target="mailto:myncbi@ncbi.nlm.nih.gov"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hyperlink" Target="https://www.nsf.gov/bfa/dias/policy/cps.jsp"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rants.nih.gov/grants/how-to-apply-application-guide/forms-e/general/g.220-r&amp;r-other-project-information-form.htm"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ovtribe.com/opportunity/federal-grant-opportunity/fy-2020-continuation-of-solicitation-for-the-office-of-science-financial-assistance-program-defoa0002181"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q.nasa.gov/office/procurement/nraguidebook/proposer2018.pdf"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aau.edu/sites/default/files/Blind-Links/OUSDResearchProtectionMemo.pdf"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hyperlink" Target="https://researchadmin.asu.edu/international-engagement"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6;p1">
            <a:extLst>
              <a:ext uri="{FF2B5EF4-FFF2-40B4-BE49-F238E27FC236}">
                <a16:creationId xmlns:a16="http://schemas.microsoft.com/office/drawing/2014/main" id="{3BC7013D-BFCC-4E05-8C80-12E9B9BDC035}"/>
              </a:ext>
            </a:extLst>
          </p:cNvPr>
          <p:cNvSpPr txBox="1"/>
          <p:nvPr/>
        </p:nvSpPr>
        <p:spPr>
          <a:xfrm>
            <a:off x="543210" y="2159181"/>
            <a:ext cx="3487252" cy="4524275"/>
          </a:xfrm>
          <a:prstGeom prst="rect">
            <a:avLst/>
          </a:prstGeom>
          <a:noFill/>
          <a:ln>
            <a:solidFill>
              <a:srgbClr val="C00000"/>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ea typeface="Arial"/>
                <a:cs typeface="Arial"/>
                <a:sym typeface="Arial"/>
              </a:rPr>
              <a:t>Zoom Troubleshooting</a:t>
            </a: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lvl="0"/>
            <a:r>
              <a:rPr lang="en-US" sz="1600" b="1" dirty="0">
                <a:solidFill>
                  <a:srgbClr val="000000"/>
                </a:solidFill>
                <a:cs typeface="Arial"/>
                <a:sym typeface="Arial"/>
              </a:rPr>
              <a:t>Issues with Audio</a:t>
            </a:r>
            <a:endParaRPr lang="en-US" sz="1600" dirty="0">
              <a:sym typeface="Arial"/>
            </a:endParaRPr>
          </a:p>
          <a:p>
            <a:pPr lvl="0"/>
            <a:r>
              <a:rPr lang="en-US" sz="1600" dirty="0">
                <a:solidFill>
                  <a:srgbClr val="000000"/>
                </a:solidFill>
                <a:ea typeface="Arial"/>
                <a:cs typeface="Arial"/>
                <a:sym typeface="Arial"/>
              </a:rPr>
              <a:t>Turn off headset/computer speakers and call in by phone for audio</a:t>
            </a:r>
          </a:p>
          <a:p>
            <a:pPr lvl="0"/>
            <a:endParaRPr lang="en-US" sz="1600" dirty="0">
              <a:solidFill>
                <a:srgbClr val="000000"/>
              </a:solidFill>
              <a:ea typeface="Arial"/>
              <a:cs typeface="Arial"/>
              <a:sym typeface="Arial"/>
            </a:endParaRPr>
          </a:p>
          <a:p>
            <a:pPr lvl="0"/>
            <a:r>
              <a:rPr lang="en-US" sz="1600" b="1" dirty="0">
                <a:solidFill>
                  <a:srgbClr val="000000"/>
                </a:solidFill>
                <a:ea typeface="Arial"/>
                <a:cs typeface="Arial"/>
                <a:sym typeface="Arial"/>
              </a:rPr>
              <a:t>General Issues </a:t>
            </a:r>
            <a:endParaRPr lang="en-US" sz="1600" dirty="0"/>
          </a:p>
          <a:p>
            <a:pPr lvl="0"/>
            <a:r>
              <a:rPr lang="en-US" sz="1600" dirty="0">
                <a:solidFill>
                  <a:srgbClr val="000000"/>
                </a:solidFill>
                <a:ea typeface="Arial"/>
                <a:cs typeface="Arial"/>
                <a:sym typeface="Arial"/>
              </a:rPr>
              <a:t>Log off and log back in using </a:t>
            </a:r>
            <a:r>
              <a:rPr lang="en-US" sz="1600" dirty="0" err="1">
                <a:solidFill>
                  <a:srgbClr val="000000"/>
                </a:solidFill>
                <a:ea typeface="Arial"/>
                <a:cs typeface="Arial"/>
                <a:sym typeface="Arial"/>
              </a:rPr>
              <a:t>SSO</a:t>
            </a:r>
            <a:endParaRPr lang="en-US" sz="1600" dirty="0">
              <a:solidFill>
                <a:srgbClr val="000000"/>
              </a:solidFill>
              <a:ea typeface="Arial"/>
              <a:cs typeface="Arial"/>
              <a:sym typeface="Arial"/>
            </a:endParaRPr>
          </a:p>
          <a:p>
            <a:pPr lvl="0"/>
            <a:endParaRPr lang="en-US" sz="1600" dirty="0">
              <a:solidFill>
                <a:srgbClr val="000000"/>
              </a:solidFill>
              <a:ea typeface="Arial"/>
              <a:cs typeface="Arial"/>
              <a:sym typeface="Arial"/>
            </a:endParaRPr>
          </a:p>
          <a:p>
            <a:pPr lvl="0"/>
            <a:r>
              <a:rPr lang="en-US" sz="1600" b="1" dirty="0">
                <a:solidFill>
                  <a:srgbClr val="000000"/>
                </a:solidFill>
                <a:ea typeface="Arial"/>
                <a:cs typeface="Arial"/>
                <a:sym typeface="Arial"/>
              </a:rPr>
              <a:t>Technical Support</a:t>
            </a:r>
          </a:p>
          <a:p>
            <a:pPr lvl="0"/>
            <a:r>
              <a:rPr lang="en-US" sz="1600" dirty="0">
                <a:solidFill>
                  <a:srgbClr val="000000"/>
                </a:solidFill>
                <a:ea typeface="Arial"/>
                <a:cs typeface="Arial"/>
                <a:sym typeface="Arial"/>
              </a:rPr>
              <a:t>Call 480-965-9065 Ext 1.</a:t>
            </a:r>
          </a:p>
          <a:p>
            <a:pPr marL="0" marR="0" lvl="0" indent="0" algn="l" rtl="0">
              <a:spcBef>
                <a:spcPts val="0"/>
              </a:spcBef>
              <a:spcAft>
                <a:spcPts val="0"/>
              </a:spcAft>
              <a:buNone/>
            </a:pPr>
            <a:endParaRPr sz="1600" b="0" i="0" u="none" strike="noStrike" cap="none" dirty="0">
              <a:solidFill>
                <a:srgbClr val="000000"/>
              </a:solidFill>
              <a:ea typeface="Arial"/>
              <a:cs typeface="Arial"/>
              <a:sym typeface="Arial"/>
            </a:endParaRPr>
          </a:p>
          <a:p>
            <a:pPr marL="0" marR="0" lvl="0" indent="0" algn="l" rtl="0">
              <a:spcBef>
                <a:spcPts val="0"/>
              </a:spcBef>
              <a:spcAft>
                <a:spcPts val="0"/>
              </a:spcAft>
              <a:buNone/>
            </a:pPr>
            <a:endParaRPr sz="1600" dirty="0"/>
          </a:p>
          <a:p>
            <a:pPr marL="0" marR="0" lvl="0" indent="0" algn="l" rtl="0">
              <a:spcBef>
                <a:spcPts val="0"/>
              </a:spcBef>
              <a:spcAft>
                <a:spcPts val="0"/>
              </a:spcAft>
              <a:buNone/>
            </a:pPr>
            <a:endParaRPr lang="en-US"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a:p>
            <a:pPr marL="0" marR="0" lvl="0" indent="0" algn="l" rtl="0">
              <a:spcBef>
                <a:spcPts val="0"/>
              </a:spcBef>
              <a:spcAft>
                <a:spcPts val="0"/>
              </a:spcAft>
              <a:buNone/>
            </a:pPr>
            <a:endParaRPr lang="en-US"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p:txBody>
      </p:sp>
      <p:sp>
        <p:nvSpPr>
          <p:cNvPr id="10" name="Google Shape;446;p1">
            <a:extLst>
              <a:ext uri="{FF2B5EF4-FFF2-40B4-BE49-F238E27FC236}">
                <a16:creationId xmlns:a16="http://schemas.microsoft.com/office/drawing/2014/main" id="{B94BCB6D-AD83-4DA2-AC9A-E4BB0F41B505}"/>
              </a:ext>
            </a:extLst>
          </p:cNvPr>
          <p:cNvSpPr txBox="1"/>
          <p:nvPr/>
        </p:nvSpPr>
        <p:spPr>
          <a:xfrm>
            <a:off x="4352374" y="2159181"/>
            <a:ext cx="3487252" cy="4524275"/>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ea typeface="Arial"/>
                <a:cs typeface="Arial"/>
                <a:sym typeface="Arial"/>
              </a:rPr>
              <a:t>About this Session</a:t>
            </a: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lvl="0"/>
            <a:r>
              <a:rPr lang="en-US" sz="1600" b="1" dirty="0">
                <a:solidFill>
                  <a:srgbClr val="000000"/>
                </a:solidFill>
                <a:cs typeface="Arial"/>
                <a:sym typeface="Arial"/>
              </a:rPr>
              <a:t>Recording</a:t>
            </a:r>
          </a:p>
          <a:p>
            <a:pPr lvl="0"/>
            <a:r>
              <a:rPr lang="en-US" sz="1600" dirty="0">
                <a:solidFill>
                  <a:srgbClr val="000000"/>
                </a:solidFill>
                <a:cs typeface="Arial"/>
                <a:sym typeface="Arial"/>
              </a:rPr>
              <a:t>Today’s session is being recorded and will be made available for later viewing</a:t>
            </a:r>
          </a:p>
          <a:p>
            <a:pPr lvl="0"/>
            <a:endParaRPr lang="en-US" sz="1600" dirty="0">
              <a:solidFill>
                <a:srgbClr val="000000"/>
              </a:solidFill>
              <a:cs typeface="Arial"/>
              <a:sym typeface="Arial"/>
            </a:endParaRPr>
          </a:p>
          <a:p>
            <a:pPr lvl="0"/>
            <a:r>
              <a:rPr lang="en-US" sz="1600" b="1" dirty="0">
                <a:solidFill>
                  <a:srgbClr val="000000"/>
                </a:solidFill>
                <a:cs typeface="Arial"/>
                <a:sym typeface="Arial"/>
              </a:rPr>
              <a:t>Closed Captioning</a:t>
            </a:r>
          </a:p>
          <a:p>
            <a:pPr lvl="0"/>
            <a:r>
              <a:rPr lang="en-US" sz="1550" dirty="0">
                <a:solidFill>
                  <a:srgbClr val="000000"/>
                </a:solidFill>
                <a:cs typeface="Arial"/>
                <a:sym typeface="Arial"/>
              </a:rPr>
              <a:t>The Closed Caption/Live Transcript feature has been enabled. You can show/hide the CC via your meetings controls located at the bottom of your screen.</a:t>
            </a:r>
          </a:p>
          <a:p>
            <a:pPr lvl="0"/>
            <a:endParaRPr lang="en-US" sz="1600" b="0" i="0" u="none" strike="noStrike" cap="none" dirty="0">
              <a:solidFill>
                <a:srgbClr val="000000"/>
              </a:solidFill>
              <a:ea typeface="Arial"/>
              <a:cs typeface="Arial"/>
              <a:sym typeface="Arial"/>
            </a:endParaRPr>
          </a:p>
          <a:p>
            <a:pPr lvl="0"/>
            <a:endParaRPr lang="en-US" sz="1600" dirty="0">
              <a:solidFill>
                <a:srgbClr val="000000"/>
              </a:solidFill>
              <a:ea typeface="Arial"/>
              <a:cs typeface="Arial"/>
              <a:sym typeface="Arial"/>
            </a:endParaRPr>
          </a:p>
          <a:p>
            <a:pPr lvl="0"/>
            <a:endParaRPr lang="en-US" sz="1600" b="0" i="0" u="none" strike="noStrike" cap="none" dirty="0">
              <a:solidFill>
                <a:srgbClr val="000000"/>
              </a:solidFill>
              <a:ea typeface="Arial"/>
              <a:cs typeface="Arial"/>
              <a:sym typeface="Arial"/>
            </a:endParaRPr>
          </a:p>
          <a:p>
            <a:pPr lvl="0"/>
            <a:endParaRPr sz="1600" b="0" i="0" u="none" strike="noStrike" cap="none" dirty="0">
              <a:solidFill>
                <a:srgbClr val="000000"/>
              </a:solidFill>
              <a:ea typeface="Arial"/>
              <a:cs typeface="Arial"/>
              <a:sym typeface="Arial"/>
            </a:endParaRPr>
          </a:p>
          <a:p>
            <a:pPr marL="0" marR="0" lvl="0" indent="0" algn="l" rtl="0">
              <a:spcBef>
                <a:spcPts val="0"/>
              </a:spcBef>
              <a:spcAft>
                <a:spcPts val="0"/>
              </a:spcAft>
              <a:buNone/>
            </a:pPr>
            <a:endParaRPr sz="1600" dirty="0"/>
          </a:p>
        </p:txBody>
      </p:sp>
      <p:sp>
        <p:nvSpPr>
          <p:cNvPr id="11" name="Google Shape;446;p1">
            <a:extLst>
              <a:ext uri="{FF2B5EF4-FFF2-40B4-BE49-F238E27FC236}">
                <a16:creationId xmlns:a16="http://schemas.microsoft.com/office/drawing/2014/main" id="{503092F1-9D35-45AE-BCD2-FE365BA6DF6B}"/>
              </a:ext>
            </a:extLst>
          </p:cNvPr>
          <p:cNvSpPr txBox="1"/>
          <p:nvPr/>
        </p:nvSpPr>
        <p:spPr>
          <a:xfrm>
            <a:off x="8161538" y="2159181"/>
            <a:ext cx="3487252" cy="4555053"/>
          </a:xfrm>
          <a:prstGeom prst="rect">
            <a:avLst/>
          </a:prstGeom>
          <a:noFill/>
          <a:ln>
            <a:solidFill>
              <a:srgbClr val="003466"/>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latin typeface="Arial" panose="020B0604020202020204" pitchFamily="34" charset="0"/>
                <a:ea typeface="Arial"/>
                <a:cs typeface="Arial" panose="020B0604020202020204" pitchFamily="34" charset="0"/>
                <a:sym typeface="Arial"/>
              </a:rPr>
              <a:t>We’d Love Your Feedback!</a:t>
            </a:r>
          </a:p>
          <a:p>
            <a:pPr marL="0" marR="0" lvl="0" indent="0" algn="l" rtl="0">
              <a:spcBef>
                <a:spcPts val="0"/>
              </a:spcBef>
              <a:spcAft>
                <a:spcPts val="0"/>
              </a:spcAft>
              <a:buNone/>
            </a:pPr>
            <a:endParaRPr lang="en-US" sz="1600"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lvl="0"/>
            <a:r>
              <a:rPr lang="en-US" sz="1600" dirty="0">
                <a:latin typeface="Arial" panose="020B0604020202020204" pitchFamily="34" charset="0"/>
                <a:cs typeface="Arial" panose="020B0604020202020204" pitchFamily="34" charset="0"/>
              </a:rPr>
              <a:t>To help us plan next year’s Tri-University Research Administration Conference, we would love to get your feedback. </a:t>
            </a:r>
          </a:p>
          <a:p>
            <a:pPr lvl="0"/>
            <a:endParaRPr lang="en-US" sz="1600" dirty="0">
              <a:latin typeface="Arial" panose="020B0604020202020204" pitchFamily="34" charset="0"/>
              <a:cs typeface="Arial" panose="020B0604020202020204" pitchFamily="34" charset="0"/>
            </a:endParaRPr>
          </a:p>
          <a:p>
            <a:pPr lvl="0"/>
            <a:r>
              <a:rPr lang="en-US" sz="1600" dirty="0">
                <a:latin typeface="Arial" panose="020B0604020202020204" pitchFamily="34" charset="0"/>
                <a:cs typeface="Arial" panose="020B0604020202020204" pitchFamily="34" charset="0"/>
              </a:rPr>
              <a:t>If you want to provide feedback for the presenters of today’s session, make sure to complete the survey you will receive via email at the end of the day.</a:t>
            </a:r>
          </a:p>
          <a:p>
            <a:pPr lvl="0"/>
            <a:endParaRPr sz="16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p:txBody>
      </p:sp>
      <p:sp>
        <p:nvSpPr>
          <p:cNvPr id="12" name="Google Shape;446;p1">
            <a:extLst>
              <a:ext uri="{FF2B5EF4-FFF2-40B4-BE49-F238E27FC236}">
                <a16:creationId xmlns:a16="http://schemas.microsoft.com/office/drawing/2014/main" id="{18D86AE6-9DF4-4BB0-BAB4-2DF7791ABD8E}"/>
              </a:ext>
            </a:extLst>
          </p:cNvPr>
          <p:cNvSpPr txBox="1"/>
          <p:nvPr/>
        </p:nvSpPr>
        <p:spPr>
          <a:xfrm>
            <a:off x="2608748" y="481731"/>
            <a:ext cx="9040042" cy="1446509"/>
          </a:xfrm>
          <a:prstGeom prst="rect">
            <a:avLst/>
          </a:prstGeom>
          <a:solidFill>
            <a:srgbClr val="003466"/>
          </a:solidFill>
          <a:ln>
            <a:solidFill>
              <a:srgbClr val="003466"/>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rPr>
              <a:t>Welcome to the Tri-University Research Administration Conference. </a:t>
            </a:r>
          </a:p>
          <a:p>
            <a:pPr marL="0" marR="0" lvl="0" indent="0" algn="l" rtl="0">
              <a:spcBef>
                <a:spcPts val="0"/>
              </a:spcBef>
              <a:spcAft>
                <a:spcPts val="0"/>
              </a:spcAft>
              <a:buNone/>
            </a:pPr>
            <a:endParaRPr lang="en-US" sz="2400" dirty="0">
              <a:solidFill>
                <a:srgbClr val="FFFFFF"/>
              </a:solidFill>
            </a:endParaRPr>
          </a:p>
          <a:p>
            <a:pPr marL="0" marR="0" lvl="0" indent="0" algn="l" rtl="0">
              <a:spcBef>
                <a:spcPts val="0"/>
              </a:spcBef>
              <a:spcAft>
                <a:spcPts val="0"/>
              </a:spcAft>
              <a:buNone/>
            </a:pPr>
            <a:r>
              <a:rPr lang="en-US" sz="1600" dirty="0">
                <a:solidFill>
                  <a:srgbClr val="FFFFFF"/>
                </a:solidFill>
              </a:rPr>
              <a:t>Your session will begin shortly. While you wait, please review the following reminders:</a:t>
            </a:r>
            <a:r>
              <a:rPr lang="en-US" sz="1600" dirty="0"/>
              <a:t>:</a:t>
            </a:r>
            <a:endParaRPr sz="1600" dirty="0"/>
          </a:p>
        </p:txBody>
      </p:sp>
      <p:sp>
        <p:nvSpPr>
          <p:cNvPr id="13" name="TextBox 12">
            <a:extLst>
              <a:ext uri="{FF2B5EF4-FFF2-40B4-BE49-F238E27FC236}">
                <a16:creationId xmlns:a16="http://schemas.microsoft.com/office/drawing/2014/main" id="{2888B881-82C7-4C7D-B215-61C434310B1A}"/>
              </a:ext>
            </a:extLst>
          </p:cNvPr>
          <p:cNvSpPr txBox="1"/>
          <p:nvPr/>
        </p:nvSpPr>
        <p:spPr>
          <a:xfrm>
            <a:off x="6096000" y="235509"/>
            <a:ext cx="5552790" cy="1692731"/>
          </a:xfrm>
          <a:prstGeom prst="rect">
            <a:avLst/>
          </a:prstGeom>
          <a:noFill/>
        </p:spPr>
        <p:txBody>
          <a:bodyPr wrap="square" rtlCol="0">
            <a:spAutoFit/>
          </a:bodyPr>
          <a:lstStyle/>
          <a:p>
            <a:endParaRPr lang="en-US" dirty="0"/>
          </a:p>
        </p:txBody>
      </p:sp>
      <p:pic>
        <p:nvPicPr>
          <p:cNvPr id="15" name="Picture 14" descr="Logo&#10;&#10;Description automatically generated">
            <a:extLst>
              <a:ext uri="{FF2B5EF4-FFF2-40B4-BE49-F238E27FC236}">
                <a16:creationId xmlns:a16="http://schemas.microsoft.com/office/drawing/2014/main" id="{30744036-0851-4586-BFB3-0D3748301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10" y="235509"/>
            <a:ext cx="1812970" cy="1504765"/>
          </a:xfrm>
          <a:prstGeom prst="rect">
            <a:avLst/>
          </a:prstGeom>
        </p:spPr>
      </p:pic>
      <p:pic>
        <p:nvPicPr>
          <p:cNvPr id="16" name="Picture 15">
            <a:extLst>
              <a:ext uri="{FF2B5EF4-FFF2-40B4-BE49-F238E27FC236}">
                <a16:creationId xmlns:a16="http://schemas.microsoft.com/office/drawing/2014/main" id="{E3A291C2-A21E-4597-A077-969BC6190903}"/>
              </a:ext>
            </a:extLst>
          </p:cNvPr>
          <p:cNvPicPr>
            <a:picLocks noChangeAspect="1"/>
          </p:cNvPicPr>
          <p:nvPr/>
        </p:nvPicPr>
        <p:blipFill>
          <a:blip r:embed="rId4"/>
          <a:stretch>
            <a:fillRect/>
          </a:stretch>
        </p:blipFill>
        <p:spPr>
          <a:xfrm>
            <a:off x="4802819" y="5417943"/>
            <a:ext cx="2755083" cy="1204548"/>
          </a:xfrm>
          <a:prstGeom prst="rect">
            <a:avLst/>
          </a:prstGeom>
        </p:spPr>
      </p:pic>
    </p:spTree>
    <p:extLst>
      <p:ext uri="{BB962C8B-B14F-4D97-AF65-F5344CB8AC3E}">
        <p14:creationId xmlns:p14="http://schemas.microsoft.com/office/powerpoint/2010/main" val="114867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Who should report?</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545" y="2677886"/>
            <a:ext cx="5271571" cy="3708153"/>
          </a:xfrm>
        </p:spPr>
        <p:txBody>
          <a:bodyPr>
            <a:normAutofit/>
          </a:bodyPr>
          <a:lstStyle/>
          <a:p>
            <a:pPr algn="l">
              <a:buFont typeface="Arial" panose="020B0604020202020204" pitchFamily="34" charset="0"/>
              <a:buChar char="•"/>
            </a:pPr>
            <a:r>
              <a:rPr lang="en-US" b="0" i="0" dirty="0">
                <a:effectLst/>
              </a:rPr>
              <a:t>All individuals designated in an </a:t>
            </a:r>
            <a:r>
              <a:rPr lang="en-US" b="0" i="0" u="sng" dirty="0">
                <a:effectLst/>
              </a:rPr>
              <a:t>application</a:t>
            </a:r>
            <a:r>
              <a:rPr lang="en-US" b="0" i="0" dirty="0">
                <a:effectLst/>
              </a:rPr>
              <a:t> as senior/key personnel, </a:t>
            </a:r>
            <a:r>
              <a:rPr lang="en-US" b="1" i="0" dirty="0">
                <a:effectLst/>
              </a:rPr>
              <a:t>except</a:t>
            </a:r>
            <a:endParaRPr lang="en-US" b="0" i="0" dirty="0">
              <a:effectLst/>
            </a:endParaRPr>
          </a:p>
          <a:p>
            <a:pPr marL="742950" lvl="1" indent="-285750" algn="l">
              <a:buFont typeface="Arial" panose="020B0604020202020204" pitchFamily="34" charset="0"/>
              <a:buChar char="•"/>
            </a:pPr>
            <a:r>
              <a:rPr lang="en-US" b="0" i="0" dirty="0">
                <a:effectLst/>
              </a:rPr>
              <a:t>Program Directors, training faculty, and other individuals involved in the oversight of training grants</a:t>
            </a:r>
          </a:p>
          <a:p>
            <a:pPr marL="742950" lvl="1" indent="-285750" algn="l">
              <a:buFont typeface="Arial" panose="020B0604020202020204" pitchFamily="34" charset="0"/>
              <a:buChar char="•"/>
            </a:pPr>
            <a:r>
              <a:rPr lang="en-US" b="0" i="0" dirty="0">
                <a:effectLst/>
              </a:rPr>
              <a:t>Individuals categorized as Other Significant Contributors</a:t>
            </a:r>
          </a:p>
          <a:p>
            <a:pPr algn="l">
              <a:buFont typeface="Arial" panose="020B0604020202020204" pitchFamily="34" charset="0"/>
              <a:buChar char="•"/>
            </a:pPr>
            <a:r>
              <a:rPr lang="en-US" b="0" i="0" dirty="0">
                <a:effectLst/>
              </a:rPr>
              <a:t>All senior/key personnel, excluding consultants, </a:t>
            </a:r>
            <a:r>
              <a:rPr lang="en-US" b="0" i="0" u="sng" dirty="0">
                <a:effectLst/>
              </a:rPr>
              <a:t>in progress reports </a:t>
            </a:r>
            <a:r>
              <a:rPr lang="en-US" b="0" i="0" dirty="0">
                <a:effectLst/>
              </a:rPr>
              <a:t>when there has been a change in active other support, </a:t>
            </a:r>
            <a:r>
              <a:rPr lang="en-US" b="1" i="0" dirty="0">
                <a:effectLst/>
              </a:rPr>
              <a:t>except</a:t>
            </a:r>
            <a:endParaRPr lang="en-US" b="0" i="0" dirty="0">
              <a:effectLst/>
            </a:endParaRPr>
          </a:p>
          <a:p>
            <a:pPr marL="742950" lvl="1" indent="-285750" algn="l">
              <a:buFont typeface="Arial" panose="020B0604020202020204" pitchFamily="34" charset="0"/>
              <a:buChar char="•"/>
            </a:pPr>
            <a:r>
              <a:rPr lang="en-US" b="0" i="0" dirty="0">
                <a:effectLst/>
              </a:rPr>
              <a:t>Program Directors, training faculty, and other individuals involved in the oversight of training grants</a:t>
            </a:r>
          </a:p>
          <a:p>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84" y="2677886"/>
            <a:ext cx="5271571" cy="3708153"/>
          </a:xfrm>
        </p:spPr>
        <p:txBody>
          <a:bodyPr/>
          <a:lstStyle/>
          <a:p>
            <a:r>
              <a:rPr lang="en-US" dirty="0"/>
              <a:t>Each individual designated as senior personnel on the proposal (PI, Co-PI, Senior Personnel).</a:t>
            </a:r>
          </a:p>
          <a:p>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67025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Key Information?</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545" y="2677886"/>
            <a:ext cx="5271571" cy="3708153"/>
          </a:xfrm>
        </p:spPr>
        <p:txBody>
          <a:bodyPr>
            <a:normAutofit/>
          </a:bodyPr>
          <a:lstStyle/>
          <a:p>
            <a:r>
              <a:rPr lang="en-US" dirty="0"/>
              <a:t>Project number</a:t>
            </a:r>
          </a:p>
          <a:p>
            <a:r>
              <a:rPr lang="en-US" dirty="0"/>
              <a:t>Contact Principal Investigator</a:t>
            </a:r>
          </a:p>
          <a:p>
            <a:r>
              <a:rPr lang="en-US" dirty="0"/>
              <a:t>Status of support</a:t>
            </a:r>
          </a:p>
          <a:p>
            <a:r>
              <a:rPr lang="en-US" dirty="0"/>
              <a:t>Source of support</a:t>
            </a:r>
          </a:p>
          <a:p>
            <a:r>
              <a:rPr lang="en-US" dirty="0"/>
              <a:t>Title of project/subproject</a:t>
            </a:r>
          </a:p>
          <a:p>
            <a:r>
              <a:rPr lang="en-US" dirty="0"/>
              <a:t>Dates of approved/proposed project</a:t>
            </a:r>
          </a:p>
          <a:p>
            <a:r>
              <a:rPr lang="en-US" dirty="0"/>
              <a:t>Person months</a:t>
            </a:r>
          </a:p>
          <a:p>
            <a:r>
              <a:rPr lang="en-US" u="sng" dirty="0"/>
              <a:t>Major goal</a:t>
            </a:r>
          </a:p>
          <a:p>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84" y="2677886"/>
            <a:ext cx="5271571" cy="3708153"/>
          </a:xfrm>
        </p:spPr>
        <p:txBody>
          <a:bodyPr/>
          <a:lstStyle/>
          <a:p>
            <a:r>
              <a:rPr lang="en-US" dirty="0"/>
              <a:t>Project title</a:t>
            </a:r>
          </a:p>
          <a:p>
            <a:r>
              <a:rPr lang="en-US" dirty="0"/>
              <a:t>Status of support</a:t>
            </a:r>
          </a:p>
          <a:p>
            <a:r>
              <a:rPr lang="en-US" dirty="0"/>
              <a:t>Source of support</a:t>
            </a:r>
          </a:p>
          <a:p>
            <a:r>
              <a:rPr lang="en-US" dirty="0"/>
              <a:t>Primary place of performance</a:t>
            </a:r>
          </a:p>
          <a:p>
            <a:r>
              <a:rPr lang="en-US" dirty="0"/>
              <a:t>Project start date</a:t>
            </a:r>
          </a:p>
          <a:p>
            <a:r>
              <a:rPr lang="en-US" dirty="0"/>
              <a:t>Project end date</a:t>
            </a:r>
          </a:p>
          <a:p>
            <a:r>
              <a:rPr lang="en-US" dirty="0"/>
              <a:t>Total award amount</a:t>
            </a:r>
          </a:p>
          <a:p>
            <a:r>
              <a:rPr lang="en-US" dirty="0"/>
              <a:t>Person months</a:t>
            </a:r>
          </a:p>
          <a:p>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273974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Who are reviewing and what are </a:t>
            </a:r>
            <a:r>
              <a:rPr lang="en-US" altLang="zh-CN" dirty="0"/>
              <a:t>they</a:t>
            </a:r>
            <a:r>
              <a:rPr lang="en-US" dirty="0"/>
              <a:t> reviewing?</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545" y="2677886"/>
            <a:ext cx="5271571" cy="3708153"/>
          </a:xfrm>
        </p:spPr>
        <p:txBody>
          <a:bodyPr>
            <a:normAutofit/>
          </a:bodyPr>
          <a:lstStyle/>
          <a:p>
            <a:r>
              <a:rPr lang="en-US" dirty="0">
                <a:hlinkClick r:id="rId2">
                  <a:extLst>
                    <a:ext uri="{A12FA001-AC4F-418D-AE19-62706E023703}">
                      <ahyp:hlinkClr xmlns:ahyp="http://schemas.microsoft.com/office/drawing/2018/hyperlinkcolor" val="tx"/>
                    </a:ext>
                  </a:extLst>
                </a:hlinkClick>
              </a:rPr>
              <a:t>IC</a:t>
            </a:r>
            <a:r>
              <a:rPr lang="en-US" dirty="0"/>
              <a:t> scientific program and grants management staff will review this information before award to ensure the following:</a:t>
            </a:r>
          </a:p>
          <a:p>
            <a:pPr marL="0" indent="0">
              <a:buNone/>
            </a:pPr>
            <a:r>
              <a:rPr lang="en-US" dirty="0"/>
              <a:t>   - Sufficient levels of effort are committed to the project.</a:t>
            </a:r>
          </a:p>
          <a:p>
            <a:pPr marL="0" indent="0">
              <a:buNone/>
            </a:pPr>
            <a:r>
              <a:rPr lang="en-US" dirty="0"/>
              <a:t>   - There is no scientific, budgetary, or commitment overlap.</a:t>
            </a:r>
          </a:p>
          <a:p>
            <a:pPr marL="0" indent="0">
              <a:buNone/>
            </a:pPr>
            <a:r>
              <a:rPr lang="en-US" dirty="0"/>
              <a:t>    - Only funds necessary to the approved project are included in the award.</a:t>
            </a:r>
          </a:p>
          <a:p>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85" y="2351325"/>
            <a:ext cx="5271571" cy="3708153"/>
          </a:xfrm>
        </p:spPr>
        <p:txBody>
          <a:bodyPr/>
          <a:lstStyle/>
          <a:p>
            <a:endParaRPr lang="en-US" dirty="0"/>
          </a:p>
          <a:p>
            <a:r>
              <a:rPr lang="en-US" dirty="0"/>
              <a:t>Grant management</a:t>
            </a:r>
          </a:p>
          <a:p>
            <a:endParaRPr lang="en-US" dirty="0"/>
          </a:p>
          <a:p>
            <a:r>
              <a:rPr lang="en-US" dirty="0"/>
              <a:t>Panel reviewers</a:t>
            </a:r>
          </a:p>
          <a:p>
            <a:endParaRPr lang="en-US" dirty="0"/>
          </a:p>
          <a:p>
            <a:endParaRPr lang="en-US" dirty="0"/>
          </a:p>
          <a:p>
            <a:pPr marL="0" indent="0">
              <a:buNone/>
            </a:pPr>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383087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Format/Template</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631" y="3172962"/>
            <a:ext cx="5271571" cy="3708153"/>
          </a:xfrm>
        </p:spPr>
        <p:txBody>
          <a:bodyPr>
            <a:normAutofit/>
          </a:bodyPr>
          <a:lstStyle/>
          <a:p>
            <a:r>
              <a:rPr lang="en-US" dirty="0"/>
              <a:t>NIH Other Report Form page</a:t>
            </a:r>
          </a:p>
          <a:p>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00" y="3194736"/>
            <a:ext cx="5271571" cy="3708153"/>
          </a:xfrm>
        </p:spPr>
        <p:txBody>
          <a:bodyPr/>
          <a:lstStyle/>
          <a:p>
            <a:r>
              <a:rPr lang="en-US" dirty="0"/>
              <a:t>NSF Fillable PDF</a:t>
            </a:r>
          </a:p>
          <a:p>
            <a:endParaRPr lang="en-US" dirty="0"/>
          </a:p>
          <a:p>
            <a:r>
              <a:rPr lang="en-US" dirty="0" err="1"/>
              <a:t>SciENcv</a:t>
            </a:r>
            <a:r>
              <a:rPr lang="en-US" dirty="0"/>
              <a:t> (NCBI)</a:t>
            </a:r>
          </a:p>
          <a:p>
            <a:endParaRPr lang="en-US" dirty="0"/>
          </a:p>
          <a:p>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214585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3DD84-53D5-4698-80C3-C42793F9ECE0}"/>
              </a:ext>
            </a:extLst>
          </p:cNvPr>
          <p:cNvSpPr>
            <a:spLocks noGrp="1"/>
          </p:cNvSpPr>
          <p:nvPr>
            <p:ph sz="quarter" idx="14"/>
          </p:nvPr>
        </p:nvSpPr>
        <p:spPr/>
        <p:txBody>
          <a:bodyPr>
            <a:normAutofit/>
          </a:bodyPr>
          <a:lstStyle/>
          <a:p>
            <a:pPr marL="0" indent="0" algn="ctr">
              <a:buNone/>
            </a:pPr>
            <a:r>
              <a:rPr lang="en-US" sz="3600" dirty="0"/>
              <a:t>Questions?</a:t>
            </a:r>
          </a:p>
        </p:txBody>
      </p:sp>
    </p:spTree>
    <p:extLst>
      <p:ext uri="{BB962C8B-B14F-4D97-AF65-F5344CB8AC3E}">
        <p14:creationId xmlns:p14="http://schemas.microsoft.com/office/powerpoint/2010/main" val="1176383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90AE-7341-445D-B8A9-6F5F92E9B724}"/>
              </a:ext>
            </a:extLst>
          </p:cNvPr>
          <p:cNvSpPr>
            <a:spLocks noGrp="1"/>
          </p:cNvSpPr>
          <p:nvPr>
            <p:ph type="title"/>
          </p:nvPr>
        </p:nvSpPr>
        <p:spPr/>
        <p:txBody>
          <a:bodyPr/>
          <a:lstStyle/>
          <a:p>
            <a:r>
              <a:rPr lang="en-US" dirty="0"/>
              <a:t>Presenter:</a:t>
            </a:r>
            <a:br>
              <a:rPr lang="en-US" dirty="0"/>
            </a:br>
            <a:br>
              <a:rPr lang="en-US" dirty="0"/>
            </a:br>
            <a:r>
              <a:rPr lang="en-US" dirty="0"/>
              <a:t>Ekaterina </a:t>
            </a:r>
            <a:r>
              <a:rPr lang="en-US" dirty="0" err="1"/>
              <a:t>Khaustova</a:t>
            </a:r>
            <a:br>
              <a:rPr lang="en-US" dirty="0"/>
            </a:br>
            <a:r>
              <a:rPr lang="en-US" dirty="0"/>
              <a:t>Research Advancement Administrator,</a:t>
            </a:r>
            <a:br>
              <a:rPr lang="en-US" dirty="0"/>
            </a:br>
            <a:r>
              <a:rPr lang="en-US" dirty="0"/>
              <a:t>Arizona State University </a:t>
            </a:r>
            <a:br>
              <a:rPr lang="en-US" dirty="0"/>
            </a:br>
            <a:endParaRPr lang="en-US" dirty="0"/>
          </a:p>
        </p:txBody>
      </p:sp>
    </p:spTree>
    <p:extLst>
      <p:ext uri="{BB962C8B-B14F-4D97-AF65-F5344CB8AC3E}">
        <p14:creationId xmlns:p14="http://schemas.microsoft.com/office/powerpoint/2010/main" val="1430289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59C5-E3B0-4275-B9E3-4C957AF3D2E9}"/>
              </a:ext>
            </a:extLst>
          </p:cNvPr>
          <p:cNvSpPr>
            <a:spLocks noGrp="1"/>
          </p:cNvSpPr>
          <p:nvPr>
            <p:ph type="title"/>
          </p:nvPr>
        </p:nvSpPr>
        <p:spPr>
          <a:xfrm>
            <a:off x="685882" y="451481"/>
            <a:ext cx="10820234" cy="1776287"/>
          </a:xfrm>
        </p:spPr>
        <p:txBody>
          <a:bodyPr/>
          <a:lstStyle/>
          <a:p>
            <a:pPr algn="ctr"/>
            <a:br>
              <a:rPr lang="en-US" sz="2800" dirty="0"/>
            </a:br>
            <a:r>
              <a:rPr lang="en-US" sz="2800" dirty="0"/>
              <a:t>Effective October 2020,  NSF only accept Current and Pending Support PDFs that are generated through the use of an NSF-approved format, such as the NCBI </a:t>
            </a:r>
            <a:r>
              <a:rPr lang="en-US" sz="2800" dirty="0" err="1"/>
              <a:t>SciENcv</a:t>
            </a:r>
            <a:r>
              <a:rPr lang="en-US" sz="2800" dirty="0"/>
              <a:t> website. </a:t>
            </a:r>
            <a:br>
              <a:rPr lang="en-US" sz="2400" dirty="0"/>
            </a:br>
            <a:endParaRPr lang="en-US" sz="2400" dirty="0"/>
          </a:p>
        </p:txBody>
      </p:sp>
      <p:sp>
        <p:nvSpPr>
          <p:cNvPr id="3" name="Content Placeholder 2">
            <a:extLst>
              <a:ext uri="{FF2B5EF4-FFF2-40B4-BE49-F238E27FC236}">
                <a16:creationId xmlns:a16="http://schemas.microsoft.com/office/drawing/2014/main" id="{449C4B30-73F9-46FE-8BB1-2BE11057A9BB}"/>
              </a:ext>
            </a:extLst>
          </p:cNvPr>
          <p:cNvSpPr>
            <a:spLocks noGrp="1"/>
          </p:cNvSpPr>
          <p:nvPr>
            <p:ph sz="quarter" idx="14"/>
          </p:nvPr>
        </p:nvSpPr>
        <p:spPr>
          <a:xfrm>
            <a:off x="6234545" y="3429000"/>
            <a:ext cx="5271571" cy="2819539"/>
          </a:xfrm>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en-US" sz="2800" b="1" dirty="0"/>
              <a:t>Fillable PDF</a:t>
            </a:r>
          </a:p>
          <a:p>
            <a:pPr algn="ctr"/>
            <a:endParaRPr lang="en-US" sz="2000" dirty="0"/>
          </a:p>
          <a:p>
            <a:pPr marL="0" indent="0" algn="ctr">
              <a:buNone/>
            </a:pPr>
            <a:r>
              <a:rPr lang="en-US" sz="2400" i="1" dirty="0"/>
              <a:t>Less than 15 current and pending projects</a:t>
            </a:r>
          </a:p>
        </p:txBody>
      </p:sp>
      <p:sp>
        <p:nvSpPr>
          <p:cNvPr id="4" name="Content Placeholder 3">
            <a:extLst>
              <a:ext uri="{FF2B5EF4-FFF2-40B4-BE49-F238E27FC236}">
                <a16:creationId xmlns:a16="http://schemas.microsoft.com/office/drawing/2014/main" id="{81867123-9DB0-49C7-BF0E-53CAC8BB60E4}"/>
              </a:ext>
            </a:extLst>
          </p:cNvPr>
          <p:cNvSpPr>
            <a:spLocks noGrp="1"/>
          </p:cNvSpPr>
          <p:nvPr>
            <p:ph sz="quarter" idx="15"/>
          </p:nvPr>
        </p:nvSpPr>
        <p:spPr>
          <a:xfrm>
            <a:off x="685885" y="3435391"/>
            <a:ext cx="5271571" cy="2819539"/>
          </a:xfrm>
        </p:spPr>
        <p:style>
          <a:lnRef idx="1">
            <a:schemeClr val="accent6"/>
          </a:lnRef>
          <a:fillRef idx="2">
            <a:schemeClr val="accent6"/>
          </a:fillRef>
          <a:effectRef idx="1">
            <a:schemeClr val="accent6"/>
          </a:effectRef>
          <a:fontRef idx="minor">
            <a:schemeClr val="dk1"/>
          </a:fontRef>
        </p:style>
        <p:txBody>
          <a:bodyPr anchor="ctr">
            <a:normAutofit/>
          </a:bodyPr>
          <a:lstStyle/>
          <a:p>
            <a:pPr algn="ctr"/>
            <a:r>
              <a:rPr lang="en-US" sz="2800" b="1" dirty="0"/>
              <a:t>NCBI </a:t>
            </a:r>
            <a:r>
              <a:rPr lang="en-US" sz="2800" b="1" dirty="0" err="1"/>
              <a:t>SciENcv</a:t>
            </a:r>
            <a:r>
              <a:rPr lang="en-US" sz="2800" b="1" dirty="0"/>
              <a:t> website</a:t>
            </a:r>
          </a:p>
          <a:p>
            <a:pPr algn="ctr"/>
            <a:endParaRPr lang="en-US" sz="2000" dirty="0"/>
          </a:p>
          <a:p>
            <a:pPr marL="0" indent="0" algn="ctr">
              <a:buNone/>
            </a:pPr>
            <a:r>
              <a:rPr lang="en-US" sz="2400" i="1" dirty="0"/>
              <a:t>More than 15 current and pending projects</a:t>
            </a:r>
          </a:p>
        </p:txBody>
      </p:sp>
      <p:sp>
        <p:nvSpPr>
          <p:cNvPr id="5" name="Arrow: Down 4">
            <a:extLst>
              <a:ext uri="{FF2B5EF4-FFF2-40B4-BE49-F238E27FC236}">
                <a16:creationId xmlns:a16="http://schemas.microsoft.com/office/drawing/2014/main" id="{AEBB76A5-B822-4CDE-9CD3-ABBA5761900F}"/>
              </a:ext>
            </a:extLst>
          </p:cNvPr>
          <p:cNvSpPr/>
          <p:nvPr/>
        </p:nvSpPr>
        <p:spPr>
          <a:xfrm>
            <a:off x="3179056" y="2227768"/>
            <a:ext cx="285226" cy="90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4C8336A8-6F9C-419B-8269-3227C5D6E749}"/>
              </a:ext>
            </a:extLst>
          </p:cNvPr>
          <p:cNvSpPr/>
          <p:nvPr/>
        </p:nvSpPr>
        <p:spPr>
          <a:xfrm>
            <a:off x="8727718" y="2227768"/>
            <a:ext cx="285226" cy="90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942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F9DA-1B1E-4601-B032-BA373AAF3457}"/>
              </a:ext>
            </a:extLst>
          </p:cNvPr>
          <p:cNvSpPr>
            <a:spLocks noGrp="1"/>
          </p:cNvSpPr>
          <p:nvPr>
            <p:ph type="title"/>
          </p:nvPr>
        </p:nvSpPr>
        <p:spPr>
          <a:xfrm>
            <a:off x="685884" y="362907"/>
            <a:ext cx="10820234" cy="2957039"/>
          </a:xfrm>
          <a:ln/>
        </p:spPr>
        <p:style>
          <a:lnRef idx="1">
            <a:schemeClr val="accent1"/>
          </a:lnRef>
          <a:fillRef idx="2">
            <a:schemeClr val="accent1"/>
          </a:fillRef>
          <a:effectRef idx="1">
            <a:schemeClr val="accent1"/>
          </a:effectRef>
          <a:fontRef idx="minor">
            <a:schemeClr val="dk1"/>
          </a:fontRef>
        </p:style>
        <p:txBody>
          <a:bodyPr/>
          <a:lstStyle/>
          <a:p>
            <a:pPr algn="ctr"/>
            <a:r>
              <a:rPr lang="en-US" sz="2400" b="1" dirty="0" err="1">
                <a:latin typeface="+mn-lt"/>
              </a:rPr>
              <a:t>SciENcv</a:t>
            </a:r>
            <a:r>
              <a:rPr lang="en-US" sz="2400" b="1" dirty="0">
                <a:latin typeface="+mn-lt"/>
              </a:rPr>
              <a:t> Background:</a:t>
            </a:r>
            <a:br>
              <a:rPr lang="en-US" sz="2400" b="1" dirty="0">
                <a:latin typeface="+mn-lt"/>
              </a:rPr>
            </a:br>
            <a:br>
              <a:rPr lang="en-US" sz="2000" b="1" dirty="0">
                <a:latin typeface="+mn-lt"/>
              </a:rPr>
            </a:br>
            <a:r>
              <a:rPr lang="en-US" sz="2000" dirty="0">
                <a:latin typeface="+mn-lt"/>
              </a:rPr>
              <a:t>Science Experts Network Curriculum Vitae (</a:t>
            </a:r>
            <a:r>
              <a:rPr lang="en-US" sz="2000" dirty="0" err="1">
                <a:latin typeface="+mn-lt"/>
              </a:rPr>
              <a:t>SciENcv</a:t>
            </a:r>
            <a:r>
              <a:rPr lang="en-US" sz="2000" dirty="0">
                <a:latin typeface="+mn-lt"/>
              </a:rPr>
              <a:t>) is an electronic system that helps researchers assemble the professional information needed for participation in federally funded research. </a:t>
            </a:r>
            <a:r>
              <a:rPr lang="en-US" sz="2000" dirty="0" err="1">
                <a:latin typeface="+mn-lt"/>
              </a:rPr>
              <a:t>SciENcv</a:t>
            </a:r>
            <a:r>
              <a:rPr lang="en-US" sz="2000" dirty="0">
                <a:latin typeface="+mn-lt"/>
              </a:rPr>
              <a:t> gathers and compiles information on expertise, employment, education and professional accomplishments. </a:t>
            </a:r>
            <a:br>
              <a:rPr lang="en-US" sz="2000" dirty="0">
                <a:latin typeface="+mn-lt"/>
              </a:rPr>
            </a:br>
            <a:br>
              <a:rPr lang="en-US" sz="2000" dirty="0">
                <a:latin typeface="+mn-lt"/>
              </a:rPr>
            </a:br>
            <a:r>
              <a:rPr lang="en-US" sz="2000" dirty="0">
                <a:latin typeface="+mn-lt"/>
              </a:rPr>
              <a:t>Researchers can use </a:t>
            </a:r>
            <a:r>
              <a:rPr lang="en-US" sz="2000" dirty="0" err="1">
                <a:latin typeface="+mn-lt"/>
              </a:rPr>
              <a:t>SciENcv</a:t>
            </a:r>
            <a:r>
              <a:rPr lang="en-US" sz="2000" dirty="0">
                <a:latin typeface="+mn-lt"/>
              </a:rPr>
              <a:t> to create and maintain </a:t>
            </a:r>
            <a:r>
              <a:rPr lang="en-US" sz="2000" dirty="0" err="1">
                <a:latin typeface="+mn-lt"/>
              </a:rPr>
              <a:t>biosketches</a:t>
            </a:r>
            <a:r>
              <a:rPr lang="en-US" sz="2000" dirty="0">
                <a:latin typeface="+mn-lt"/>
              </a:rPr>
              <a:t> and Current and Pending Support that are submitted with grant applications and annual reports. </a:t>
            </a:r>
            <a:r>
              <a:rPr lang="en-US" sz="2000" dirty="0" err="1">
                <a:latin typeface="+mn-lt"/>
              </a:rPr>
              <a:t>SciENcv</a:t>
            </a:r>
            <a:r>
              <a:rPr lang="en-US" sz="2000" dirty="0">
                <a:latin typeface="+mn-lt"/>
              </a:rPr>
              <a:t> allows researchers to describe and highlight their scientific contributions in their own words.</a:t>
            </a:r>
            <a:br>
              <a:rPr lang="en-US" sz="2000" dirty="0">
                <a:latin typeface="+mn-lt"/>
              </a:rPr>
            </a:br>
            <a:endParaRPr lang="en-US" sz="2000" dirty="0">
              <a:latin typeface="+mn-lt"/>
            </a:endParaRPr>
          </a:p>
        </p:txBody>
      </p:sp>
      <p:sp>
        <p:nvSpPr>
          <p:cNvPr id="4" name="Content Placeholder 3">
            <a:extLst>
              <a:ext uri="{FF2B5EF4-FFF2-40B4-BE49-F238E27FC236}">
                <a16:creationId xmlns:a16="http://schemas.microsoft.com/office/drawing/2014/main" id="{44A23A93-1630-4D43-A107-8FDF3FF262EB}"/>
              </a:ext>
            </a:extLst>
          </p:cNvPr>
          <p:cNvSpPr>
            <a:spLocks noGrp="1"/>
          </p:cNvSpPr>
          <p:nvPr>
            <p:ph sz="quarter" idx="15"/>
          </p:nvPr>
        </p:nvSpPr>
        <p:spPr>
          <a:xfrm>
            <a:off x="685884" y="3538055"/>
            <a:ext cx="10820232" cy="2957039"/>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indent="0" algn="ctr">
              <a:buNone/>
            </a:pPr>
            <a:r>
              <a:rPr lang="en-US" sz="2600" b="1" dirty="0"/>
              <a:t>What SciENcv does:</a:t>
            </a:r>
            <a:endParaRPr lang="en-US" sz="2600" dirty="0"/>
          </a:p>
          <a:p>
            <a:pPr lvl="0"/>
            <a:r>
              <a:rPr lang="en-US" sz="2600" dirty="0"/>
              <a:t>Eliminates the need to repeatedly enter </a:t>
            </a:r>
            <a:r>
              <a:rPr lang="en-US" sz="2600" dirty="0" err="1"/>
              <a:t>biosketch</a:t>
            </a:r>
            <a:r>
              <a:rPr lang="en-US" sz="2600" dirty="0"/>
              <a:t> information and CP’s</a:t>
            </a:r>
          </a:p>
          <a:p>
            <a:pPr lvl="0"/>
            <a:r>
              <a:rPr lang="en-US" sz="2600" dirty="0"/>
              <a:t>Reduces the administrative burden associated with federal grant submission and reporting requirements</a:t>
            </a:r>
          </a:p>
          <a:p>
            <a:pPr lvl="0"/>
            <a:r>
              <a:rPr lang="en-US" sz="2600" dirty="0"/>
              <a:t>Provides access to a researcher-claimed data repository with information on expertise, employment, education, and professional accomplishments</a:t>
            </a:r>
          </a:p>
          <a:p>
            <a:pPr lvl="0"/>
            <a:r>
              <a:rPr lang="en-US" sz="2600" dirty="0"/>
              <a:t>Allow researchers to describe their scientific contributions in their own language</a:t>
            </a:r>
          </a:p>
          <a:p>
            <a:endParaRPr lang="en-US" dirty="0"/>
          </a:p>
        </p:txBody>
      </p:sp>
    </p:spTree>
    <p:extLst>
      <p:ext uri="{BB962C8B-B14F-4D97-AF65-F5344CB8AC3E}">
        <p14:creationId xmlns:p14="http://schemas.microsoft.com/office/powerpoint/2010/main" val="375977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530B-BF7F-439D-9094-3014B4065C3D}"/>
              </a:ext>
            </a:extLst>
          </p:cNvPr>
          <p:cNvSpPr>
            <a:spLocks noGrp="1"/>
          </p:cNvSpPr>
          <p:nvPr>
            <p:ph type="title"/>
          </p:nvPr>
        </p:nvSpPr>
        <p:spPr>
          <a:xfrm>
            <a:off x="391471" y="1070748"/>
            <a:ext cx="5428649" cy="878780"/>
          </a:xfrm>
          <a:ln/>
        </p:spPr>
        <p:style>
          <a:lnRef idx="1">
            <a:schemeClr val="accent1"/>
          </a:lnRef>
          <a:fillRef idx="2">
            <a:schemeClr val="accent1"/>
          </a:fillRef>
          <a:effectRef idx="1">
            <a:schemeClr val="accent1"/>
          </a:effectRef>
          <a:fontRef idx="minor">
            <a:schemeClr val="dk1"/>
          </a:fontRef>
        </p:style>
        <p:txBody>
          <a:bodyPr anchor="ctr"/>
          <a:lstStyle/>
          <a:p>
            <a:pPr algn="ctr"/>
            <a:r>
              <a:rPr lang="en-US" sz="1800" b="1" dirty="0"/>
              <a:t>Step 1: </a:t>
            </a:r>
            <a:r>
              <a:rPr lang="en-US" sz="1800" dirty="0"/>
              <a:t>Login to </a:t>
            </a:r>
            <a:r>
              <a:rPr lang="en-US" sz="1800" dirty="0" err="1"/>
              <a:t>SciENcv</a:t>
            </a:r>
            <a:r>
              <a:rPr lang="en-US" sz="1800" dirty="0"/>
              <a:t> with your NSF Credentials</a:t>
            </a:r>
          </a:p>
        </p:txBody>
      </p:sp>
      <p:pic>
        <p:nvPicPr>
          <p:cNvPr id="5" name="Content Placeholder 4">
            <a:extLst>
              <a:ext uri="{FF2B5EF4-FFF2-40B4-BE49-F238E27FC236}">
                <a16:creationId xmlns:a16="http://schemas.microsoft.com/office/drawing/2014/main" id="{7AEE9902-3421-4C37-9633-1B6B6B2321F3}"/>
              </a:ext>
            </a:extLst>
          </p:cNvPr>
          <p:cNvPicPr>
            <a:picLocks noGrp="1" noChangeAspect="1"/>
          </p:cNvPicPr>
          <p:nvPr>
            <p:ph sz="quarter" idx="15"/>
          </p:nvPr>
        </p:nvPicPr>
        <p:blipFill>
          <a:blip r:embed="rId2"/>
          <a:stretch>
            <a:fillRect/>
          </a:stretch>
        </p:blipFill>
        <p:spPr>
          <a:xfrm>
            <a:off x="391470" y="2437001"/>
            <a:ext cx="5489213" cy="2945166"/>
          </a:xfrm>
          <a:prstGeom prst="rect">
            <a:avLst/>
          </a:prstGeom>
        </p:spPr>
      </p:pic>
      <p:sp>
        <p:nvSpPr>
          <p:cNvPr id="14" name="Title 1">
            <a:extLst>
              <a:ext uri="{FF2B5EF4-FFF2-40B4-BE49-F238E27FC236}">
                <a16:creationId xmlns:a16="http://schemas.microsoft.com/office/drawing/2014/main" id="{A52FD516-CBDD-4D30-9EE0-0B319C97CF1A}"/>
              </a:ext>
            </a:extLst>
          </p:cNvPr>
          <p:cNvSpPr txBox="1">
            <a:spLocks/>
          </p:cNvSpPr>
          <p:nvPr/>
        </p:nvSpPr>
        <p:spPr>
          <a:xfrm>
            <a:off x="1993783" y="349059"/>
            <a:ext cx="8204433" cy="468431"/>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pPr algn="ctr"/>
            <a:r>
              <a:rPr lang="en-US" sz="2800" b="1" dirty="0"/>
              <a:t>How to set up and work with NCBI account.</a:t>
            </a:r>
            <a:endParaRPr lang="en-US" sz="1800" b="1" dirty="0"/>
          </a:p>
        </p:txBody>
      </p:sp>
      <p:pic>
        <p:nvPicPr>
          <p:cNvPr id="21" name="Content Placeholder 20">
            <a:extLst>
              <a:ext uri="{FF2B5EF4-FFF2-40B4-BE49-F238E27FC236}">
                <a16:creationId xmlns:a16="http://schemas.microsoft.com/office/drawing/2014/main" id="{E2EB7F94-ADA4-49D6-AF3C-117685D0439D}"/>
              </a:ext>
            </a:extLst>
          </p:cNvPr>
          <p:cNvPicPr>
            <a:picLocks noGrp="1" noChangeAspect="1"/>
          </p:cNvPicPr>
          <p:nvPr>
            <p:ph sz="quarter" idx="14"/>
          </p:nvPr>
        </p:nvPicPr>
        <p:blipFill>
          <a:blip r:embed="rId3"/>
          <a:stretch>
            <a:fillRect/>
          </a:stretch>
        </p:blipFill>
        <p:spPr>
          <a:xfrm>
            <a:off x="6311317" y="2437001"/>
            <a:ext cx="5489213" cy="3771402"/>
          </a:xfrm>
          <a:prstGeom prst="rect">
            <a:avLst/>
          </a:prstGeom>
        </p:spPr>
      </p:pic>
      <p:sp>
        <p:nvSpPr>
          <p:cNvPr id="6" name="Arrow: Right 5">
            <a:extLst>
              <a:ext uri="{FF2B5EF4-FFF2-40B4-BE49-F238E27FC236}">
                <a16:creationId xmlns:a16="http://schemas.microsoft.com/office/drawing/2014/main" id="{B59F4FB6-EA0A-4C9A-AA7E-FD45FE192CF4}"/>
              </a:ext>
            </a:extLst>
          </p:cNvPr>
          <p:cNvSpPr/>
          <p:nvPr/>
        </p:nvSpPr>
        <p:spPr>
          <a:xfrm flipH="1">
            <a:off x="5086094" y="3800213"/>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DA980A8-002D-41A0-B66B-5108E4576996}"/>
              </a:ext>
            </a:extLst>
          </p:cNvPr>
          <p:cNvSpPr/>
          <p:nvPr/>
        </p:nvSpPr>
        <p:spPr>
          <a:xfrm rot="5400000" flipH="1">
            <a:off x="10333116" y="3233724"/>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AB3406C-B50B-42CF-ADFC-F5E81FFA8E7F}"/>
              </a:ext>
            </a:extLst>
          </p:cNvPr>
          <p:cNvSpPr txBox="1">
            <a:spLocks/>
          </p:cNvSpPr>
          <p:nvPr/>
        </p:nvSpPr>
        <p:spPr>
          <a:xfrm>
            <a:off x="6311318" y="1070748"/>
            <a:ext cx="5428649" cy="87878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b="1" dirty="0">
                <a:solidFill>
                  <a:schemeClr val="tx1"/>
                </a:solidFill>
              </a:rPr>
              <a:t>Step 2: </a:t>
            </a:r>
            <a:r>
              <a:rPr lang="en-US" sz="1800" dirty="0">
                <a:solidFill>
                  <a:schemeClr val="tx1"/>
                </a:solidFill>
              </a:rPr>
              <a:t>Proceed with creating your NCBI account with any email you  choose.</a:t>
            </a:r>
          </a:p>
        </p:txBody>
      </p:sp>
    </p:spTree>
    <p:extLst>
      <p:ext uri="{BB962C8B-B14F-4D97-AF65-F5344CB8AC3E}">
        <p14:creationId xmlns:p14="http://schemas.microsoft.com/office/powerpoint/2010/main" val="4124920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1734-B858-4B45-8B54-ADD3095A33F4}"/>
              </a:ext>
            </a:extLst>
          </p:cNvPr>
          <p:cNvSpPr>
            <a:spLocks noGrp="1"/>
          </p:cNvSpPr>
          <p:nvPr>
            <p:ph type="title"/>
          </p:nvPr>
        </p:nvSpPr>
        <p:spPr>
          <a:xfrm>
            <a:off x="451806" y="1676294"/>
            <a:ext cx="2634143" cy="3791825"/>
          </a:xfrm>
          <a:ln/>
        </p:spPr>
        <p:style>
          <a:lnRef idx="1">
            <a:schemeClr val="accent6"/>
          </a:lnRef>
          <a:fillRef idx="2">
            <a:schemeClr val="accent6"/>
          </a:fillRef>
          <a:effectRef idx="1">
            <a:schemeClr val="accent6"/>
          </a:effectRef>
          <a:fontRef idx="minor">
            <a:schemeClr val="dk1"/>
          </a:fontRef>
        </p:style>
        <p:txBody>
          <a:bodyPr anchor="ctr">
            <a:normAutofit/>
          </a:bodyPr>
          <a:lstStyle/>
          <a:p>
            <a:pPr algn="ctr"/>
            <a:r>
              <a:rPr lang="en-US" sz="2000" b="1" dirty="0"/>
              <a:t>Step 3:</a:t>
            </a:r>
            <a:br>
              <a:rPr lang="en-US" sz="2000" dirty="0"/>
            </a:br>
            <a:br>
              <a:rPr lang="en-US" sz="2000" dirty="0"/>
            </a:br>
            <a:r>
              <a:rPr lang="en-US" sz="2000" dirty="0"/>
              <a:t>Once you are registered, you will be directed to your personal NCBI account landing page (also called My NCBI).</a:t>
            </a:r>
          </a:p>
        </p:txBody>
      </p:sp>
      <p:pic>
        <p:nvPicPr>
          <p:cNvPr id="11" name="Picture 10">
            <a:extLst>
              <a:ext uri="{FF2B5EF4-FFF2-40B4-BE49-F238E27FC236}">
                <a16:creationId xmlns:a16="http://schemas.microsoft.com/office/drawing/2014/main" id="{486CCCBF-79E2-420C-BBA7-C2BCC169659F}"/>
              </a:ext>
            </a:extLst>
          </p:cNvPr>
          <p:cNvPicPr>
            <a:picLocks noChangeAspect="1"/>
          </p:cNvPicPr>
          <p:nvPr/>
        </p:nvPicPr>
        <p:blipFill>
          <a:blip r:embed="rId2"/>
          <a:stretch>
            <a:fillRect/>
          </a:stretch>
        </p:blipFill>
        <p:spPr>
          <a:xfrm>
            <a:off x="3192744" y="770393"/>
            <a:ext cx="8732008" cy="5603628"/>
          </a:xfrm>
          <a:prstGeom prst="rect">
            <a:avLst/>
          </a:prstGeom>
          <a:noFill/>
        </p:spPr>
      </p:pic>
      <p:sp>
        <p:nvSpPr>
          <p:cNvPr id="5" name="Title 1">
            <a:extLst>
              <a:ext uri="{FF2B5EF4-FFF2-40B4-BE49-F238E27FC236}">
                <a16:creationId xmlns:a16="http://schemas.microsoft.com/office/drawing/2014/main" id="{3FFC49F2-3BBE-4EAE-B997-92C99B2B5651}"/>
              </a:ext>
            </a:extLst>
          </p:cNvPr>
          <p:cNvSpPr txBox="1">
            <a:spLocks/>
          </p:cNvSpPr>
          <p:nvPr/>
        </p:nvSpPr>
        <p:spPr>
          <a:xfrm>
            <a:off x="1993783" y="204336"/>
            <a:ext cx="8204433" cy="503340"/>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pPr algn="ctr"/>
            <a:r>
              <a:rPr lang="en-US" sz="2800" b="1" dirty="0"/>
              <a:t>How to set up and work with NCBI account.</a:t>
            </a:r>
            <a:endParaRPr lang="en-US" sz="1800" b="1" dirty="0"/>
          </a:p>
        </p:txBody>
      </p:sp>
    </p:spTree>
    <p:extLst>
      <p:ext uri="{BB962C8B-B14F-4D97-AF65-F5344CB8AC3E}">
        <p14:creationId xmlns:p14="http://schemas.microsoft.com/office/powerpoint/2010/main" val="694120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521C21-9A18-44E6-B642-1C36E78C07C8}"/>
              </a:ext>
            </a:extLst>
          </p:cNvPr>
          <p:cNvSpPr>
            <a:spLocks noGrp="1"/>
          </p:cNvSpPr>
          <p:nvPr>
            <p:ph type="subTitle" idx="1"/>
          </p:nvPr>
        </p:nvSpPr>
        <p:spPr>
          <a:xfrm>
            <a:off x="4295224" y="5919166"/>
            <a:ext cx="6642940" cy="529135"/>
          </a:xfrm>
        </p:spPr>
        <p:txBody>
          <a:bodyPr>
            <a:normAutofit/>
          </a:bodyPr>
          <a:lstStyle/>
          <a:p>
            <a:r>
              <a:rPr lang="en-US" dirty="0"/>
              <a:t>Ekaterina </a:t>
            </a:r>
            <a:r>
              <a:rPr lang="en-US" dirty="0" err="1"/>
              <a:t>Khaustova</a:t>
            </a:r>
            <a:r>
              <a:rPr lang="en-US" dirty="0"/>
              <a:t>, Lael Thompson, and Yang Wen</a:t>
            </a:r>
          </a:p>
        </p:txBody>
      </p:sp>
      <p:sp>
        <p:nvSpPr>
          <p:cNvPr id="3" name="Title 2">
            <a:extLst>
              <a:ext uri="{FF2B5EF4-FFF2-40B4-BE49-F238E27FC236}">
                <a16:creationId xmlns:a16="http://schemas.microsoft.com/office/drawing/2014/main" id="{4641DD92-2882-4617-9A85-653A237FED06}"/>
              </a:ext>
            </a:extLst>
          </p:cNvPr>
          <p:cNvSpPr>
            <a:spLocks noGrp="1"/>
          </p:cNvSpPr>
          <p:nvPr>
            <p:ph type="ctrTitle"/>
          </p:nvPr>
        </p:nvSpPr>
        <p:spPr>
          <a:xfrm>
            <a:off x="4191315" y="3848200"/>
            <a:ext cx="7304593" cy="2022475"/>
          </a:xfrm>
        </p:spPr>
        <p:txBody>
          <a:bodyPr/>
          <a:lstStyle/>
          <a:p>
            <a:r>
              <a:rPr lang="en-US" sz="4400" dirty="0"/>
              <a:t>Current &amp; Pending, Other Support, Foreign Influence, and Report</a:t>
            </a:r>
          </a:p>
        </p:txBody>
      </p:sp>
      <p:pic>
        <p:nvPicPr>
          <p:cNvPr id="8" name="Picture Placeholder 7" descr="A picture containing person, indoor&#10;&#10;Description automatically generated">
            <a:extLst>
              <a:ext uri="{FF2B5EF4-FFF2-40B4-BE49-F238E27FC236}">
                <a16:creationId xmlns:a16="http://schemas.microsoft.com/office/drawing/2014/main" id="{B34D26DF-069D-43D4-908C-0A86AD9F4B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3254" b="16746"/>
          <a:stretch/>
        </p:blipFill>
        <p:spPr>
          <a:xfrm>
            <a:off x="1" y="1"/>
            <a:ext cx="12192000" cy="3429000"/>
          </a:xfrm>
        </p:spPr>
      </p:pic>
      <p:pic>
        <p:nvPicPr>
          <p:cNvPr id="9" name="Graphic 8">
            <a:extLst>
              <a:ext uri="{FF2B5EF4-FFF2-40B4-BE49-F238E27FC236}">
                <a16:creationId xmlns:a16="http://schemas.microsoft.com/office/drawing/2014/main" id="{CBB3EF87-4440-4A90-9DBF-CB075B6DF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1711348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C749-4011-41B8-B598-8941FF27ED5F}"/>
              </a:ext>
            </a:extLst>
          </p:cNvPr>
          <p:cNvSpPr>
            <a:spLocks noGrp="1"/>
          </p:cNvSpPr>
          <p:nvPr>
            <p:ph type="title"/>
          </p:nvPr>
        </p:nvSpPr>
        <p:spPr>
          <a:xfrm>
            <a:off x="685882" y="690076"/>
            <a:ext cx="10820234" cy="1449116"/>
          </a:xfrm>
        </p:spPr>
        <p:txBody>
          <a:bodyPr/>
          <a:lstStyle/>
          <a:p>
            <a:r>
              <a:rPr lang="en-US" sz="2000" dirty="0"/>
              <a:t>Any My NCBI account holder can set up one or more delegates for their My NCBI account. Once a delegate has accepted their invitation, the delegate(s) has the ability to view, edit, and create profiles in the original account holder’s </a:t>
            </a:r>
            <a:r>
              <a:rPr lang="en-US" sz="2000" dirty="0" err="1"/>
              <a:t>SciENcv</a:t>
            </a:r>
            <a:r>
              <a:rPr lang="en-US" sz="2000" dirty="0"/>
              <a:t>, as well as edit the account holder’s My Bibliography information. </a:t>
            </a:r>
          </a:p>
        </p:txBody>
      </p:sp>
      <p:sp>
        <p:nvSpPr>
          <p:cNvPr id="3" name="Content Placeholder 2">
            <a:extLst>
              <a:ext uri="{FF2B5EF4-FFF2-40B4-BE49-F238E27FC236}">
                <a16:creationId xmlns:a16="http://schemas.microsoft.com/office/drawing/2014/main" id="{9C11FE05-27E1-4A08-9C44-B01CC7C13532}"/>
              </a:ext>
            </a:extLst>
          </p:cNvPr>
          <p:cNvSpPr>
            <a:spLocks noGrp="1"/>
          </p:cNvSpPr>
          <p:nvPr>
            <p:ph sz="quarter" idx="14"/>
          </p:nvPr>
        </p:nvSpPr>
        <p:spPr>
          <a:xfrm>
            <a:off x="6234543" y="2407640"/>
            <a:ext cx="5271571" cy="3835786"/>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en-US" sz="2400" b="1" dirty="0"/>
              <a:t>RA steps</a:t>
            </a:r>
          </a:p>
          <a:p>
            <a:pPr marL="0" indent="0">
              <a:buNone/>
            </a:pPr>
            <a:r>
              <a:rPr lang="en-US" sz="2000" i="1" dirty="0"/>
              <a:t>To accept a Delegate request</a:t>
            </a:r>
          </a:p>
          <a:p>
            <a:pPr marL="342900" indent="-342900">
              <a:buFont typeface="+mj-lt"/>
              <a:buAutoNum type="arabicPeriod"/>
            </a:pPr>
            <a:r>
              <a:rPr lang="en-US" dirty="0"/>
              <a:t>Log in to your My NCBI account </a:t>
            </a:r>
          </a:p>
          <a:p>
            <a:pPr marL="342900" indent="-342900">
              <a:buFont typeface="+mj-lt"/>
              <a:buAutoNum type="arabicPeriod"/>
            </a:pPr>
            <a:r>
              <a:rPr lang="en-US" dirty="0"/>
              <a:t>Check your email for the delegate request. If you haven’t received the request email, be sure to check you spam folder – the email comes from </a:t>
            </a:r>
            <a:r>
              <a:rPr lang="en-US" dirty="0">
                <a:hlinkClick r:id="rId2"/>
              </a:rPr>
              <a:t>myncbi@ncbi.nlm.nih.gov</a:t>
            </a:r>
            <a:endParaRPr lang="en-US" dirty="0"/>
          </a:p>
          <a:p>
            <a:pPr marL="342900" indent="-342900">
              <a:buFont typeface="+mj-lt"/>
              <a:buAutoNum type="arabicPeriod"/>
            </a:pPr>
            <a:r>
              <a:rPr lang="en-US" dirty="0"/>
              <a:t> Use the link in the delegate request email to accept and confirm the delegation </a:t>
            </a:r>
          </a:p>
          <a:p>
            <a:endParaRPr lang="en-US" dirty="0"/>
          </a:p>
        </p:txBody>
      </p:sp>
      <p:sp>
        <p:nvSpPr>
          <p:cNvPr id="4" name="Content Placeholder 3">
            <a:extLst>
              <a:ext uri="{FF2B5EF4-FFF2-40B4-BE49-F238E27FC236}">
                <a16:creationId xmlns:a16="http://schemas.microsoft.com/office/drawing/2014/main" id="{5C03F97F-4371-4D2D-AED4-B1D72ABDB75C}"/>
              </a:ext>
            </a:extLst>
          </p:cNvPr>
          <p:cNvSpPr>
            <a:spLocks noGrp="1"/>
          </p:cNvSpPr>
          <p:nvPr>
            <p:ph sz="quarter" idx="15"/>
          </p:nvPr>
        </p:nvSpPr>
        <p:spPr>
          <a:xfrm>
            <a:off x="685882" y="2407640"/>
            <a:ext cx="5271571" cy="3835786"/>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en-US" sz="2400" b="1" dirty="0"/>
              <a:t>PI steps</a:t>
            </a:r>
          </a:p>
          <a:p>
            <a:pPr marL="0" indent="0">
              <a:buNone/>
            </a:pPr>
            <a:r>
              <a:rPr lang="en-US" sz="2000" i="1" dirty="0"/>
              <a:t>To sent a Delegate request</a:t>
            </a:r>
          </a:p>
          <a:p>
            <a:pPr marL="342900" indent="-342900">
              <a:buFont typeface="+mj-lt"/>
              <a:buAutoNum type="arabicPeriod"/>
            </a:pPr>
            <a:r>
              <a:rPr lang="en-US" dirty="0"/>
              <a:t>Log in to your My NCBI account </a:t>
            </a:r>
          </a:p>
          <a:p>
            <a:pPr marL="342900" indent="-342900">
              <a:buFont typeface="+mj-lt"/>
              <a:buAutoNum type="arabicPeriod"/>
            </a:pPr>
            <a:r>
              <a:rPr lang="en-US" dirty="0"/>
              <a:t>Select your username in the top-right corner of the screen to access the Account Settings page </a:t>
            </a:r>
          </a:p>
          <a:p>
            <a:pPr marL="342900" indent="-342900">
              <a:buFont typeface="+mj-lt"/>
              <a:buAutoNum type="arabicPeriod"/>
            </a:pPr>
            <a:r>
              <a:rPr lang="en-US" dirty="0"/>
              <a:t>Under “Delegates,” select “Add a delegate” </a:t>
            </a:r>
          </a:p>
          <a:p>
            <a:pPr marL="342900" indent="-342900">
              <a:buFont typeface="+mj-lt"/>
              <a:buAutoNum type="arabicPeriod"/>
            </a:pPr>
            <a:r>
              <a:rPr lang="en-US" dirty="0"/>
              <a:t>Enter your delegate’s email address and select "OK" </a:t>
            </a:r>
          </a:p>
          <a:p>
            <a:endParaRPr lang="en-US" dirty="0"/>
          </a:p>
        </p:txBody>
      </p:sp>
      <p:sp>
        <p:nvSpPr>
          <p:cNvPr id="5" name="Title 1">
            <a:extLst>
              <a:ext uri="{FF2B5EF4-FFF2-40B4-BE49-F238E27FC236}">
                <a16:creationId xmlns:a16="http://schemas.microsoft.com/office/drawing/2014/main" id="{8D530CF2-F41F-4449-96B4-E3C78C5B68A9}"/>
              </a:ext>
            </a:extLst>
          </p:cNvPr>
          <p:cNvSpPr txBox="1">
            <a:spLocks/>
          </p:cNvSpPr>
          <p:nvPr/>
        </p:nvSpPr>
        <p:spPr>
          <a:xfrm>
            <a:off x="3527961" y="186738"/>
            <a:ext cx="5136078" cy="4256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pPr algn="ctr"/>
            <a:r>
              <a:rPr lang="en-US" sz="2800" b="1" dirty="0"/>
              <a:t>Delegation process</a:t>
            </a:r>
            <a:endParaRPr lang="en-US" sz="2000" b="1" dirty="0"/>
          </a:p>
        </p:txBody>
      </p:sp>
    </p:spTree>
    <p:extLst>
      <p:ext uri="{BB962C8B-B14F-4D97-AF65-F5344CB8AC3E}">
        <p14:creationId xmlns:p14="http://schemas.microsoft.com/office/powerpoint/2010/main" val="363820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BCA2F4-E558-4767-A741-9D395C289542}"/>
              </a:ext>
            </a:extLst>
          </p:cNvPr>
          <p:cNvSpPr>
            <a:spLocks noGrp="1"/>
          </p:cNvSpPr>
          <p:nvPr>
            <p:ph sz="quarter" idx="12"/>
          </p:nvPr>
        </p:nvSpPr>
        <p:spPr>
          <a:xfrm>
            <a:off x="618307" y="1477650"/>
            <a:ext cx="5024848" cy="1672670"/>
          </a:xfrm>
        </p:spPr>
        <p:style>
          <a:lnRef idx="1">
            <a:schemeClr val="accent6"/>
          </a:lnRef>
          <a:fillRef idx="2">
            <a:schemeClr val="accent6"/>
          </a:fillRef>
          <a:effectRef idx="1">
            <a:schemeClr val="accent6"/>
          </a:effectRef>
          <a:fontRef idx="minor">
            <a:schemeClr val="dk1"/>
          </a:fontRef>
        </p:style>
        <p:txBody>
          <a:bodyPr anchor="ctr">
            <a:normAutofit/>
          </a:bodyPr>
          <a:lstStyle/>
          <a:p>
            <a:r>
              <a:rPr lang="en-US" sz="1700" dirty="0"/>
              <a:t>If you have been granted access to your delegator’s My Bibliography and Other Citations collections, you will see those items listed in your collections list: </a:t>
            </a:r>
          </a:p>
        </p:txBody>
      </p:sp>
      <p:pic>
        <p:nvPicPr>
          <p:cNvPr id="18" name="Content Placeholder 17">
            <a:extLst>
              <a:ext uri="{FF2B5EF4-FFF2-40B4-BE49-F238E27FC236}">
                <a16:creationId xmlns:a16="http://schemas.microsoft.com/office/drawing/2014/main" id="{5FADA397-5B28-4BEA-B2DB-B9952650EA73}"/>
              </a:ext>
            </a:extLst>
          </p:cNvPr>
          <p:cNvPicPr>
            <a:picLocks noGrp="1" noChangeAspect="1"/>
          </p:cNvPicPr>
          <p:nvPr>
            <p:ph type="pic" sz="quarter" idx="13"/>
          </p:nvPr>
        </p:nvPicPr>
        <p:blipFill rotWithShape="1">
          <a:blip r:embed="rId2"/>
          <a:stretch/>
        </p:blipFill>
        <p:spPr>
          <a:xfrm>
            <a:off x="7575337" y="3295565"/>
            <a:ext cx="2971868" cy="3116589"/>
          </a:xfrm>
          <a:prstGeom prst="rect">
            <a:avLst/>
          </a:prstGeom>
          <a:noFill/>
          <a:ln>
            <a:solidFill>
              <a:schemeClr val="tx2"/>
            </a:solidFill>
          </a:ln>
        </p:spPr>
      </p:pic>
      <p:pic>
        <p:nvPicPr>
          <p:cNvPr id="5" name="Picture 4">
            <a:extLst>
              <a:ext uri="{FF2B5EF4-FFF2-40B4-BE49-F238E27FC236}">
                <a16:creationId xmlns:a16="http://schemas.microsoft.com/office/drawing/2014/main" id="{489DD557-8C9B-44F2-A097-137C8358D4C6}"/>
              </a:ext>
            </a:extLst>
          </p:cNvPr>
          <p:cNvPicPr>
            <a:picLocks noChangeAspect="1"/>
          </p:cNvPicPr>
          <p:nvPr/>
        </p:nvPicPr>
        <p:blipFill>
          <a:blip r:embed="rId3"/>
          <a:stretch>
            <a:fillRect/>
          </a:stretch>
        </p:blipFill>
        <p:spPr>
          <a:xfrm>
            <a:off x="679940" y="3249846"/>
            <a:ext cx="4901582" cy="3208029"/>
          </a:xfrm>
          <a:prstGeom prst="rect">
            <a:avLst/>
          </a:prstGeom>
          <a:noFill/>
        </p:spPr>
      </p:pic>
      <p:sp>
        <p:nvSpPr>
          <p:cNvPr id="10" name="Title 1">
            <a:extLst>
              <a:ext uri="{FF2B5EF4-FFF2-40B4-BE49-F238E27FC236}">
                <a16:creationId xmlns:a16="http://schemas.microsoft.com/office/drawing/2014/main" id="{29E94DC3-6560-4614-9A85-CDA188B5C332}"/>
              </a:ext>
            </a:extLst>
          </p:cNvPr>
          <p:cNvSpPr txBox="1">
            <a:spLocks/>
          </p:cNvSpPr>
          <p:nvPr/>
        </p:nvSpPr>
        <p:spPr>
          <a:xfrm>
            <a:off x="3527961" y="186738"/>
            <a:ext cx="5136078" cy="4256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pPr algn="ctr"/>
            <a:r>
              <a:rPr lang="en-US" sz="2800" b="1" dirty="0"/>
              <a:t>Delegation process</a:t>
            </a:r>
            <a:endParaRPr lang="en-US" sz="2000" b="1" dirty="0"/>
          </a:p>
        </p:txBody>
      </p:sp>
      <p:sp>
        <p:nvSpPr>
          <p:cNvPr id="11" name="Content Placeholder 3">
            <a:extLst>
              <a:ext uri="{FF2B5EF4-FFF2-40B4-BE49-F238E27FC236}">
                <a16:creationId xmlns:a16="http://schemas.microsoft.com/office/drawing/2014/main" id="{EA0B95F1-72EF-4A1D-BFE0-8AFCDB511D2D}"/>
              </a:ext>
            </a:extLst>
          </p:cNvPr>
          <p:cNvSpPr txBox="1">
            <a:spLocks/>
          </p:cNvSpPr>
          <p:nvPr/>
        </p:nvSpPr>
        <p:spPr>
          <a:xfrm>
            <a:off x="6548847" y="1477650"/>
            <a:ext cx="5024848" cy="167267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1700" dirty="0"/>
              <a:t>If you have been granted access to your delegator’s </a:t>
            </a:r>
            <a:r>
              <a:rPr lang="en-US" sz="1700" dirty="0" err="1"/>
              <a:t>SciENcv</a:t>
            </a:r>
            <a:r>
              <a:rPr lang="en-US" sz="1700" dirty="0"/>
              <a:t>, you will be able to access it from your </a:t>
            </a:r>
            <a:r>
              <a:rPr lang="en-US" sz="1700" dirty="0" err="1"/>
              <a:t>SciENcv</a:t>
            </a:r>
            <a:r>
              <a:rPr lang="en-US" sz="1700" dirty="0"/>
              <a:t> portlet: </a:t>
            </a:r>
          </a:p>
        </p:txBody>
      </p:sp>
      <p:sp>
        <p:nvSpPr>
          <p:cNvPr id="12" name="Content Placeholder 3">
            <a:extLst>
              <a:ext uri="{FF2B5EF4-FFF2-40B4-BE49-F238E27FC236}">
                <a16:creationId xmlns:a16="http://schemas.microsoft.com/office/drawing/2014/main" id="{3FA69B9F-FA66-4410-B069-CD030DFF3120}"/>
              </a:ext>
            </a:extLst>
          </p:cNvPr>
          <p:cNvSpPr txBox="1">
            <a:spLocks/>
          </p:cNvSpPr>
          <p:nvPr/>
        </p:nvSpPr>
        <p:spPr>
          <a:xfrm>
            <a:off x="3671157" y="757642"/>
            <a:ext cx="4849685" cy="6291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000" i="1" dirty="0"/>
              <a:t>To access your Delegator’s </a:t>
            </a:r>
            <a:r>
              <a:rPr lang="en-US" sz="2000" i="1" dirty="0" err="1"/>
              <a:t>SciENcv</a:t>
            </a:r>
            <a:endParaRPr lang="en-US" sz="2000" i="1" dirty="0"/>
          </a:p>
        </p:txBody>
      </p:sp>
      <p:sp>
        <p:nvSpPr>
          <p:cNvPr id="8" name="Arrow: Right 7">
            <a:extLst>
              <a:ext uri="{FF2B5EF4-FFF2-40B4-BE49-F238E27FC236}">
                <a16:creationId xmlns:a16="http://schemas.microsoft.com/office/drawing/2014/main" id="{C39CE09A-64CA-4376-AA15-1B61F19C3446}"/>
              </a:ext>
            </a:extLst>
          </p:cNvPr>
          <p:cNvSpPr/>
          <p:nvPr/>
        </p:nvSpPr>
        <p:spPr>
          <a:xfrm rot="12093053" flipH="1">
            <a:off x="7479498" y="4876673"/>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450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72A6A8-4BBA-4C8F-B001-F207D7B89FE6}"/>
              </a:ext>
            </a:extLst>
          </p:cNvPr>
          <p:cNvSpPr>
            <a:spLocks noGrp="1"/>
          </p:cNvSpPr>
          <p:nvPr>
            <p:ph type="title"/>
          </p:nvPr>
        </p:nvSpPr>
        <p:spPr>
          <a:xfrm>
            <a:off x="685883" y="175333"/>
            <a:ext cx="10820234" cy="433106"/>
          </a:xfrm>
        </p:spPr>
        <p:txBody>
          <a:bodyPr anchor="ctr"/>
          <a:lstStyle/>
          <a:p>
            <a:pPr algn="ctr"/>
            <a:r>
              <a:rPr lang="en-US" sz="2800" b="1" dirty="0"/>
              <a:t>Working with NCBI generated Current and Pending Form</a:t>
            </a:r>
          </a:p>
        </p:txBody>
      </p:sp>
      <p:sp>
        <p:nvSpPr>
          <p:cNvPr id="11" name="Content Placeholder 2">
            <a:extLst>
              <a:ext uri="{FF2B5EF4-FFF2-40B4-BE49-F238E27FC236}">
                <a16:creationId xmlns:a16="http://schemas.microsoft.com/office/drawing/2014/main" id="{9FDC543D-D354-4964-93CB-E17F8C15469F}"/>
              </a:ext>
            </a:extLst>
          </p:cNvPr>
          <p:cNvSpPr>
            <a:spLocks noGrp="1"/>
          </p:cNvSpPr>
          <p:nvPr>
            <p:ph sz="quarter" idx="14"/>
          </p:nvPr>
        </p:nvSpPr>
        <p:spPr>
          <a:xfrm>
            <a:off x="8602824" y="1343608"/>
            <a:ext cx="2903292" cy="2850887"/>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buNone/>
            </a:pPr>
            <a:r>
              <a:rPr lang="en-US" b="1" dirty="0"/>
              <a:t>To access your PI’s Current and Pending Support: </a:t>
            </a:r>
          </a:p>
          <a:p>
            <a:pPr marL="342900" indent="-342900">
              <a:buFont typeface="+mj-lt"/>
              <a:buAutoNum type="arabicPeriod"/>
            </a:pPr>
            <a:r>
              <a:rPr lang="en-US" dirty="0"/>
              <a:t>Log in to your My NCBI account </a:t>
            </a:r>
          </a:p>
          <a:p>
            <a:pPr marL="342900" indent="-342900">
              <a:buFont typeface="+mj-lt"/>
              <a:buAutoNum type="arabicPeriod"/>
            </a:pPr>
            <a:r>
              <a:rPr lang="en-US" dirty="0"/>
              <a:t>Choose the PI from your </a:t>
            </a:r>
            <a:r>
              <a:rPr lang="en-US" dirty="0" err="1"/>
              <a:t>SciENcv</a:t>
            </a:r>
            <a:r>
              <a:rPr lang="en-US" dirty="0"/>
              <a:t> portlet. </a:t>
            </a:r>
          </a:p>
        </p:txBody>
      </p:sp>
      <p:pic>
        <p:nvPicPr>
          <p:cNvPr id="5" name="Picture 4">
            <a:extLst>
              <a:ext uri="{FF2B5EF4-FFF2-40B4-BE49-F238E27FC236}">
                <a16:creationId xmlns:a16="http://schemas.microsoft.com/office/drawing/2014/main" id="{4859D075-2AAB-4408-B05C-F35BFFDAA7B0}"/>
              </a:ext>
            </a:extLst>
          </p:cNvPr>
          <p:cNvPicPr>
            <a:picLocks noChangeAspect="1"/>
          </p:cNvPicPr>
          <p:nvPr/>
        </p:nvPicPr>
        <p:blipFill>
          <a:blip r:embed="rId2"/>
          <a:stretch>
            <a:fillRect/>
          </a:stretch>
        </p:blipFill>
        <p:spPr>
          <a:xfrm>
            <a:off x="609600" y="905070"/>
            <a:ext cx="7843935" cy="5561044"/>
          </a:xfrm>
          <a:prstGeom prst="rect">
            <a:avLst/>
          </a:prstGeom>
        </p:spPr>
      </p:pic>
      <p:sp>
        <p:nvSpPr>
          <p:cNvPr id="6" name="Arrow: Right 5">
            <a:extLst>
              <a:ext uri="{FF2B5EF4-FFF2-40B4-BE49-F238E27FC236}">
                <a16:creationId xmlns:a16="http://schemas.microsoft.com/office/drawing/2014/main" id="{D2F61BE0-2E66-47A9-80BA-F0F7AA924980}"/>
              </a:ext>
            </a:extLst>
          </p:cNvPr>
          <p:cNvSpPr/>
          <p:nvPr/>
        </p:nvSpPr>
        <p:spPr>
          <a:xfrm flipH="1">
            <a:off x="5319772" y="4309382"/>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21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6569-ECDA-4D42-A5A6-E3A38FC6E465}"/>
              </a:ext>
            </a:extLst>
          </p:cNvPr>
          <p:cNvSpPr>
            <a:spLocks noGrp="1"/>
          </p:cNvSpPr>
          <p:nvPr>
            <p:ph type="title"/>
          </p:nvPr>
        </p:nvSpPr>
        <p:spPr>
          <a:xfrm>
            <a:off x="685884" y="471962"/>
            <a:ext cx="10820234" cy="5863523"/>
          </a:xfrm>
        </p:spPr>
        <p:txBody>
          <a:bodyPr/>
          <a:lstStyle/>
          <a:p>
            <a:br>
              <a:rPr lang="en-US"/>
            </a:br>
            <a:br>
              <a:rPr lang="en-US"/>
            </a:br>
            <a:br>
              <a:rPr lang="en-US"/>
            </a:br>
            <a:br>
              <a:rPr lang="en-US"/>
            </a:br>
            <a:endParaRPr lang="en-US" dirty="0"/>
          </a:p>
        </p:txBody>
      </p:sp>
      <p:pic>
        <p:nvPicPr>
          <p:cNvPr id="4" name="Picture 3">
            <a:extLst>
              <a:ext uri="{FF2B5EF4-FFF2-40B4-BE49-F238E27FC236}">
                <a16:creationId xmlns:a16="http://schemas.microsoft.com/office/drawing/2014/main" id="{47AC6178-319C-4DF2-9B5E-86A800DBF8D0}"/>
              </a:ext>
            </a:extLst>
          </p:cNvPr>
          <p:cNvPicPr>
            <a:picLocks noChangeAspect="1"/>
          </p:cNvPicPr>
          <p:nvPr/>
        </p:nvPicPr>
        <p:blipFill>
          <a:blip r:embed="rId2"/>
          <a:stretch>
            <a:fillRect/>
          </a:stretch>
        </p:blipFill>
        <p:spPr>
          <a:xfrm>
            <a:off x="1398036" y="4091850"/>
            <a:ext cx="9395928" cy="2243636"/>
          </a:xfrm>
          <a:prstGeom prst="rect">
            <a:avLst/>
          </a:prstGeom>
        </p:spPr>
      </p:pic>
      <p:sp>
        <p:nvSpPr>
          <p:cNvPr id="6" name="Title 1">
            <a:extLst>
              <a:ext uri="{FF2B5EF4-FFF2-40B4-BE49-F238E27FC236}">
                <a16:creationId xmlns:a16="http://schemas.microsoft.com/office/drawing/2014/main" id="{2C4812BC-031C-4FFA-839B-7D4FAFD27853}"/>
              </a:ext>
            </a:extLst>
          </p:cNvPr>
          <p:cNvSpPr txBox="1">
            <a:spLocks/>
          </p:cNvSpPr>
          <p:nvPr/>
        </p:nvSpPr>
        <p:spPr>
          <a:xfrm>
            <a:off x="685883" y="175333"/>
            <a:ext cx="10820234" cy="4331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4000" b="0" kern="1200">
                <a:solidFill>
                  <a:schemeClr val="tx1"/>
                </a:solidFill>
                <a:latin typeface="+mj-lt"/>
                <a:ea typeface="+mj-ea"/>
                <a:cs typeface="+mj-cs"/>
              </a:defRPr>
            </a:lvl1pPr>
          </a:lstStyle>
          <a:p>
            <a:r>
              <a:rPr lang="en-US" sz="2800" b="1" dirty="0"/>
              <a:t>Working with NCBI generated Current and Pending Form</a:t>
            </a:r>
          </a:p>
        </p:txBody>
      </p:sp>
      <p:sp>
        <p:nvSpPr>
          <p:cNvPr id="7" name="Arrow: Right 6">
            <a:extLst>
              <a:ext uri="{FF2B5EF4-FFF2-40B4-BE49-F238E27FC236}">
                <a16:creationId xmlns:a16="http://schemas.microsoft.com/office/drawing/2014/main" id="{95E6B568-EC8A-4FB9-878E-9C083AC1302A}"/>
              </a:ext>
            </a:extLst>
          </p:cNvPr>
          <p:cNvSpPr/>
          <p:nvPr/>
        </p:nvSpPr>
        <p:spPr>
          <a:xfrm rot="10800000" flipH="1">
            <a:off x="1715060" y="2558210"/>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C65CE7-4B84-456A-9C94-BF0B8D77821D}"/>
              </a:ext>
            </a:extLst>
          </p:cNvPr>
          <p:cNvPicPr>
            <a:picLocks noChangeAspect="1"/>
          </p:cNvPicPr>
          <p:nvPr/>
        </p:nvPicPr>
        <p:blipFill>
          <a:blip r:embed="rId3"/>
          <a:stretch>
            <a:fillRect/>
          </a:stretch>
        </p:blipFill>
        <p:spPr>
          <a:xfrm>
            <a:off x="2142307" y="1489167"/>
            <a:ext cx="8577943" cy="2065622"/>
          </a:xfrm>
          <a:prstGeom prst="rect">
            <a:avLst/>
          </a:prstGeom>
        </p:spPr>
      </p:pic>
      <p:sp>
        <p:nvSpPr>
          <p:cNvPr id="8" name="Arrow: Right 7">
            <a:extLst>
              <a:ext uri="{FF2B5EF4-FFF2-40B4-BE49-F238E27FC236}">
                <a16:creationId xmlns:a16="http://schemas.microsoft.com/office/drawing/2014/main" id="{39ADCB5F-A7C8-4572-A612-BD49BB41610F}"/>
              </a:ext>
            </a:extLst>
          </p:cNvPr>
          <p:cNvSpPr/>
          <p:nvPr/>
        </p:nvSpPr>
        <p:spPr>
          <a:xfrm rot="12560647" flipH="1">
            <a:off x="1014508" y="5697650"/>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1244971-D8D1-45AE-B655-ADF74FAF8729}"/>
              </a:ext>
            </a:extLst>
          </p:cNvPr>
          <p:cNvSpPr/>
          <p:nvPr/>
        </p:nvSpPr>
        <p:spPr>
          <a:xfrm rot="19983205" flipH="1">
            <a:off x="10528485" y="5129808"/>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ADBB44B-8BA2-411A-92DC-FA8ED1FE7943}"/>
              </a:ext>
            </a:extLst>
          </p:cNvPr>
          <p:cNvSpPr/>
          <p:nvPr/>
        </p:nvSpPr>
        <p:spPr>
          <a:xfrm rot="16200000" flipH="1">
            <a:off x="9833933" y="4515681"/>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238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6569-ECDA-4D42-A5A6-E3A38FC6E465}"/>
              </a:ext>
            </a:extLst>
          </p:cNvPr>
          <p:cNvSpPr>
            <a:spLocks noGrp="1"/>
          </p:cNvSpPr>
          <p:nvPr>
            <p:ph type="title"/>
          </p:nvPr>
        </p:nvSpPr>
        <p:spPr>
          <a:xfrm>
            <a:off x="685884" y="471962"/>
            <a:ext cx="10820234" cy="5863523"/>
          </a:xfrm>
        </p:spPr>
        <p:txBody>
          <a:bodyPr/>
          <a:lstStyle/>
          <a:p>
            <a:br>
              <a:rPr lang="en-US"/>
            </a:br>
            <a:br>
              <a:rPr lang="en-US"/>
            </a:br>
            <a:br>
              <a:rPr lang="en-US"/>
            </a:br>
            <a:br>
              <a:rPr lang="en-US"/>
            </a:br>
            <a:endParaRPr lang="en-US" dirty="0"/>
          </a:p>
        </p:txBody>
      </p:sp>
      <p:sp>
        <p:nvSpPr>
          <p:cNvPr id="6" name="Title 1">
            <a:extLst>
              <a:ext uri="{FF2B5EF4-FFF2-40B4-BE49-F238E27FC236}">
                <a16:creationId xmlns:a16="http://schemas.microsoft.com/office/drawing/2014/main" id="{2C4812BC-031C-4FFA-839B-7D4FAFD27853}"/>
              </a:ext>
            </a:extLst>
          </p:cNvPr>
          <p:cNvSpPr txBox="1">
            <a:spLocks/>
          </p:cNvSpPr>
          <p:nvPr/>
        </p:nvSpPr>
        <p:spPr>
          <a:xfrm>
            <a:off x="685883" y="175333"/>
            <a:ext cx="10820234" cy="4331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4000" b="0" kern="1200">
                <a:solidFill>
                  <a:schemeClr val="tx1"/>
                </a:solidFill>
                <a:latin typeface="+mj-lt"/>
                <a:ea typeface="+mj-ea"/>
                <a:cs typeface="+mj-cs"/>
              </a:defRPr>
            </a:lvl1pPr>
          </a:lstStyle>
          <a:p>
            <a:r>
              <a:rPr lang="en-US" sz="2800" b="1" dirty="0"/>
              <a:t>Working with NCBI generated Current and Pending Form</a:t>
            </a:r>
          </a:p>
        </p:txBody>
      </p:sp>
      <p:sp>
        <p:nvSpPr>
          <p:cNvPr id="7" name="Arrow: Right 6">
            <a:extLst>
              <a:ext uri="{FF2B5EF4-FFF2-40B4-BE49-F238E27FC236}">
                <a16:creationId xmlns:a16="http://schemas.microsoft.com/office/drawing/2014/main" id="{95E6B568-EC8A-4FB9-878E-9C083AC1302A}"/>
              </a:ext>
            </a:extLst>
          </p:cNvPr>
          <p:cNvSpPr/>
          <p:nvPr/>
        </p:nvSpPr>
        <p:spPr>
          <a:xfrm rot="10800000" flipH="1">
            <a:off x="2970989" y="1787882"/>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9ADCB5F-A7C8-4572-A612-BD49BB41610F}"/>
              </a:ext>
            </a:extLst>
          </p:cNvPr>
          <p:cNvSpPr/>
          <p:nvPr/>
        </p:nvSpPr>
        <p:spPr>
          <a:xfrm rot="12560647" flipH="1">
            <a:off x="2832357" y="5490920"/>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1244971-D8D1-45AE-B655-ADF74FAF8729}"/>
              </a:ext>
            </a:extLst>
          </p:cNvPr>
          <p:cNvSpPr/>
          <p:nvPr/>
        </p:nvSpPr>
        <p:spPr>
          <a:xfrm rot="5400000" flipH="1">
            <a:off x="5904235" y="6198709"/>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ADBB44B-8BA2-411A-92DC-FA8ED1FE7943}"/>
              </a:ext>
            </a:extLst>
          </p:cNvPr>
          <p:cNvSpPr/>
          <p:nvPr/>
        </p:nvSpPr>
        <p:spPr>
          <a:xfrm flipH="1">
            <a:off x="9413570" y="3957018"/>
            <a:ext cx="383528" cy="2079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4C4FE4E-D1D9-4E15-95E2-1C0E551FF9C4}"/>
              </a:ext>
            </a:extLst>
          </p:cNvPr>
          <p:cNvPicPr>
            <a:picLocks noChangeAspect="1"/>
          </p:cNvPicPr>
          <p:nvPr/>
        </p:nvPicPr>
        <p:blipFill>
          <a:blip r:embed="rId2"/>
          <a:stretch>
            <a:fillRect/>
          </a:stretch>
        </p:blipFill>
        <p:spPr>
          <a:xfrm>
            <a:off x="3432498" y="1223962"/>
            <a:ext cx="5903091" cy="4886954"/>
          </a:xfrm>
          <a:prstGeom prst="rect">
            <a:avLst/>
          </a:prstGeom>
        </p:spPr>
      </p:pic>
    </p:spTree>
    <p:extLst>
      <p:ext uri="{BB962C8B-B14F-4D97-AF65-F5344CB8AC3E}">
        <p14:creationId xmlns:p14="http://schemas.microsoft.com/office/powerpoint/2010/main" val="405632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FC81-CD3C-4748-9D25-1F199EBAB910}"/>
              </a:ext>
            </a:extLst>
          </p:cNvPr>
          <p:cNvSpPr>
            <a:spLocks noGrp="1"/>
          </p:cNvSpPr>
          <p:nvPr>
            <p:ph type="title"/>
          </p:nvPr>
        </p:nvSpPr>
        <p:spPr>
          <a:xfrm>
            <a:off x="685884" y="322217"/>
            <a:ext cx="10820234" cy="1198845"/>
          </a:xfrm>
        </p:spPr>
        <p:txBody>
          <a:bodyPr/>
          <a:lstStyle/>
          <a:p>
            <a:pPr algn="ctr"/>
            <a:r>
              <a:rPr lang="en-US" sz="2800" b="1" dirty="0"/>
              <a:t>To Recap:</a:t>
            </a:r>
            <a:br>
              <a:rPr lang="en-US" sz="2800" b="1" dirty="0"/>
            </a:br>
            <a:br>
              <a:rPr lang="en-US" sz="2800" b="1" dirty="0"/>
            </a:br>
            <a:r>
              <a:rPr lang="en-US" sz="2800" i="1" dirty="0"/>
              <a:t>NSF-Approved Formats for Current and Pending Support</a:t>
            </a:r>
            <a:br>
              <a:rPr lang="en-US" dirty="0"/>
            </a:br>
            <a:endParaRPr lang="en-US" sz="2800" dirty="0"/>
          </a:p>
        </p:txBody>
      </p:sp>
      <p:sp>
        <p:nvSpPr>
          <p:cNvPr id="3" name="Content Placeholder 2">
            <a:extLst>
              <a:ext uri="{FF2B5EF4-FFF2-40B4-BE49-F238E27FC236}">
                <a16:creationId xmlns:a16="http://schemas.microsoft.com/office/drawing/2014/main" id="{71CC499B-3350-44EE-8E44-7305B02116EC}"/>
              </a:ext>
            </a:extLst>
          </p:cNvPr>
          <p:cNvSpPr>
            <a:spLocks noGrp="1"/>
          </p:cNvSpPr>
          <p:nvPr>
            <p:ph sz="quarter" idx="12"/>
          </p:nvPr>
        </p:nvSpPr>
        <p:spPr>
          <a:xfrm>
            <a:off x="1280160" y="2397795"/>
            <a:ext cx="3823062" cy="3956348"/>
          </a:xfrm>
          <a:solidFill>
            <a:schemeClr val="accent6">
              <a:lumMod val="60000"/>
              <a:lumOff val="40000"/>
            </a:schemeClr>
          </a:solidFill>
        </p:spPr>
        <p:txBody>
          <a:bodyPr>
            <a:normAutofit lnSpcReduction="10000"/>
          </a:bodyPr>
          <a:lstStyle/>
          <a:p>
            <a:pPr marL="0" indent="0" algn="ctr">
              <a:buNone/>
            </a:pPr>
            <a:r>
              <a:rPr lang="en-US" sz="2400" b="1" dirty="0"/>
              <a:t>NCBI website</a:t>
            </a:r>
          </a:p>
          <a:p>
            <a:pPr marL="0" indent="0" algn="ctr">
              <a:buNone/>
            </a:pPr>
            <a:endParaRPr lang="en-US" sz="2400" dirty="0"/>
          </a:p>
          <a:p>
            <a:pPr marL="0" indent="0" algn="ctr">
              <a:buNone/>
            </a:pPr>
            <a:r>
              <a:rPr lang="en-US" sz="2400" dirty="0"/>
              <a:t> Create NCBI account</a:t>
            </a:r>
          </a:p>
          <a:p>
            <a:pPr marL="0" indent="0" algn="ctr">
              <a:buNone/>
            </a:pPr>
            <a:endParaRPr lang="en-US" sz="2400" dirty="0"/>
          </a:p>
          <a:p>
            <a:pPr marL="0" indent="0" algn="ctr">
              <a:buNone/>
            </a:pPr>
            <a:r>
              <a:rPr lang="en-US" sz="2400" dirty="0"/>
              <a:t>Accept Delegate’s request</a:t>
            </a:r>
          </a:p>
          <a:p>
            <a:pPr marL="0" indent="0" algn="ctr">
              <a:buNone/>
            </a:pPr>
            <a:endParaRPr lang="en-US" sz="2400" dirty="0"/>
          </a:p>
          <a:p>
            <a:pPr marL="0" indent="0" algn="ctr">
              <a:buNone/>
            </a:pPr>
            <a:r>
              <a:rPr lang="en-US" sz="2400" dirty="0"/>
              <a:t>Create/edit CP’s</a:t>
            </a:r>
          </a:p>
          <a:p>
            <a:pPr marL="0" indent="0" algn="ctr">
              <a:buNone/>
            </a:pPr>
            <a:endParaRPr lang="en-US" sz="2400" dirty="0"/>
          </a:p>
          <a:p>
            <a:pPr marL="0" indent="0" algn="ctr">
              <a:buNone/>
            </a:pPr>
            <a:r>
              <a:rPr lang="en-US" sz="2400" dirty="0"/>
              <a:t>Download &amp; use</a:t>
            </a:r>
          </a:p>
        </p:txBody>
      </p:sp>
      <p:sp>
        <p:nvSpPr>
          <p:cNvPr id="4" name="Content Placeholder 3">
            <a:extLst>
              <a:ext uri="{FF2B5EF4-FFF2-40B4-BE49-F238E27FC236}">
                <a16:creationId xmlns:a16="http://schemas.microsoft.com/office/drawing/2014/main" id="{D4994F04-20A7-414B-8935-01397B821525}"/>
              </a:ext>
            </a:extLst>
          </p:cNvPr>
          <p:cNvSpPr>
            <a:spLocks noGrp="1"/>
          </p:cNvSpPr>
          <p:nvPr>
            <p:ph sz="quarter" idx="13"/>
          </p:nvPr>
        </p:nvSpPr>
        <p:spPr>
          <a:xfrm>
            <a:off x="7088780" y="2397795"/>
            <a:ext cx="3823062" cy="3956348"/>
          </a:xfrm>
          <a:solidFill>
            <a:schemeClr val="accent1">
              <a:lumMod val="60000"/>
              <a:lumOff val="40000"/>
            </a:schemeClr>
          </a:solidFill>
        </p:spPr>
        <p:txBody>
          <a:bodyPr>
            <a:normAutofit/>
          </a:bodyPr>
          <a:lstStyle/>
          <a:p>
            <a:pPr marL="0" indent="0" algn="ctr">
              <a:buNone/>
            </a:pPr>
            <a:r>
              <a:rPr lang="en-US" sz="2400" b="1" dirty="0"/>
              <a:t>Fillable PDF </a:t>
            </a:r>
          </a:p>
          <a:p>
            <a:pPr marL="0" indent="0" algn="ctr">
              <a:buNone/>
            </a:pPr>
            <a:endParaRPr lang="en-US" sz="2400" dirty="0">
              <a:hlinkClick r:id="rId2"/>
            </a:endParaRPr>
          </a:p>
          <a:p>
            <a:pPr marL="0" indent="0" algn="ctr">
              <a:buNone/>
            </a:pPr>
            <a:r>
              <a:rPr lang="en-US" sz="2400" dirty="0">
                <a:hlinkClick r:id="rId2"/>
              </a:rPr>
              <a:t>https://www.nsf.gov/bfa/dias/policy/cps.jsp</a:t>
            </a:r>
            <a:endParaRPr lang="en-US" sz="2400" dirty="0"/>
          </a:p>
        </p:txBody>
      </p:sp>
      <p:sp>
        <p:nvSpPr>
          <p:cNvPr id="14" name="Arrow: Down 13">
            <a:extLst>
              <a:ext uri="{FF2B5EF4-FFF2-40B4-BE49-F238E27FC236}">
                <a16:creationId xmlns:a16="http://schemas.microsoft.com/office/drawing/2014/main" id="{F0EADF24-DC4C-4562-975D-F450C36F1DE0}"/>
              </a:ext>
            </a:extLst>
          </p:cNvPr>
          <p:cNvSpPr/>
          <p:nvPr/>
        </p:nvSpPr>
        <p:spPr>
          <a:xfrm>
            <a:off x="3049077" y="1672045"/>
            <a:ext cx="285226" cy="574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0F070AA-B1E2-42BB-A1C1-B11833E12FCB}"/>
              </a:ext>
            </a:extLst>
          </p:cNvPr>
          <p:cNvSpPr/>
          <p:nvPr/>
        </p:nvSpPr>
        <p:spPr>
          <a:xfrm>
            <a:off x="8857698" y="1672046"/>
            <a:ext cx="285226" cy="574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54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3DD84-53D5-4698-80C3-C42793F9ECE0}"/>
              </a:ext>
            </a:extLst>
          </p:cNvPr>
          <p:cNvSpPr>
            <a:spLocks noGrp="1"/>
          </p:cNvSpPr>
          <p:nvPr>
            <p:ph sz="quarter" idx="14"/>
          </p:nvPr>
        </p:nvSpPr>
        <p:spPr/>
        <p:txBody>
          <a:bodyPr>
            <a:normAutofit/>
          </a:bodyPr>
          <a:lstStyle/>
          <a:p>
            <a:pPr marL="0" indent="0" algn="ctr">
              <a:buNone/>
            </a:pPr>
            <a:r>
              <a:rPr lang="en-US" sz="3600" dirty="0"/>
              <a:t>Questions.</a:t>
            </a:r>
          </a:p>
        </p:txBody>
      </p:sp>
    </p:spTree>
    <p:extLst>
      <p:ext uri="{BB962C8B-B14F-4D97-AF65-F5344CB8AC3E}">
        <p14:creationId xmlns:p14="http://schemas.microsoft.com/office/powerpoint/2010/main" val="3581214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4375-7BBF-4F85-A29C-A6357494DD07}"/>
              </a:ext>
            </a:extLst>
          </p:cNvPr>
          <p:cNvSpPr>
            <a:spLocks noGrp="1"/>
          </p:cNvSpPr>
          <p:nvPr>
            <p:ph type="title"/>
          </p:nvPr>
        </p:nvSpPr>
        <p:spPr/>
        <p:txBody>
          <a:bodyPr/>
          <a:lstStyle/>
          <a:p>
            <a:r>
              <a:rPr lang="en-US" dirty="0"/>
              <a:t>Presenter: </a:t>
            </a:r>
            <a:br>
              <a:rPr lang="en-US" dirty="0"/>
            </a:br>
            <a:br>
              <a:rPr lang="en-US" dirty="0"/>
            </a:br>
            <a:r>
              <a:rPr lang="en-US" dirty="0"/>
              <a:t>Lael Thompson</a:t>
            </a:r>
            <a:br>
              <a:rPr lang="en-US" dirty="0"/>
            </a:br>
            <a:r>
              <a:rPr lang="en-US" dirty="0"/>
              <a:t>Compliance Coordinator, Sr.</a:t>
            </a:r>
            <a:br>
              <a:rPr lang="en-US" dirty="0"/>
            </a:br>
            <a:r>
              <a:rPr lang="en-US" dirty="0"/>
              <a:t>Arizona State University</a:t>
            </a:r>
          </a:p>
        </p:txBody>
      </p:sp>
    </p:spTree>
    <p:extLst>
      <p:ext uri="{BB962C8B-B14F-4D97-AF65-F5344CB8AC3E}">
        <p14:creationId xmlns:p14="http://schemas.microsoft.com/office/powerpoint/2010/main" val="228805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0B00-C0C7-401A-8AA9-2DDD9ABFF993}"/>
              </a:ext>
            </a:extLst>
          </p:cNvPr>
          <p:cNvSpPr>
            <a:spLocks noGrp="1"/>
          </p:cNvSpPr>
          <p:nvPr>
            <p:ph type="title"/>
          </p:nvPr>
        </p:nvSpPr>
        <p:spPr/>
        <p:txBody>
          <a:bodyPr/>
          <a:lstStyle/>
          <a:p>
            <a:pPr algn="ctr"/>
            <a:r>
              <a:rPr lang="en-US" b="1" dirty="0">
                <a:solidFill>
                  <a:schemeClr val="accent2">
                    <a:lumMod val="75000"/>
                  </a:schemeClr>
                </a:solidFill>
                <a:latin typeface="Arial" panose="020B0604020202020204" pitchFamily="34" charset="0"/>
                <a:cs typeface="Arial" panose="020B0604020202020204" pitchFamily="34" charset="0"/>
              </a:rPr>
              <a:t>Importance of International Collaboration</a:t>
            </a:r>
            <a:br>
              <a:rPr lang="en-US" b="1" dirty="0">
                <a:solidFill>
                  <a:schemeClr val="accent2">
                    <a:lumMod val="75000"/>
                  </a:schemeClr>
                </a:solidFill>
                <a:latin typeface="Arial" panose="020B0604020202020204" pitchFamily="34" charset="0"/>
                <a:cs typeface="Arial" panose="020B0604020202020204" pitchFamily="34" charset="0"/>
              </a:rPr>
            </a:br>
            <a:endParaRPr lang="en-US" dirty="0">
              <a:solidFill>
                <a:schemeClr val="accent2">
                  <a:lumMod val="75000"/>
                </a:schemeClr>
              </a:solidFill>
            </a:endParaRPr>
          </a:p>
        </p:txBody>
      </p:sp>
      <p:sp>
        <p:nvSpPr>
          <p:cNvPr id="3" name="Content Placeholder 2">
            <a:extLst>
              <a:ext uri="{FF2B5EF4-FFF2-40B4-BE49-F238E27FC236}">
                <a16:creationId xmlns:a16="http://schemas.microsoft.com/office/drawing/2014/main" id="{759B4F69-067C-4602-ADAF-FDA516A33F50}"/>
              </a:ext>
            </a:extLst>
          </p:cNvPr>
          <p:cNvSpPr>
            <a:spLocks noGrp="1"/>
          </p:cNvSpPr>
          <p:nvPr>
            <p:ph sz="quarter" idx="11"/>
          </p:nvPr>
        </p:nvSpPr>
        <p:spPr/>
        <p:txBody>
          <a:bodyPr>
            <a:normAutofit fontScale="92500" lnSpcReduction="10000"/>
          </a:bodyPr>
          <a:lstStyle/>
          <a:p>
            <a:pPr marL="0" indent="0">
              <a:buNone/>
            </a:pPr>
            <a:r>
              <a:rPr lang="en-US" dirty="0"/>
              <a:t>U.S. scientists routinely collaborate productively with investigators in foreign countries … We must rely on productive research collaborations with foreign entities. </a:t>
            </a:r>
          </a:p>
          <a:p>
            <a:pPr marL="0" indent="0">
              <a:buNone/>
            </a:pPr>
            <a:r>
              <a:rPr lang="en-US" dirty="0"/>
              <a:t>Individuals violating laws/policies represent a small proportion of scientists working in and with U.S. institutions. We must not reject brilliant minds working honestly and collaboratively to provide hope and healing.</a:t>
            </a:r>
          </a:p>
          <a:p>
            <a:pPr marL="257175" indent="-257175">
              <a:buFont typeface="Arial" panose="020B0604020202020204" pitchFamily="34" charset="0"/>
              <a:buChar char="•"/>
              <a:tabLst>
                <a:tab pos="342900" algn="l"/>
              </a:tabLs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 indent="-257175">
              <a:buFont typeface="Arial" panose="020B0604020202020204" pitchFamily="34" charset="0"/>
              <a:buChar char="•"/>
              <a:tabLst>
                <a:tab pos="342900" algn="l"/>
              </a:tabLs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Enables cutting-edge research that no nation can achieve alone</a:t>
            </a:r>
          </a:p>
          <a:p>
            <a:pPr marL="257175" indent="-257175">
              <a:buFont typeface="Arial" panose="020B0604020202020204" pitchFamily="34" charset="0"/>
              <a:buChar char="•"/>
              <a:tabLst>
                <a:tab pos="342900" algn="l"/>
              </a:tabLs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 indent="-257175">
              <a:buFont typeface="Arial" panose="020B0604020202020204" pitchFamily="34" charset="0"/>
              <a:buChar char="•"/>
              <a:tabLst>
                <a:tab pos="342900" algn="l"/>
              </a:tabLs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Strengthens scientific and diplomatic relations</a:t>
            </a:r>
          </a:p>
          <a:p>
            <a:pPr marL="257175" indent="-257175">
              <a:buFont typeface="Arial" panose="020B0604020202020204" pitchFamily="34" charset="0"/>
              <a:buChar char="•"/>
              <a:tabLst>
                <a:tab pos="342900" algn="l"/>
              </a:tabLs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 indent="-257175">
              <a:buFont typeface="Arial" panose="020B0604020202020204" pitchFamily="34" charset="0"/>
              <a:buChar char="•"/>
              <a:tabLst>
                <a:tab pos="342900" algn="l"/>
              </a:tabLs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Leverages resources including funding, expertise and facilities</a:t>
            </a:r>
          </a:p>
          <a:p>
            <a:pPr marL="257175" indent="-257175">
              <a:buFont typeface="Arial" panose="020B0604020202020204" pitchFamily="34" charset="0"/>
              <a:buChar char="•"/>
              <a:tabLst>
                <a:tab pos="342900" algn="l"/>
              </a:tabLs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 indent="-257175">
              <a:buFont typeface="Arial" panose="020B0604020202020204" pitchFamily="34" charset="0"/>
              <a:buChar char="•"/>
              <a:tabLst>
                <a:tab pos="342900" algn="l"/>
              </a:tabLs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Trains a robust Science and Technology workforce capable of solving global challenges</a:t>
            </a:r>
          </a:p>
          <a:p>
            <a:pPr marL="257175" indent="-257175">
              <a:buFont typeface="Arial" panose="020B0604020202020204" pitchFamily="34" charset="0"/>
              <a:buChar char="•"/>
              <a:tabLst>
                <a:tab pos="342900" algn="l"/>
              </a:tabLs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 indent="-257175">
              <a:buFont typeface="Arial" panose="020B0604020202020204" pitchFamily="34" charset="0"/>
              <a:buChar char="•"/>
              <a:tabLst>
                <a:tab pos="342900" algn="l"/>
              </a:tabLs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International students and scholars contribute significantly to the U.S. research enterprise</a:t>
            </a:r>
          </a:p>
          <a:p>
            <a:endParaRPr lang="en-US" dirty="0"/>
          </a:p>
        </p:txBody>
      </p:sp>
    </p:spTree>
    <p:extLst>
      <p:ext uri="{BB962C8B-B14F-4D97-AF65-F5344CB8AC3E}">
        <p14:creationId xmlns:p14="http://schemas.microsoft.com/office/powerpoint/2010/main" val="85475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6BBC-0F0C-48C7-9C6D-F2C0535BA984}"/>
              </a:ext>
            </a:extLst>
          </p:cNvPr>
          <p:cNvSpPr>
            <a:spLocks noGrp="1"/>
          </p:cNvSpPr>
          <p:nvPr>
            <p:ph type="title"/>
          </p:nvPr>
        </p:nvSpPr>
        <p:spPr/>
        <p:txBody>
          <a:bodyPr/>
          <a:lstStyle/>
          <a:p>
            <a:pPr algn="ctr"/>
            <a:r>
              <a:rPr lang="en-US" b="1" dirty="0">
                <a:solidFill>
                  <a:schemeClr val="accent2">
                    <a:lumMod val="75000"/>
                  </a:schemeClr>
                </a:solidFill>
              </a:rPr>
              <a:t>Key Concerns</a:t>
            </a:r>
          </a:p>
        </p:txBody>
      </p:sp>
      <p:sp>
        <p:nvSpPr>
          <p:cNvPr id="3" name="Content Placeholder 2">
            <a:extLst>
              <a:ext uri="{FF2B5EF4-FFF2-40B4-BE49-F238E27FC236}">
                <a16:creationId xmlns:a16="http://schemas.microsoft.com/office/drawing/2014/main" id="{E467199E-C33E-4130-AA63-981BA41769E4}"/>
              </a:ext>
            </a:extLst>
          </p:cNvPr>
          <p:cNvSpPr>
            <a:spLocks noGrp="1"/>
          </p:cNvSpPr>
          <p:nvPr>
            <p:ph sz="quarter" idx="11"/>
          </p:nvPr>
        </p:nvSpPr>
        <p:spPr/>
        <p:txBody>
          <a:bodyPr/>
          <a:lstStyle/>
          <a:p>
            <a:r>
              <a:rPr lang="en-US" dirty="0"/>
              <a:t>Failure to disclose substantial foreign resources </a:t>
            </a:r>
          </a:p>
          <a:p>
            <a:pPr marL="457200" lvl="1" indent="0">
              <a:buNone/>
            </a:pPr>
            <a:r>
              <a:rPr lang="en-US" dirty="0"/>
              <a:t>– Foreign employment arrangements </a:t>
            </a:r>
          </a:p>
          <a:p>
            <a:pPr marL="457200" lvl="1" indent="0">
              <a:buNone/>
            </a:pPr>
            <a:r>
              <a:rPr lang="en-US" dirty="0"/>
              <a:t>– Foreign grant support: overlap, duplication, over-commitment </a:t>
            </a:r>
          </a:p>
          <a:p>
            <a:pPr marL="457200" lvl="1" indent="0">
              <a:buNone/>
            </a:pPr>
            <a:r>
              <a:rPr lang="en-US" dirty="0"/>
              <a:t>– In many cases, American institutions unaware </a:t>
            </a:r>
          </a:p>
          <a:p>
            <a:pPr algn="l"/>
            <a:r>
              <a:rPr lang="en-US" b="0" i="0" dirty="0">
                <a:effectLst/>
                <a:latin typeface="Arial (Body)"/>
              </a:rPr>
              <a:t>Non-disclosure of substantial foreign research support (free research labor e.g., visiting scholar/students funded by a foreign source); talents awards</a:t>
            </a:r>
          </a:p>
          <a:p>
            <a:pPr algn="l">
              <a:buFont typeface="Arial" panose="020B0604020202020204" pitchFamily="34" charset="0"/>
              <a:buChar char="•"/>
            </a:pPr>
            <a:r>
              <a:rPr lang="en-US" b="0" i="0" dirty="0">
                <a:effectLst/>
                <a:latin typeface="Arial (Body)"/>
              </a:rPr>
              <a:t>Unauthorized transfers of information and data</a:t>
            </a:r>
          </a:p>
          <a:p>
            <a:r>
              <a:rPr lang="en-US" dirty="0"/>
              <a:t>Failure to disclose significant foreign financial conflict of interest (FCOI), such as equity in foreign companies and patents </a:t>
            </a:r>
          </a:p>
          <a:p>
            <a:r>
              <a:rPr lang="en-US" dirty="0"/>
              <a:t>Peer review violations</a:t>
            </a:r>
          </a:p>
          <a:p>
            <a:r>
              <a:rPr lang="en-US" dirty="0"/>
              <a:t>Shadow laboratories or other parallel research activities</a:t>
            </a:r>
          </a:p>
          <a:p>
            <a:pPr marL="0" indent="0">
              <a:buNone/>
            </a:pPr>
            <a:endParaRPr lang="en-US" dirty="0"/>
          </a:p>
        </p:txBody>
      </p:sp>
    </p:spTree>
    <p:extLst>
      <p:ext uri="{BB962C8B-B14F-4D97-AF65-F5344CB8AC3E}">
        <p14:creationId xmlns:p14="http://schemas.microsoft.com/office/powerpoint/2010/main" val="46985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380C-8A46-440D-B797-55F4F245CA09}"/>
              </a:ext>
            </a:extLst>
          </p:cNvPr>
          <p:cNvSpPr>
            <a:spLocks noGrp="1"/>
          </p:cNvSpPr>
          <p:nvPr>
            <p:ph type="title"/>
          </p:nvPr>
        </p:nvSpPr>
        <p:spPr/>
        <p:txBody>
          <a:bodyPr/>
          <a:lstStyle/>
          <a:p>
            <a:r>
              <a:rPr lang="en-US" dirty="0"/>
              <a:t>NSF Current and Pending Support,</a:t>
            </a:r>
            <a:br>
              <a:rPr lang="en-US" dirty="0"/>
            </a:br>
            <a:r>
              <a:rPr lang="en-US" dirty="0"/>
              <a:t>NIH Other Support,</a:t>
            </a:r>
            <a:br>
              <a:rPr lang="en-US" dirty="0"/>
            </a:br>
            <a:r>
              <a:rPr lang="en-US" dirty="0"/>
              <a:t>An Overview</a:t>
            </a:r>
            <a:br>
              <a:rPr lang="en-US" dirty="0"/>
            </a:br>
            <a:br>
              <a:rPr lang="en-US" dirty="0"/>
            </a:br>
            <a:r>
              <a:rPr lang="en-US" sz="3200" dirty="0"/>
              <a:t>Presenter: Yang Wen</a:t>
            </a:r>
            <a:br>
              <a:rPr lang="en-US" sz="3200" dirty="0"/>
            </a:br>
            <a:r>
              <a:rPr lang="en-US" sz="3200" dirty="0"/>
              <a:t>RAA, CIDSE</a:t>
            </a:r>
            <a:endParaRPr lang="en-US" dirty="0"/>
          </a:p>
        </p:txBody>
      </p:sp>
    </p:spTree>
    <p:extLst>
      <p:ext uri="{BB962C8B-B14F-4D97-AF65-F5344CB8AC3E}">
        <p14:creationId xmlns:p14="http://schemas.microsoft.com/office/powerpoint/2010/main" val="2336214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6F5-A2A5-4D41-B68F-B12DFE62EED9}"/>
              </a:ext>
            </a:extLst>
          </p:cNvPr>
          <p:cNvSpPr>
            <a:spLocks noGrp="1"/>
          </p:cNvSpPr>
          <p:nvPr>
            <p:ph type="title"/>
          </p:nvPr>
        </p:nvSpPr>
        <p:spPr/>
        <p:txBody>
          <a:bodyPr/>
          <a:lstStyle/>
          <a:p>
            <a:pPr algn="ctr"/>
            <a:r>
              <a:rPr lang="en-US" b="1" dirty="0">
                <a:solidFill>
                  <a:schemeClr val="accent2">
                    <a:lumMod val="75000"/>
                  </a:schemeClr>
                </a:solidFill>
              </a:rPr>
              <a:t>What are the Risks?</a:t>
            </a:r>
          </a:p>
        </p:txBody>
      </p:sp>
      <p:sp>
        <p:nvSpPr>
          <p:cNvPr id="3" name="Content Placeholder 2">
            <a:extLst>
              <a:ext uri="{FF2B5EF4-FFF2-40B4-BE49-F238E27FC236}">
                <a16:creationId xmlns:a16="http://schemas.microsoft.com/office/drawing/2014/main" id="{375514A3-FB97-4AEA-9085-6E20DCB29F3B}"/>
              </a:ext>
            </a:extLst>
          </p:cNvPr>
          <p:cNvSpPr>
            <a:spLocks noGrp="1"/>
          </p:cNvSpPr>
          <p:nvPr>
            <p:ph sz="quarter" idx="11"/>
          </p:nvPr>
        </p:nvSpPr>
        <p:spPr/>
        <p:txBody>
          <a:bodyPr/>
          <a:lstStyle/>
          <a:p>
            <a:pPr marL="0" indent="0">
              <a:lnSpc>
                <a:spcPct val="100000"/>
              </a:lnSpc>
              <a:spcBef>
                <a:spcPts val="634"/>
              </a:spcBef>
              <a:buNone/>
            </a:pPr>
            <a:r>
              <a:rPr lang="en-US" sz="1800" b="1" spc="-4" dirty="0">
                <a:solidFill>
                  <a:schemeClr val="tx1"/>
                </a:solidFill>
                <a:latin typeface="Arial" panose="020B0604020202020204" pitchFamily="34" charset="0"/>
                <a:cs typeface="Arial" panose="020B0604020202020204" pitchFamily="34" charset="0"/>
              </a:rPr>
              <a:t>Risks to </a:t>
            </a:r>
            <a:r>
              <a:rPr lang="en-US" sz="1800" b="1" spc="-8" dirty="0">
                <a:solidFill>
                  <a:schemeClr val="tx1"/>
                </a:solidFill>
                <a:latin typeface="Arial" panose="020B0604020202020204" pitchFamily="34" charset="0"/>
                <a:cs typeface="Arial" panose="020B0604020202020204" pitchFamily="34" charset="0"/>
              </a:rPr>
              <a:t>the </a:t>
            </a:r>
            <a:r>
              <a:rPr lang="en-US" sz="1800" b="1" spc="-4" dirty="0">
                <a:solidFill>
                  <a:schemeClr val="tx1"/>
                </a:solidFill>
                <a:latin typeface="Arial" panose="020B0604020202020204" pitchFamily="34" charset="0"/>
                <a:cs typeface="Arial" panose="020B0604020202020204" pitchFamily="34" charset="0"/>
              </a:rPr>
              <a:t>Integrity </a:t>
            </a:r>
            <a:r>
              <a:rPr lang="en-US" sz="1800" b="1" dirty="0">
                <a:solidFill>
                  <a:schemeClr val="tx1"/>
                </a:solidFill>
                <a:latin typeface="Arial" panose="020B0604020202020204" pitchFamily="34" charset="0"/>
                <a:cs typeface="Arial" panose="020B0604020202020204" pitchFamily="34" charset="0"/>
              </a:rPr>
              <a:t>of </a:t>
            </a:r>
            <a:r>
              <a:rPr lang="en-US" sz="1800" b="1" spc="-8" dirty="0">
                <a:solidFill>
                  <a:schemeClr val="tx1"/>
                </a:solidFill>
                <a:latin typeface="Arial" panose="020B0604020202020204" pitchFamily="34" charset="0"/>
                <a:cs typeface="Arial" panose="020B0604020202020204" pitchFamily="34" charset="0"/>
              </a:rPr>
              <a:t>the Research</a:t>
            </a:r>
            <a:r>
              <a:rPr lang="en-US" sz="1800" b="1" spc="15" dirty="0">
                <a:solidFill>
                  <a:schemeClr val="tx1"/>
                </a:solidFill>
                <a:latin typeface="Arial" panose="020B0604020202020204" pitchFamily="34" charset="0"/>
                <a:cs typeface="Arial" panose="020B0604020202020204" pitchFamily="34" charset="0"/>
              </a:rPr>
              <a:t> </a:t>
            </a:r>
            <a:r>
              <a:rPr lang="en-US" sz="1800" b="1" spc="-4" dirty="0">
                <a:solidFill>
                  <a:schemeClr val="tx1"/>
                </a:solidFill>
                <a:latin typeface="Arial" panose="020B0604020202020204" pitchFamily="34" charset="0"/>
                <a:cs typeface="Arial" panose="020B0604020202020204" pitchFamily="34" charset="0"/>
              </a:rPr>
              <a:t>Enterprise</a:t>
            </a:r>
            <a:endParaRPr lang="en-US" sz="1800" dirty="0">
              <a:solidFill>
                <a:schemeClr val="tx1"/>
              </a:solidFill>
              <a:latin typeface="Arial" panose="020B0604020202020204" pitchFamily="34" charset="0"/>
              <a:cs typeface="Arial" panose="020B0604020202020204" pitchFamily="34" charset="0"/>
            </a:endParaRPr>
          </a:p>
          <a:p>
            <a:pPr marL="266700" indent="-257651">
              <a:lnSpc>
                <a:spcPct val="100000"/>
              </a:lnSpc>
              <a:spcBef>
                <a:spcPts val="555"/>
              </a:spcBef>
              <a:buFont typeface="Arial"/>
              <a:buChar char="•"/>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Violations of responsible </a:t>
            </a:r>
            <a:r>
              <a:rPr lang="en-US" sz="1800" spc="-8" dirty="0">
                <a:solidFill>
                  <a:schemeClr val="tx1"/>
                </a:solidFill>
                <a:latin typeface="Arial" panose="020B0604020202020204" pitchFamily="34" charset="0"/>
                <a:cs typeface="Arial" panose="020B0604020202020204" pitchFamily="34" charset="0"/>
              </a:rPr>
              <a:t>and </a:t>
            </a:r>
            <a:r>
              <a:rPr lang="en-US" sz="1800" spc="-4" dirty="0">
                <a:solidFill>
                  <a:schemeClr val="tx1"/>
                </a:solidFill>
                <a:latin typeface="Arial" panose="020B0604020202020204" pitchFamily="34" charset="0"/>
                <a:cs typeface="Arial" panose="020B0604020202020204" pitchFamily="34" charset="0"/>
              </a:rPr>
              <a:t>ethical conduct of</a:t>
            </a:r>
            <a:r>
              <a:rPr lang="en-US" sz="1800" spc="4" dirty="0">
                <a:solidFill>
                  <a:schemeClr val="tx1"/>
                </a:solidFill>
                <a:latin typeface="Arial" panose="020B0604020202020204" pitchFamily="34" charset="0"/>
                <a:cs typeface="Arial" panose="020B0604020202020204" pitchFamily="34" charset="0"/>
              </a:rPr>
              <a:t> </a:t>
            </a:r>
            <a:r>
              <a:rPr lang="en-US" sz="1800" spc="-4" dirty="0">
                <a:solidFill>
                  <a:schemeClr val="tx1"/>
                </a:solidFill>
                <a:latin typeface="Arial" panose="020B0604020202020204" pitchFamily="34" charset="0"/>
                <a:cs typeface="Arial" panose="020B0604020202020204" pitchFamily="34" charset="0"/>
              </a:rPr>
              <a:t>research</a:t>
            </a:r>
            <a:endParaRPr lang="en-US" sz="1800" dirty="0">
              <a:solidFill>
                <a:schemeClr val="tx1"/>
              </a:solidFill>
              <a:latin typeface="Arial" panose="020B0604020202020204" pitchFamily="34" charset="0"/>
              <a:cs typeface="Arial" panose="020B0604020202020204" pitchFamily="34" charset="0"/>
            </a:endParaRPr>
          </a:p>
          <a:p>
            <a:pPr marL="266700" indent="-257651">
              <a:lnSpc>
                <a:spcPct val="100000"/>
              </a:lnSpc>
              <a:spcBef>
                <a:spcPts val="551"/>
              </a:spcBef>
              <a:buFont typeface="Arial"/>
              <a:buChar char="•"/>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Actions that undermine peer review </a:t>
            </a:r>
            <a:r>
              <a:rPr lang="en-US" sz="1800" spc="-8" dirty="0">
                <a:solidFill>
                  <a:schemeClr val="tx1"/>
                </a:solidFill>
                <a:latin typeface="Arial" panose="020B0604020202020204" pitchFamily="34" charset="0"/>
                <a:cs typeface="Arial" panose="020B0604020202020204" pitchFamily="34" charset="0"/>
              </a:rPr>
              <a:t>and </a:t>
            </a:r>
            <a:r>
              <a:rPr lang="en-US" sz="1800" spc="-4" dirty="0">
                <a:solidFill>
                  <a:schemeClr val="tx1"/>
                </a:solidFill>
                <a:latin typeface="Arial" panose="020B0604020202020204" pitchFamily="34" charset="0"/>
                <a:cs typeface="Arial" panose="020B0604020202020204" pitchFamily="34" charset="0"/>
              </a:rPr>
              <a:t>grant award</a:t>
            </a:r>
            <a:r>
              <a:rPr lang="en-US" sz="1800" spc="4" dirty="0">
                <a:solidFill>
                  <a:schemeClr val="tx1"/>
                </a:solidFill>
                <a:latin typeface="Arial" panose="020B0604020202020204" pitchFamily="34" charset="0"/>
                <a:cs typeface="Arial" panose="020B0604020202020204" pitchFamily="34" charset="0"/>
              </a:rPr>
              <a:t> </a:t>
            </a:r>
            <a:r>
              <a:rPr lang="en-US" sz="1800" spc="-4" dirty="0">
                <a:solidFill>
                  <a:schemeClr val="tx1"/>
                </a:solidFill>
                <a:latin typeface="Arial" panose="020B0604020202020204" pitchFamily="34" charset="0"/>
                <a:cs typeface="Arial" panose="020B0604020202020204" pitchFamily="34" charset="0"/>
              </a:rPr>
              <a:t>processes</a:t>
            </a:r>
            <a:endParaRPr lang="en-US" sz="1800" dirty="0">
              <a:solidFill>
                <a:schemeClr val="tx1"/>
              </a:solidFill>
              <a:latin typeface="Arial" panose="020B0604020202020204" pitchFamily="34" charset="0"/>
              <a:cs typeface="Arial" panose="020B0604020202020204" pitchFamily="34" charset="0"/>
            </a:endParaRPr>
          </a:p>
          <a:p>
            <a:pPr>
              <a:lnSpc>
                <a:spcPct val="100000"/>
              </a:lnSpc>
              <a:spcBef>
                <a:spcPts val="23"/>
              </a:spcBef>
              <a:buClr>
                <a:srgbClr val="0A2644"/>
              </a:buClr>
              <a:buFont typeface="Arial"/>
              <a:buChar char="•"/>
            </a:pPr>
            <a:endParaRPr lang="en-US" sz="18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800" b="1" spc="-4" dirty="0">
                <a:solidFill>
                  <a:schemeClr val="tx1"/>
                </a:solidFill>
                <a:latin typeface="Arial" panose="020B0604020202020204" pitchFamily="34" charset="0"/>
                <a:cs typeface="Arial" panose="020B0604020202020204" pitchFamily="34" charset="0"/>
              </a:rPr>
              <a:t>Risks to National</a:t>
            </a:r>
            <a:r>
              <a:rPr lang="en-US" sz="1800" b="1" spc="15" dirty="0">
                <a:solidFill>
                  <a:schemeClr val="tx1"/>
                </a:solidFill>
                <a:latin typeface="Arial" panose="020B0604020202020204" pitchFamily="34" charset="0"/>
                <a:cs typeface="Arial" panose="020B0604020202020204" pitchFamily="34" charset="0"/>
              </a:rPr>
              <a:t> </a:t>
            </a:r>
            <a:r>
              <a:rPr lang="en-US" sz="1800" b="1" spc="-4" dirty="0">
                <a:solidFill>
                  <a:schemeClr val="tx1"/>
                </a:solidFill>
                <a:latin typeface="Arial" panose="020B0604020202020204" pitchFamily="34" charset="0"/>
                <a:cs typeface="Arial" panose="020B0604020202020204" pitchFamily="34" charset="0"/>
              </a:rPr>
              <a:t>Security</a:t>
            </a:r>
            <a:endParaRPr lang="en-US" sz="1800" dirty="0">
              <a:solidFill>
                <a:schemeClr val="tx1"/>
              </a:solidFill>
              <a:latin typeface="Arial" panose="020B0604020202020204" pitchFamily="34" charset="0"/>
              <a:cs typeface="Arial" panose="020B0604020202020204" pitchFamily="34" charset="0"/>
            </a:endParaRPr>
          </a:p>
          <a:p>
            <a:pPr marL="266700" indent="-257651">
              <a:lnSpc>
                <a:spcPct val="100000"/>
              </a:lnSpc>
              <a:spcBef>
                <a:spcPts val="555"/>
              </a:spcBef>
              <a:buFont typeface="Arial"/>
              <a:buChar char="•"/>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H</a:t>
            </a:r>
            <a:r>
              <a:rPr lang="en-US" sz="1800" spc="-4" dirty="0">
                <a:solidFill>
                  <a:schemeClr val="tx1"/>
                </a:solidFill>
                <a:latin typeface="Arial" panose="020B0604020202020204" pitchFamily="34" charset="0"/>
                <a:cs typeface="Arial" panose="020B0604020202020204" pitchFamily="34" charset="0"/>
              </a:rPr>
              <a:t>idden diversions of research </a:t>
            </a:r>
            <a:r>
              <a:rPr lang="en-US" sz="1800" spc="-8" dirty="0">
                <a:solidFill>
                  <a:schemeClr val="tx1"/>
                </a:solidFill>
                <a:latin typeface="Arial" panose="020B0604020202020204" pitchFamily="34" charset="0"/>
                <a:cs typeface="Arial" panose="020B0604020202020204" pitchFamily="34" charset="0"/>
              </a:rPr>
              <a:t>and/or </a:t>
            </a:r>
            <a:r>
              <a:rPr lang="en-US" sz="1800" spc="-4" dirty="0">
                <a:solidFill>
                  <a:schemeClr val="tx1"/>
                </a:solidFill>
                <a:latin typeface="Arial" panose="020B0604020202020204" pitchFamily="34" charset="0"/>
                <a:cs typeface="Arial" panose="020B0604020202020204" pitchFamily="34" charset="0"/>
              </a:rPr>
              <a:t>resources that threaten U.S. leadership in emerging </a:t>
            </a:r>
            <a:r>
              <a:rPr lang="en-US" sz="1800" spc="-8" dirty="0">
                <a:solidFill>
                  <a:schemeClr val="tx1"/>
                </a:solidFill>
                <a:latin typeface="Arial" panose="020B0604020202020204" pitchFamily="34" charset="0"/>
                <a:cs typeface="Arial" panose="020B0604020202020204" pitchFamily="34" charset="0"/>
              </a:rPr>
              <a:t>science and</a:t>
            </a:r>
            <a:r>
              <a:rPr lang="en-US" sz="1800" spc="4" dirty="0">
                <a:solidFill>
                  <a:schemeClr val="tx1"/>
                </a:solidFill>
                <a:latin typeface="Arial" panose="020B0604020202020204" pitchFamily="34" charset="0"/>
                <a:cs typeface="Arial" panose="020B0604020202020204" pitchFamily="34" charset="0"/>
              </a:rPr>
              <a:t> </a:t>
            </a:r>
            <a:r>
              <a:rPr lang="en-US" sz="1800" spc="-4" dirty="0">
                <a:solidFill>
                  <a:schemeClr val="tx1"/>
                </a:solidFill>
                <a:latin typeface="Arial" panose="020B0604020202020204" pitchFamily="34" charset="0"/>
                <a:cs typeface="Arial" panose="020B0604020202020204" pitchFamily="34" charset="0"/>
              </a:rPr>
              <a:t>technology</a:t>
            </a:r>
            <a:endParaRPr lang="en-US" sz="1800" dirty="0">
              <a:solidFill>
                <a:schemeClr val="tx1"/>
              </a:solidFill>
              <a:latin typeface="Arial" panose="020B0604020202020204" pitchFamily="34" charset="0"/>
              <a:cs typeface="Arial" panose="020B0604020202020204" pitchFamily="34" charset="0"/>
            </a:endParaRPr>
          </a:p>
          <a:p>
            <a:pPr marL="0" indent="0">
              <a:lnSpc>
                <a:spcPct val="100000"/>
              </a:lnSpc>
              <a:spcBef>
                <a:spcPts val="38"/>
              </a:spcBef>
              <a:buClr>
                <a:srgbClr val="0A2644"/>
              </a:buClr>
              <a:buNone/>
            </a:pPr>
            <a:endParaRPr lang="en-US" sz="180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sz="1800" b="1" spc="-4" dirty="0">
                <a:solidFill>
                  <a:schemeClr val="tx1"/>
                </a:solidFill>
                <a:latin typeface="Arial" panose="020B0604020202020204" pitchFamily="34" charset="0"/>
                <a:cs typeface="Arial" panose="020B0604020202020204" pitchFamily="34" charset="0"/>
              </a:rPr>
              <a:t>Risks to Economic</a:t>
            </a:r>
            <a:r>
              <a:rPr lang="en-US" sz="1800" b="1" spc="15" dirty="0">
                <a:solidFill>
                  <a:schemeClr val="tx1"/>
                </a:solidFill>
                <a:latin typeface="Arial" panose="020B0604020202020204" pitchFamily="34" charset="0"/>
                <a:cs typeface="Arial" panose="020B0604020202020204" pitchFamily="34" charset="0"/>
              </a:rPr>
              <a:t> </a:t>
            </a:r>
            <a:r>
              <a:rPr lang="en-US" sz="1800" b="1" spc="-4" dirty="0">
                <a:solidFill>
                  <a:schemeClr val="tx1"/>
                </a:solidFill>
                <a:latin typeface="Arial" panose="020B0604020202020204" pitchFamily="34" charset="0"/>
                <a:cs typeface="Arial" panose="020B0604020202020204" pitchFamily="34" charset="0"/>
              </a:rPr>
              <a:t>Security</a:t>
            </a:r>
            <a:endParaRPr lang="en-US" sz="1800" dirty="0">
              <a:solidFill>
                <a:schemeClr val="tx1"/>
              </a:solidFill>
              <a:latin typeface="Arial" panose="020B0604020202020204" pitchFamily="34" charset="0"/>
              <a:cs typeface="Arial" panose="020B0604020202020204" pitchFamily="34" charset="0"/>
            </a:endParaRPr>
          </a:p>
          <a:p>
            <a:pPr marL="266700" marR="3810">
              <a:lnSpc>
                <a:spcPct val="100000"/>
              </a:lnSpc>
              <a:spcBef>
                <a:spcPts val="773"/>
              </a:spcBef>
              <a:buFont typeface="Arial"/>
              <a:buChar char="•"/>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Hidden diversions of research </a:t>
            </a:r>
            <a:r>
              <a:rPr lang="en-US" sz="1800" spc="-8" dirty="0">
                <a:solidFill>
                  <a:schemeClr val="tx1"/>
                </a:solidFill>
                <a:latin typeface="Arial" panose="020B0604020202020204" pitchFamily="34" charset="0"/>
                <a:cs typeface="Arial" panose="020B0604020202020204" pitchFamily="34" charset="0"/>
              </a:rPr>
              <a:t>and/or </a:t>
            </a:r>
            <a:r>
              <a:rPr lang="en-US" sz="1800" spc="-4" dirty="0">
                <a:solidFill>
                  <a:schemeClr val="tx1"/>
                </a:solidFill>
                <a:latin typeface="Arial" panose="020B0604020202020204" pitchFamily="34" charset="0"/>
                <a:cs typeface="Arial" panose="020B0604020202020204" pitchFamily="34" charset="0"/>
              </a:rPr>
              <a:t>resources that weaken the </a:t>
            </a:r>
            <a:r>
              <a:rPr lang="en-US" sz="1800" spc="-8" dirty="0">
                <a:solidFill>
                  <a:schemeClr val="tx1"/>
                </a:solidFill>
                <a:latin typeface="Arial" panose="020B0604020202020204" pitchFamily="34" charset="0"/>
                <a:cs typeface="Arial" panose="020B0604020202020204" pitchFamily="34" charset="0"/>
              </a:rPr>
              <a:t>innovation </a:t>
            </a:r>
            <a:r>
              <a:rPr lang="en-US" sz="1800" spc="-4" dirty="0">
                <a:solidFill>
                  <a:schemeClr val="tx1"/>
                </a:solidFill>
                <a:latin typeface="Arial" panose="020B0604020202020204" pitchFamily="34" charset="0"/>
                <a:cs typeface="Arial" panose="020B0604020202020204" pitchFamily="34" charset="0"/>
              </a:rPr>
              <a:t>base </a:t>
            </a:r>
            <a:r>
              <a:rPr lang="en-US" sz="1800" spc="-8" dirty="0">
                <a:solidFill>
                  <a:schemeClr val="tx1"/>
                </a:solidFill>
                <a:latin typeface="Arial" panose="020B0604020202020204" pitchFamily="34" charset="0"/>
                <a:cs typeface="Arial" panose="020B0604020202020204" pitchFamily="34" charset="0"/>
              </a:rPr>
              <a:t>and </a:t>
            </a:r>
            <a:r>
              <a:rPr lang="en-US" sz="1800" spc="-4" dirty="0">
                <a:solidFill>
                  <a:schemeClr val="tx1"/>
                </a:solidFill>
                <a:latin typeface="Arial" panose="020B0604020202020204" pitchFamily="34" charset="0"/>
                <a:cs typeface="Arial" panose="020B0604020202020204" pitchFamily="34" charset="0"/>
              </a:rPr>
              <a:t>threaten </a:t>
            </a:r>
            <a:r>
              <a:rPr lang="en-US" sz="1800" spc="-8" dirty="0">
                <a:solidFill>
                  <a:schemeClr val="tx1"/>
                </a:solidFill>
                <a:latin typeface="Arial" panose="020B0604020202020204" pitchFamily="34" charset="0"/>
                <a:cs typeface="Arial" panose="020B0604020202020204" pitchFamily="34" charset="0"/>
              </a:rPr>
              <a:t>economic</a:t>
            </a:r>
            <a:r>
              <a:rPr lang="en-US" sz="1800" spc="-30" dirty="0">
                <a:solidFill>
                  <a:schemeClr val="tx1"/>
                </a:solidFill>
                <a:latin typeface="Arial" panose="020B0604020202020204" pitchFamily="34" charset="0"/>
                <a:cs typeface="Arial" panose="020B0604020202020204" pitchFamily="34" charset="0"/>
              </a:rPr>
              <a:t> </a:t>
            </a:r>
            <a:r>
              <a:rPr lang="en-US" sz="1800" spc="-4" dirty="0">
                <a:solidFill>
                  <a:schemeClr val="tx1"/>
                </a:solidFill>
                <a:latin typeface="Arial" panose="020B0604020202020204" pitchFamily="34" charset="0"/>
                <a:cs typeface="Arial" panose="020B0604020202020204" pitchFamily="34" charset="0"/>
              </a:rPr>
              <a:t>competitiveness</a:t>
            </a:r>
          </a:p>
          <a:p>
            <a:pPr marL="9525" marR="3810" indent="0">
              <a:lnSpc>
                <a:spcPct val="100000"/>
              </a:lnSpc>
              <a:spcBef>
                <a:spcPts val="773"/>
              </a:spcBef>
              <a:buNone/>
              <a:tabLst>
                <a:tab pos="266700" algn="l"/>
                <a:tab pos="267176" algn="l"/>
              </a:tabLst>
            </a:pPr>
            <a:endParaRPr lang="en-US" sz="1800" b="1" spc="-4" dirty="0">
              <a:solidFill>
                <a:schemeClr val="tx1"/>
              </a:solidFill>
              <a:latin typeface="Arial" panose="020B0604020202020204" pitchFamily="34" charset="0"/>
              <a:cs typeface="Arial" panose="020B0604020202020204" pitchFamily="34" charset="0"/>
            </a:endParaRPr>
          </a:p>
          <a:p>
            <a:pPr marL="9525" marR="3810" indent="0">
              <a:lnSpc>
                <a:spcPct val="100000"/>
              </a:lnSpc>
              <a:spcBef>
                <a:spcPts val="773"/>
              </a:spcBef>
              <a:buNone/>
              <a:tabLst>
                <a:tab pos="266700" algn="l"/>
                <a:tab pos="267176" algn="l"/>
              </a:tabLst>
            </a:pPr>
            <a:r>
              <a:rPr lang="en-US" sz="1800" b="1" spc="-4" dirty="0">
                <a:solidFill>
                  <a:schemeClr val="tx1"/>
                </a:solidFill>
                <a:latin typeface="Arial" panose="020B0604020202020204" pitchFamily="34" charset="0"/>
                <a:cs typeface="Arial" panose="020B0604020202020204" pitchFamily="34" charset="0"/>
              </a:rPr>
              <a:t>Individual Risks</a:t>
            </a:r>
          </a:p>
          <a:p>
            <a:pPr marL="295275" marR="3810" indent="-285750">
              <a:lnSpc>
                <a:spcPct val="100000"/>
              </a:lnSpc>
              <a:spcBef>
                <a:spcPts val="773"/>
              </a:spcBef>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Current and future relationships with Sponsors</a:t>
            </a:r>
          </a:p>
          <a:p>
            <a:pPr marL="295275" marR="3810" indent="-285750">
              <a:lnSpc>
                <a:spcPct val="100000"/>
              </a:lnSpc>
              <a:spcBef>
                <a:spcPts val="773"/>
              </a:spcBef>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Law enforcement concerns</a:t>
            </a:r>
          </a:p>
          <a:p>
            <a:pPr marL="295275" marR="3810" indent="-285750">
              <a:lnSpc>
                <a:spcPct val="100000"/>
              </a:lnSpc>
              <a:spcBef>
                <a:spcPts val="773"/>
              </a:spcBef>
              <a:tabLst>
                <a:tab pos="266700" algn="l"/>
                <a:tab pos="267176" algn="l"/>
              </a:tabLst>
            </a:pPr>
            <a:r>
              <a:rPr lang="en-US" sz="1800" spc="-4" dirty="0">
                <a:solidFill>
                  <a:schemeClr val="tx1"/>
                </a:solidFill>
                <a:latin typeface="Arial" panose="020B0604020202020204" pitchFamily="34" charset="0"/>
                <a:cs typeface="Arial" panose="020B0604020202020204" pitchFamily="34" charset="0"/>
              </a:rPr>
              <a:t>Intellectual Property</a:t>
            </a:r>
          </a:p>
          <a:p>
            <a:endParaRPr lang="en-US" dirty="0"/>
          </a:p>
        </p:txBody>
      </p:sp>
    </p:spTree>
    <p:extLst>
      <p:ext uri="{BB962C8B-B14F-4D97-AF65-F5344CB8AC3E}">
        <p14:creationId xmlns:p14="http://schemas.microsoft.com/office/powerpoint/2010/main" val="979364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9DF45DFA-DB8A-4C72-998A-A7807B4EF97A}"/>
              </a:ext>
            </a:extLst>
          </p:cNvPr>
          <p:cNvPicPr>
            <a:picLocks noChangeAspect="1"/>
          </p:cNvPicPr>
          <p:nvPr/>
        </p:nvPicPr>
        <p:blipFill>
          <a:blip r:embed="rId2"/>
          <a:stretch>
            <a:fillRect/>
          </a:stretch>
        </p:blipFill>
        <p:spPr>
          <a:xfrm>
            <a:off x="1622562" y="265176"/>
            <a:ext cx="8715375" cy="5781675"/>
          </a:xfrm>
          <a:prstGeom prst="rect">
            <a:avLst/>
          </a:prstGeom>
        </p:spPr>
      </p:pic>
    </p:spTree>
    <p:extLst>
      <p:ext uri="{BB962C8B-B14F-4D97-AF65-F5344CB8AC3E}">
        <p14:creationId xmlns:p14="http://schemas.microsoft.com/office/powerpoint/2010/main" val="3523824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F3D7-1AC1-407E-9C12-CD3F8D1779FD}"/>
              </a:ext>
            </a:extLst>
          </p:cNvPr>
          <p:cNvSpPr>
            <a:spLocks noGrp="1"/>
          </p:cNvSpPr>
          <p:nvPr>
            <p:ph type="title"/>
          </p:nvPr>
        </p:nvSpPr>
        <p:spPr/>
        <p:txBody>
          <a:bodyPr/>
          <a:lstStyle/>
          <a:p>
            <a:pPr algn="ctr"/>
            <a:r>
              <a:rPr lang="en-US" b="1" dirty="0"/>
              <a:t>What does the Sponsor Require?</a:t>
            </a:r>
          </a:p>
        </p:txBody>
      </p:sp>
      <p:pic>
        <p:nvPicPr>
          <p:cNvPr id="1038" name="Picture 14" descr="ᐈ Cartoon question marks stock pics, Royalty Free question mark cartoon  pictures | download on Depositphotos®">
            <a:extLst>
              <a:ext uri="{FF2B5EF4-FFF2-40B4-BE49-F238E27FC236}">
                <a16:creationId xmlns:a16="http://schemas.microsoft.com/office/drawing/2014/main" id="{7ADBA752-6CEF-4A49-AEBF-F221693ED6D1}"/>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4307485" y="62865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58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13CC-6540-407E-BB84-C5891BCE6B75}"/>
              </a:ext>
            </a:extLst>
          </p:cNvPr>
          <p:cNvSpPr>
            <a:spLocks noGrp="1"/>
          </p:cNvSpPr>
          <p:nvPr>
            <p:ph type="title"/>
          </p:nvPr>
        </p:nvSpPr>
        <p:spPr/>
        <p:txBody>
          <a:bodyPr/>
          <a:lstStyle/>
          <a:p>
            <a:pPr algn="ctr"/>
            <a:r>
              <a:rPr lang="en-US" b="1" dirty="0">
                <a:solidFill>
                  <a:schemeClr val="accent2">
                    <a:lumMod val="75000"/>
                  </a:schemeClr>
                </a:solidFill>
              </a:rPr>
              <a:t>National Institutes of Health</a:t>
            </a:r>
          </a:p>
        </p:txBody>
      </p:sp>
      <p:sp>
        <p:nvSpPr>
          <p:cNvPr id="3" name="Content Placeholder 2">
            <a:extLst>
              <a:ext uri="{FF2B5EF4-FFF2-40B4-BE49-F238E27FC236}">
                <a16:creationId xmlns:a16="http://schemas.microsoft.com/office/drawing/2014/main" id="{7C07E6DC-2C17-470C-9F48-D3F02A3BF77B}"/>
              </a:ext>
            </a:extLst>
          </p:cNvPr>
          <p:cNvSpPr>
            <a:spLocks noGrp="1"/>
          </p:cNvSpPr>
          <p:nvPr>
            <p:ph sz="quarter" idx="11"/>
          </p:nvPr>
        </p:nvSpPr>
        <p:spPr>
          <a:xfrm>
            <a:off x="4264182" y="576263"/>
            <a:ext cx="7274675" cy="5600700"/>
          </a:xfrm>
        </p:spPr>
        <p:txBody>
          <a:bodyPr>
            <a:normAutofit/>
          </a:bodyPr>
          <a:lstStyle/>
          <a:p>
            <a:pPr marL="0" indent="0" algn="l">
              <a:buNone/>
            </a:pPr>
            <a:r>
              <a:rPr lang="en-US" sz="1600" b="0" i="0" dirty="0">
                <a:solidFill>
                  <a:srgbClr val="000000"/>
                </a:solidFill>
                <a:effectLst/>
                <a:latin typeface="Arial" panose="020B0604020202020204" pitchFamily="34" charset="0"/>
              </a:rPr>
              <a:t>NIH policy requires all individuals included in an application as senior/key personnel – including the program director/principal investigator (PD/PI) and for other individuals who contribute to the scientific development or execution of a project in a substantive, measurable way to disclose “all resources made available to a researcher in support of and/or related to all of their research endeavors, regardless of whether or not they have monetary value and regardless of whether they are based at the institution the researcher identifies for the current grant,” and for determination to be made if the project activities include a foreign component, “significant scientific element or segment of a project to be performed outside the United States.”</a:t>
            </a:r>
          </a:p>
          <a:p>
            <a:pPr marL="0" indent="0" algn="l">
              <a:buNone/>
            </a:pPr>
            <a:endParaRPr lang="en-US" sz="1600" b="0" i="0" dirty="0">
              <a:solidFill>
                <a:srgbClr val="000000"/>
              </a:solidFill>
              <a:effectLst/>
              <a:latin typeface="Arial" panose="020B0604020202020204" pitchFamily="34" charset="0"/>
            </a:endParaRPr>
          </a:p>
          <a:p>
            <a:pPr marL="0" indent="0" algn="l">
              <a:buNone/>
            </a:pPr>
            <a:r>
              <a:rPr lang="en-US" sz="1600" b="0" i="0" dirty="0">
                <a:solidFill>
                  <a:srgbClr val="000000"/>
                </a:solidFill>
                <a:effectLst/>
                <a:latin typeface="Arial" panose="020B0604020202020204" pitchFamily="34" charset="0"/>
              </a:rPr>
              <a:t>Foreign engagement and other support should be disclosed in proposals, and in interim and final Research Performance Progress Reports (RPPR). Specific disclosure of "Foreign Components" is to be disclosed on its Research and Related Other Project Information Form submitted with proposals. This disclosure is in Item 6 of the </a:t>
            </a:r>
            <a:r>
              <a:rPr lang="en-US" sz="1600" b="0" i="0" u="none" strike="noStrike" dirty="0">
                <a:solidFill>
                  <a:srgbClr val="8C1D40"/>
                </a:solidFill>
                <a:effectLst/>
                <a:latin typeface="Arial" panose="020B0604020202020204" pitchFamily="34" charset="0"/>
                <a:hlinkClick r:id="rId2"/>
              </a:rPr>
              <a:t>Research &amp; Related Other Project Information Form</a:t>
            </a:r>
            <a:r>
              <a:rPr lang="en-US" sz="1600" b="0" i="0" u="none" strike="noStrike" dirty="0">
                <a:solidFill>
                  <a:srgbClr val="8C1D40"/>
                </a:solidFill>
                <a:effectLst/>
                <a:latin typeface="Arial" panose="020B0604020202020204" pitchFamily="34" charset="0"/>
              </a:rPr>
              <a:t>.</a:t>
            </a:r>
          </a:p>
          <a:p>
            <a:pPr marL="0" indent="0" algn="l">
              <a:buNone/>
            </a:pPr>
            <a:endParaRPr lang="en-US" sz="1600" b="0" i="0" dirty="0">
              <a:solidFill>
                <a:srgbClr val="000000"/>
              </a:solidFill>
              <a:effectLst/>
              <a:latin typeface="Arial" panose="020B0604020202020204" pitchFamily="34" charset="0"/>
            </a:endParaRPr>
          </a:p>
          <a:p>
            <a:pPr marL="0" indent="0">
              <a:lnSpc>
                <a:spcPct val="100000"/>
              </a:lnSpc>
              <a:buNone/>
            </a:pPr>
            <a:r>
              <a:rPr lang="en-US" sz="1600" b="0" i="0" dirty="0">
                <a:solidFill>
                  <a:srgbClr val="000000"/>
                </a:solidFill>
                <a:effectLst/>
                <a:latin typeface="Arial" panose="020B0604020202020204" pitchFamily="34" charset="0"/>
              </a:rPr>
              <a:t>Throughout a project if the need arises to include a foreign component, it requires NIH prior approval and should always be included in the foreign components section of the RPPR Report, Section G.9.</a:t>
            </a:r>
          </a:p>
          <a:p>
            <a:pPr marL="0" indent="0">
              <a:buNone/>
            </a:pPr>
            <a:endParaRPr lang="en-US" dirty="0"/>
          </a:p>
        </p:txBody>
      </p:sp>
      <p:pic>
        <p:nvPicPr>
          <p:cNvPr id="4" name="Picture 4" descr="The National Institutes of Health | LinkedIn">
            <a:extLst>
              <a:ext uri="{FF2B5EF4-FFF2-40B4-BE49-F238E27FC236}">
                <a16:creationId xmlns:a16="http://schemas.microsoft.com/office/drawing/2014/main" id="{DBBA41CB-7228-4AD5-A0E0-1805466BA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63" y="26127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12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820E-A171-4B22-90D0-13259AB0BC2E}"/>
              </a:ext>
            </a:extLst>
          </p:cNvPr>
          <p:cNvSpPr>
            <a:spLocks noGrp="1"/>
          </p:cNvSpPr>
          <p:nvPr>
            <p:ph type="title"/>
          </p:nvPr>
        </p:nvSpPr>
        <p:spPr/>
        <p:txBody>
          <a:bodyPr/>
          <a:lstStyle/>
          <a:p>
            <a:pPr algn="ctr"/>
            <a:r>
              <a:rPr lang="en-US" b="1" dirty="0">
                <a:solidFill>
                  <a:schemeClr val="accent2">
                    <a:lumMod val="75000"/>
                  </a:schemeClr>
                </a:solidFill>
              </a:rPr>
              <a:t>National Science Foundation</a:t>
            </a:r>
          </a:p>
        </p:txBody>
      </p:sp>
      <p:sp>
        <p:nvSpPr>
          <p:cNvPr id="3" name="Content Placeholder 2">
            <a:extLst>
              <a:ext uri="{FF2B5EF4-FFF2-40B4-BE49-F238E27FC236}">
                <a16:creationId xmlns:a16="http://schemas.microsoft.com/office/drawing/2014/main" id="{87EC297A-5E81-40C2-A72C-43DAF477832C}"/>
              </a:ext>
            </a:extLst>
          </p:cNvPr>
          <p:cNvSpPr>
            <a:spLocks noGrp="1"/>
          </p:cNvSpPr>
          <p:nvPr>
            <p:ph sz="quarter" idx="11"/>
          </p:nvPr>
        </p:nvSpPr>
        <p:spPr>
          <a:xfrm>
            <a:off x="4209862" y="576263"/>
            <a:ext cx="7328996" cy="5600700"/>
          </a:xfrm>
        </p:spPr>
        <p:txBody>
          <a:bodyPr/>
          <a:lstStyle/>
          <a:p>
            <a:pPr marL="0" indent="0" algn="l">
              <a:buNone/>
            </a:pPr>
            <a:r>
              <a:rPr lang="en-US" sz="1600" b="0" i="0" dirty="0">
                <a:solidFill>
                  <a:srgbClr val="000000"/>
                </a:solidFill>
                <a:effectLst/>
                <a:latin typeface="Arial" panose="020B0604020202020204" pitchFamily="34" charset="0"/>
              </a:rPr>
              <a:t>NSF policy requires full disclosure of domestic and foreign engagements, regardless if funded or unfunded. Disclosures are to occur in Current and Pending Support; Annual reports; final reports and Biosketches.</a:t>
            </a:r>
          </a:p>
          <a:p>
            <a:pPr marL="0" indent="0" algn="l">
              <a:buNone/>
            </a:pPr>
            <a:endParaRPr lang="en-US" sz="1600" b="0" i="0" dirty="0">
              <a:solidFill>
                <a:srgbClr val="000000"/>
              </a:solidFill>
              <a:effectLst/>
              <a:latin typeface="Arial" panose="020B0604020202020204" pitchFamily="34" charset="0"/>
            </a:endParaRPr>
          </a:p>
          <a:p>
            <a:pPr marL="0" indent="0" algn="l">
              <a:buNone/>
            </a:pPr>
            <a:r>
              <a:rPr lang="en-US" sz="1600" b="0" i="0" dirty="0">
                <a:solidFill>
                  <a:srgbClr val="000000"/>
                </a:solidFill>
                <a:effectLst/>
                <a:latin typeface="Arial" panose="020B0604020202020204" pitchFamily="34" charset="0"/>
              </a:rPr>
              <a:t>Biosketches – domestic and foreign appointments, funded and unfunded (e.g. Scientific Advisor, Consultant, etc.) are to be included in the “Appointment Section.”  In addition, submission of an update can occur by your Sponsored Research Officer (SRO) through the "Other request" category in the Notification and Request Module in Research.gov</a:t>
            </a:r>
          </a:p>
          <a:p>
            <a:pPr marL="0" indent="0">
              <a:buNone/>
            </a:pPr>
            <a:endParaRPr lang="en-US" dirty="0"/>
          </a:p>
        </p:txBody>
      </p:sp>
      <p:pic>
        <p:nvPicPr>
          <p:cNvPr id="5122" name="Picture 2" descr="NSF Logo | NSF - National Science Foundation">
            <a:extLst>
              <a:ext uri="{FF2B5EF4-FFF2-40B4-BE49-F238E27FC236}">
                <a16:creationId xmlns:a16="http://schemas.microsoft.com/office/drawing/2014/main" id="{C9EFEA92-27BD-42D8-9034-3607482E2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0820"/>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77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7A05-1530-4B92-A46F-1B52A47E9485}"/>
              </a:ext>
            </a:extLst>
          </p:cNvPr>
          <p:cNvSpPr>
            <a:spLocks noGrp="1"/>
          </p:cNvSpPr>
          <p:nvPr>
            <p:ph type="title"/>
          </p:nvPr>
        </p:nvSpPr>
        <p:spPr/>
        <p:txBody>
          <a:bodyPr/>
          <a:lstStyle/>
          <a:p>
            <a:pPr algn="ctr"/>
            <a:r>
              <a:rPr lang="en-US" b="1" dirty="0">
                <a:solidFill>
                  <a:schemeClr val="accent2">
                    <a:lumMod val="75000"/>
                  </a:schemeClr>
                </a:solidFill>
              </a:rPr>
              <a:t>U.S.</a:t>
            </a:r>
            <a:br>
              <a:rPr lang="en-US" b="1" dirty="0">
                <a:solidFill>
                  <a:schemeClr val="accent2">
                    <a:lumMod val="75000"/>
                  </a:schemeClr>
                </a:solidFill>
              </a:rPr>
            </a:br>
            <a:r>
              <a:rPr lang="en-US" b="1" dirty="0">
                <a:solidFill>
                  <a:schemeClr val="accent2">
                    <a:lumMod val="75000"/>
                  </a:schemeClr>
                </a:solidFill>
              </a:rPr>
              <a:t>Department </a:t>
            </a:r>
            <a:br>
              <a:rPr lang="en-US" b="1" dirty="0">
                <a:solidFill>
                  <a:schemeClr val="accent2">
                    <a:lumMod val="75000"/>
                  </a:schemeClr>
                </a:solidFill>
              </a:rPr>
            </a:br>
            <a:r>
              <a:rPr lang="en-US" b="1" dirty="0">
                <a:solidFill>
                  <a:schemeClr val="accent2">
                    <a:lumMod val="75000"/>
                  </a:schemeClr>
                </a:solidFill>
              </a:rPr>
              <a:t>of Energy</a:t>
            </a:r>
          </a:p>
        </p:txBody>
      </p:sp>
      <p:sp>
        <p:nvSpPr>
          <p:cNvPr id="3" name="Content Placeholder 2">
            <a:extLst>
              <a:ext uri="{FF2B5EF4-FFF2-40B4-BE49-F238E27FC236}">
                <a16:creationId xmlns:a16="http://schemas.microsoft.com/office/drawing/2014/main" id="{B98B82B3-3D86-4D35-BCBF-4A36CCD19908}"/>
              </a:ext>
            </a:extLst>
          </p:cNvPr>
          <p:cNvSpPr>
            <a:spLocks noGrp="1"/>
          </p:cNvSpPr>
          <p:nvPr>
            <p:ph sz="quarter" idx="11"/>
          </p:nvPr>
        </p:nvSpPr>
        <p:spPr/>
        <p:txBody>
          <a:bodyPr/>
          <a:lstStyle/>
          <a:p>
            <a:pPr marL="0" indent="0">
              <a:buNone/>
            </a:pPr>
            <a:r>
              <a:rPr lang="en-US" b="0" i="0" dirty="0">
                <a:solidFill>
                  <a:srgbClr val="000000"/>
                </a:solidFill>
                <a:effectLst/>
                <a:latin typeface="Arial" panose="020B0604020202020204" pitchFamily="34" charset="0"/>
              </a:rPr>
              <a:t>DOE policy requires full disclosure, domestic and foreign engagements/support, regardless if funded or unfunded.  Disclosures are to occur in Current and Pending Support as announced in </a:t>
            </a:r>
            <a:r>
              <a:rPr lang="en-US" b="0" i="0" u="none" strike="noStrike" dirty="0">
                <a:solidFill>
                  <a:srgbClr val="8C1D40"/>
                </a:solidFill>
                <a:effectLst/>
                <a:latin typeface="Arial" panose="020B0604020202020204" pitchFamily="34" charset="0"/>
                <a:hlinkClick r:id="rId2"/>
              </a:rPr>
              <a:t>DOE FY 2020 Continuation of Solicitation for the Office of Science Financial Assistance Program</a:t>
            </a:r>
            <a:r>
              <a:rPr lang="en-US" b="0" i="0" dirty="0">
                <a:solidFill>
                  <a:srgbClr val="000000"/>
                </a:solidFill>
                <a:effectLst/>
                <a:latin typeface="Arial" panose="020B0604020202020204" pitchFamily="34" charset="0"/>
              </a:rPr>
              <a:t>.  Include as an appendix to the project narrative.  </a:t>
            </a:r>
            <a:r>
              <a:rPr lang="en-US" b="1" i="0" dirty="0">
                <a:solidFill>
                  <a:srgbClr val="000000"/>
                </a:solidFill>
                <a:effectLst/>
                <a:latin typeface="Arial" panose="020B0604020202020204" pitchFamily="34" charset="0"/>
              </a:rPr>
              <a:t>DO NOT</a:t>
            </a:r>
            <a:r>
              <a:rPr lang="en-US" b="0" i="0" dirty="0">
                <a:solidFill>
                  <a:srgbClr val="000000"/>
                </a:solidFill>
                <a:effectLst/>
                <a:latin typeface="Arial" panose="020B0604020202020204" pitchFamily="34" charset="0"/>
              </a:rPr>
              <a:t> attach a separate file.</a:t>
            </a:r>
            <a:endParaRPr lang="en-US" dirty="0"/>
          </a:p>
        </p:txBody>
      </p:sp>
      <p:pic>
        <p:nvPicPr>
          <p:cNvPr id="4" name="Picture 10" descr="United States Department of Energy - Wikipedia">
            <a:extLst>
              <a:ext uri="{FF2B5EF4-FFF2-40B4-BE49-F238E27FC236}">
                <a16:creationId xmlns:a16="http://schemas.microsoft.com/office/drawing/2014/main" id="{7E00C164-DCC6-43FB-878D-7AAF3D1AA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629" y="575953"/>
            <a:ext cx="1661295" cy="166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05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EAA4-FF90-4D6B-9A29-BF17695E802C}"/>
              </a:ext>
            </a:extLst>
          </p:cNvPr>
          <p:cNvSpPr>
            <a:spLocks noGrp="1"/>
          </p:cNvSpPr>
          <p:nvPr>
            <p:ph type="title"/>
          </p:nvPr>
        </p:nvSpPr>
        <p:spPr/>
        <p:txBody>
          <a:bodyPr/>
          <a:lstStyle/>
          <a:p>
            <a:pPr algn="ctr"/>
            <a:r>
              <a:rPr lang="en-US" b="1" dirty="0">
                <a:solidFill>
                  <a:schemeClr val="accent2">
                    <a:lumMod val="75000"/>
                  </a:schemeClr>
                </a:solidFill>
              </a:rPr>
              <a:t>National Aeronautics and Space Agency</a:t>
            </a:r>
          </a:p>
        </p:txBody>
      </p:sp>
      <p:sp>
        <p:nvSpPr>
          <p:cNvPr id="3" name="Content Placeholder 2">
            <a:extLst>
              <a:ext uri="{FF2B5EF4-FFF2-40B4-BE49-F238E27FC236}">
                <a16:creationId xmlns:a16="http://schemas.microsoft.com/office/drawing/2014/main" id="{A5BAD8CB-5E6E-4AA5-AD91-83A051B14205}"/>
              </a:ext>
            </a:extLst>
          </p:cNvPr>
          <p:cNvSpPr>
            <a:spLocks noGrp="1"/>
          </p:cNvSpPr>
          <p:nvPr>
            <p:ph sz="quarter" idx="11"/>
          </p:nvPr>
        </p:nvSpPr>
        <p:spPr/>
        <p:txBody>
          <a:bodyPr/>
          <a:lstStyle/>
          <a:p>
            <a:pPr marL="0" indent="0" algn="l">
              <a:buNone/>
            </a:pPr>
            <a:r>
              <a:rPr lang="en-US" b="0" i="0" dirty="0">
                <a:solidFill>
                  <a:srgbClr val="000000"/>
                </a:solidFill>
                <a:effectLst/>
                <a:latin typeface="Arial" panose="020B0604020202020204" pitchFamily="34" charset="0"/>
              </a:rPr>
              <a:t>NASA requires full disclosure, domestic and foreign engagements/support, regardless if funded or unfunded.  Disclosures are to occur in Current and Pending Support  as outlined in </a:t>
            </a:r>
            <a:r>
              <a:rPr lang="en-US" b="0" i="0" u="none" strike="noStrike" dirty="0">
                <a:solidFill>
                  <a:srgbClr val="8C1D40"/>
                </a:solidFill>
                <a:effectLst/>
                <a:latin typeface="Arial" panose="020B0604020202020204" pitchFamily="34" charset="0"/>
                <a:hlinkClick r:id="rId2"/>
              </a:rPr>
              <a:t>NASA Guidebook for Proposers Responding to a NASA Funding Announcement</a:t>
            </a:r>
            <a:r>
              <a:rPr lang="en-US" b="0" i="0" dirty="0">
                <a:solidFill>
                  <a:srgbClr val="000000"/>
                </a:solidFill>
                <a:effectLst/>
                <a:latin typeface="Arial" panose="020B0604020202020204" pitchFamily="34" charset="0"/>
              </a:rPr>
              <a:t>.</a:t>
            </a:r>
          </a:p>
          <a:p>
            <a:pPr marL="0" indent="0" algn="l">
              <a:buNone/>
            </a:pPr>
            <a:endParaRPr lang="en-US" b="0" i="0" dirty="0">
              <a:solidFill>
                <a:srgbClr val="000000"/>
              </a:solidFill>
              <a:effectLst/>
              <a:latin typeface="Arial" panose="020B0604020202020204" pitchFamily="34" charset="0"/>
            </a:endParaRPr>
          </a:p>
          <a:p>
            <a:pPr marL="0" indent="0" algn="l">
              <a:buNone/>
            </a:pPr>
            <a:r>
              <a:rPr lang="en-US" b="0" i="0" dirty="0">
                <a:solidFill>
                  <a:srgbClr val="000000"/>
                </a:solidFill>
                <a:effectLst/>
                <a:latin typeface="Arial" panose="020B0604020202020204" pitchFamily="34" charset="0"/>
              </a:rPr>
              <a:t>If a co-I is spending more than 10% of his/her time on an active award or pending proposal, regardless if funded or unfunded, it needs to be disclose</a:t>
            </a:r>
            <a:r>
              <a:rPr lang="en-US" dirty="0">
                <a:solidFill>
                  <a:srgbClr val="000000"/>
                </a:solidFill>
                <a:latin typeface="Arial" panose="020B0604020202020204" pitchFamily="34" charset="0"/>
              </a:rPr>
              <a:t>d </a:t>
            </a:r>
            <a:r>
              <a:rPr lang="en-US" b="0" i="0" dirty="0">
                <a:solidFill>
                  <a:srgbClr val="000000"/>
                </a:solidFill>
                <a:effectLst/>
                <a:latin typeface="Arial" panose="020B0604020202020204" pitchFamily="34" charset="0"/>
              </a:rPr>
              <a:t>on the Current and Pending Support.</a:t>
            </a:r>
          </a:p>
          <a:p>
            <a:pPr marL="0" indent="0" algn="l">
              <a:buNone/>
            </a:pPr>
            <a:endParaRPr lang="en-US" b="0" i="0" dirty="0">
              <a:solidFill>
                <a:srgbClr val="000000"/>
              </a:solidFill>
              <a:effectLst/>
              <a:latin typeface="Arial" panose="020B0604020202020204" pitchFamily="34" charset="0"/>
            </a:endParaRPr>
          </a:p>
          <a:p>
            <a:pPr marL="0" indent="0" algn="l">
              <a:buNone/>
            </a:pPr>
            <a:r>
              <a:rPr lang="en-US" b="0" i="0" dirty="0">
                <a:solidFill>
                  <a:srgbClr val="000000"/>
                </a:solidFill>
                <a:effectLst/>
                <a:latin typeface="Arial" panose="020B0604020202020204" pitchFamily="34" charset="0"/>
              </a:rPr>
              <a:t>A proposal being submitted does not need to be included on the Current and Pending Support, unless the same proposal has been submitted to another agency.</a:t>
            </a:r>
          </a:p>
          <a:p>
            <a:pPr marL="0" indent="0" algn="l">
              <a:buNone/>
            </a:pPr>
            <a:endParaRPr lang="en-US" b="0" i="0" dirty="0">
              <a:solidFill>
                <a:srgbClr val="000000"/>
              </a:solidFill>
              <a:effectLst/>
              <a:latin typeface="Arial" panose="020B0604020202020204" pitchFamily="34" charset="0"/>
            </a:endParaRPr>
          </a:p>
          <a:p>
            <a:pPr marL="0" indent="0" algn="l">
              <a:buNone/>
            </a:pPr>
            <a:r>
              <a:rPr lang="en-US" b="0" i="0" dirty="0">
                <a:solidFill>
                  <a:srgbClr val="000000"/>
                </a:solidFill>
                <a:effectLst/>
                <a:latin typeface="Arial" panose="020B0604020202020204" pitchFamily="34" charset="0"/>
              </a:rPr>
              <a:t>If an </a:t>
            </a:r>
            <a:r>
              <a:rPr lang="en-US" dirty="0">
                <a:solidFill>
                  <a:srgbClr val="000000"/>
                </a:solidFill>
                <a:latin typeface="Arial" panose="020B0604020202020204" pitchFamily="34" charset="0"/>
              </a:rPr>
              <a:t>Investigator has </a:t>
            </a:r>
            <a:r>
              <a:rPr lang="en-US" b="0" i="0" dirty="0">
                <a:solidFill>
                  <a:srgbClr val="000000"/>
                </a:solidFill>
                <a:effectLst/>
                <a:latin typeface="Arial" panose="020B0604020202020204" pitchFamily="34" charset="0"/>
              </a:rPr>
              <a:t>a NASA contract, terms and conditions should be reviewed as it may have additional requirements.</a:t>
            </a:r>
          </a:p>
          <a:p>
            <a:endParaRPr lang="en-US" dirty="0"/>
          </a:p>
        </p:txBody>
      </p:sp>
      <p:pic>
        <p:nvPicPr>
          <p:cNvPr id="4" name="Picture 6" descr="Symbols of NASA | NASA">
            <a:extLst>
              <a:ext uri="{FF2B5EF4-FFF2-40B4-BE49-F238E27FC236}">
                <a16:creationId xmlns:a16="http://schemas.microsoft.com/office/drawing/2014/main" id="{FB502BEA-8208-44DB-84EC-F439A3FE4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34" y="402463"/>
            <a:ext cx="3375932" cy="168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43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CA15-4766-4192-91EE-ED946F3CF557}"/>
              </a:ext>
            </a:extLst>
          </p:cNvPr>
          <p:cNvSpPr>
            <a:spLocks noGrp="1"/>
          </p:cNvSpPr>
          <p:nvPr>
            <p:ph type="title"/>
          </p:nvPr>
        </p:nvSpPr>
        <p:spPr/>
        <p:txBody>
          <a:bodyPr/>
          <a:lstStyle/>
          <a:p>
            <a:pPr algn="ctr"/>
            <a:br>
              <a:rPr lang="en-US" b="1" dirty="0">
                <a:solidFill>
                  <a:schemeClr val="accent2">
                    <a:lumMod val="75000"/>
                  </a:schemeClr>
                </a:solidFill>
              </a:rPr>
            </a:br>
            <a:r>
              <a:rPr lang="en-US" b="1" dirty="0">
                <a:solidFill>
                  <a:schemeClr val="accent2">
                    <a:lumMod val="75000"/>
                  </a:schemeClr>
                </a:solidFill>
              </a:rPr>
              <a:t>U.S. Department of Defense</a:t>
            </a:r>
          </a:p>
        </p:txBody>
      </p:sp>
      <p:sp>
        <p:nvSpPr>
          <p:cNvPr id="3" name="Content Placeholder 2">
            <a:extLst>
              <a:ext uri="{FF2B5EF4-FFF2-40B4-BE49-F238E27FC236}">
                <a16:creationId xmlns:a16="http://schemas.microsoft.com/office/drawing/2014/main" id="{CCCC9ECD-2F72-457B-AB6C-5B24F83200D9}"/>
              </a:ext>
            </a:extLst>
          </p:cNvPr>
          <p:cNvSpPr>
            <a:spLocks noGrp="1"/>
          </p:cNvSpPr>
          <p:nvPr>
            <p:ph sz="quarter" idx="11"/>
          </p:nvPr>
        </p:nvSpPr>
        <p:spPr/>
        <p:txBody>
          <a:bodyPr/>
          <a:lstStyle/>
          <a:p>
            <a:pPr marL="0" indent="0">
              <a:buNone/>
            </a:pPr>
            <a:r>
              <a:rPr lang="en-US" b="0" i="0" dirty="0">
                <a:solidFill>
                  <a:srgbClr val="000000"/>
                </a:solidFill>
                <a:effectLst/>
                <a:latin typeface="Arial" panose="020B0604020202020204" pitchFamily="34" charset="0"/>
              </a:rPr>
              <a:t>DOD policy requires full disclosure for</a:t>
            </a:r>
            <a:r>
              <a:rPr lang="en-US" b="1" i="0" dirty="0">
                <a:solidFill>
                  <a:srgbClr val="000000"/>
                </a:solidFill>
                <a:effectLst/>
                <a:latin typeface="Arial" panose="020B0604020202020204" pitchFamily="34" charset="0"/>
              </a:rPr>
              <a:t> all</a:t>
            </a:r>
            <a:r>
              <a:rPr lang="en-US" b="0" i="0" dirty="0">
                <a:solidFill>
                  <a:srgbClr val="000000"/>
                </a:solidFill>
                <a:effectLst/>
                <a:latin typeface="Arial" panose="020B0604020202020204" pitchFamily="34" charset="0"/>
              </a:rPr>
              <a:t> key personnel, in addition to PI or Co-PI, even if efforts are or are not to be funded by DOD., domestic and foreign engagements/support, regardless if funded or unfunded.  Disclosures are to occur in Current and Pending Support as announced in </a:t>
            </a:r>
            <a:r>
              <a:rPr lang="en-US" b="0" i="0" u="none" strike="noStrike" dirty="0">
                <a:solidFill>
                  <a:srgbClr val="8C1D40"/>
                </a:solidFill>
                <a:effectLst/>
                <a:latin typeface="Arial" panose="020B0604020202020204" pitchFamily="34" charset="0"/>
                <a:hlinkClick r:id="rId2"/>
              </a:rPr>
              <a:t>March 20, 2019 memo</a:t>
            </a:r>
            <a:r>
              <a:rPr lang="en-US" b="0" i="0" dirty="0">
                <a:solidFill>
                  <a:srgbClr val="000000"/>
                </a:solidFill>
                <a:effectLst/>
                <a:latin typeface="Arial" panose="020B0604020202020204" pitchFamily="34" charset="0"/>
              </a:rPr>
              <a:t>.  This memo applies to new research activities after April 19, 2019 and applies to grants, cooperative agreements, etc.   </a:t>
            </a:r>
            <a:endParaRPr lang="en-US" dirty="0">
              <a:solidFill>
                <a:srgbClr val="000000"/>
              </a:solidFill>
              <a:latin typeface="Arial" panose="020B0604020202020204" pitchFamily="34" charset="0"/>
            </a:endParaRPr>
          </a:p>
          <a:p>
            <a:pPr marL="0" indent="0">
              <a:buNone/>
            </a:pPr>
            <a:r>
              <a:rPr lang="en-US" b="0" i="0" dirty="0">
                <a:solidFill>
                  <a:srgbClr val="000000"/>
                </a:solidFill>
                <a:effectLst/>
                <a:latin typeface="Arial" panose="020B0604020202020204" pitchFamily="34" charset="0"/>
              </a:rPr>
              <a:t>If an </a:t>
            </a:r>
            <a:r>
              <a:rPr lang="en-US" dirty="0">
                <a:solidFill>
                  <a:srgbClr val="000000"/>
                </a:solidFill>
                <a:latin typeface="Arial" panose="020B0604020202020204" pitchFamily="34" charset="0"/>
              </a:rPr>
              <a:t>Investigator has </a:t>
            </a:r>
            <a:r>
              <a:rPr lang="en-US" b="0" i="0" dirty="0">
                <a:solidFill>
                  <a:srgbClr val="000000"/>
                </a:solidFill>
                <a:effectLst/>
                <a:latin typeface="Arial" panose="020B0604020202020204" pitchFamily="34" charset="0"/>
              </a:rPr>
              <a:t>a DOD contract, terms and conditions should be reviewed as it may have additional requirements.</a:t>
            </a:r>
          </a:p>
          <a:p>
            <a:pPr marL="0" indent="0">
              <a:buNone/>
            </a:pPr>
            <a:endParaRPr lang="en-US" dirty="0"/>
          </a:p>
        </p:txBody>
      </p:sp>
      <p:pic>
        <p:nvPicPr>
          <p:cNvPr id="4" name="Picture 8" descr="Defense.gov - Military Service Seals">
            <a:extLst>
              <a:ext uri="{FF2B5EF4-FFF2-40B4-BE49-F238E27FC236}">
                <a16:creationId xmlns:a16="http://schemas.microsoft.com/office/drawing/2014/main" id="{98CB5983-C12F-4F4D-B9B1-852041326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7595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1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A4E4-D1AB-4485-B9A3-CD2896498FB9}"/>
              </a:ext>
            </a:extLst>
          </p:cNvPr>
          <p:cNvSpPr>
            <a:spLocks noGrp="1"/>
          </p:cNvSpPr>
          <p:nvPr>
            <p:ph type="title"/>
          </p:nvPr>
        </p:nvSpPr>
        <p:spPr/>
        <p:txBody>
          <a:bodyPr/>
          <a:lstStyle/>
          <a:p>
            <a:pPr algn="ctr"/>
            <a:r>
              <a:rPr lang="en-US" b="1" dirty="0">
                <a:solidFill>
                  <a:schemeClr val="accent2">
                    <a:lumMod val="75000"/>
                  </a:schemeClr>
                </a:solidFill>
              </a:rPr>
              <a:t>Best Practices for Foreign Relationships and Activities</a:t>
            </a:r>
          </a:p>
        </p:txBody>
      </p:sp>
      <p:sp>
        <p:nvSpPr>
          <p:cNvPr id="3" name="Content Placeholder 2">
            <a:extLst>
              <a:ext uri="{FF2B5EF4-FFF2-40B4-BE49-F238E27FC236}">
                <a16:creationId xmlns:a16="http://schemas.microsoft.com/office/drawing/2014/main" id="{FA017770-1BDA-4F7F-B7E7-37E6093295FF}"/>
              </a:ext>
            </a:extLst>
          </p:cNvPr>
          <p:cNvSpPr>
            <a:spLocks noGrp="1"/>
          </p:cNvSpPr>
          <p:nvPr>
            <p:ph sz="quarter" idx="11"/>
          </p:nvPr>
        </p:nvSpPr>
        <p:spPr/>
        <p:txBody>
          <a:bodyPr>
            <a:normAutofit lnSpcReduction="10000"/>
          </a:bodyPr>
          <a:lstStyle/>
          <a:p>
            <a:pPr algn="l">
              <a:buFont typeface="Arial" panose="020B0604020202020204" pitchFamily="34" charset="0"/>
              <a:buChar char="•"/>
            </a:pPr>
            <a:endParaRPr lang="en-US" b="0" i="0" dirty="0">
              <a:solidFill>
                <a:srgbClr val="000000"/>
              </a:solidFill>
              <a:effectLst/>
              <a:latin typeface="Arial" panose="020B0604020202020204" pitchFamily="34" charset="0"/>
            </a:endParaRPr>
          </a:p>
          <a:p>
            <a:r>
              <a:rPr lang="en-US" dirty="0">
                <a:solidFill>
                  <a:srgbClr val="000000"/>
                </a:solidFill>
                <a:latin typeface="Arial" panose="020B0604020202020204" pitchFamily="34" charset="0"/>
              </a:rPr>
              <a:t>Check with your Research Administration Office</a:t>
            </a:r>
            <a:endParaRPr lang="en-US" b="0" i="0" dirty="0">
              <a:solidFill>
                <a:srgbClr val="000000"/>
              </a:solidFill>
              <a:effectLst/>
              <a:latin typeface="Arial" panose="020B0604020202020204" pitchFamily="34" charset="0"/>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Fully and accurately disclose domestic and foreign engagements, including equity interests in foreign entities</a:t>
            </a:r>
          </a:p>
          <a:p>
            <a:pPr algn="l">
              <a:buFont typeface="Arial" panose="020B0604020202020204" pitchFamily="34" charset="0"/>
              <a:buChar char="•"/>
            </a:pPr>
            <a:r>
              <a:rPr lang="en-US" b="0" i="0" dirty="0">
                <a:solidFill>
                  <a:srgbClr val="000000"/>
                </a:solidFill>
                <a:effectLst/>
                <a:latin typeface="Arial" panose="020B0604020202020204" pitchFamily="34" charset="0"/>
              </a:rPr>
              <a:t>Obtain restricted party screening of foreign collaborators, including foreign visitors </a:t>
            </a:r>
          </a:p>
          <a:p>
            <a:pPr algn="l">
              <a:buFont typeface="Arial" panose="020B0604020202020204" pitchFamily="34" charset="0"/>
              <a:buChar char="•"/>
            </a:pPr>
            <a:r>
              <a:rPr lang="en-US" b="0" i="0" dirty="0">
                <a:solidFill>
                  <a:srgbClr val="000000"/>
                </a:solidFill>
                <a:effectLst/>
                <a:latin typeface="Arial" panose="020B0604020202020204" pitchFamily="34" charset="0"/>
              </a:rPr>
              <a:t>Include a clear description of all foreign collaborations when developing proposals</a:t>
            </a:r>
          </a:p>
          <a:p>
            <a:pPr algn="l">
              <a:buFont typeface="Arial" panose="020B0604020202020204" pitchFamily="34" charset="0"/>
              <a:buChar char="•"/>
            </a:pPr>
            <a:r>
              <a:rPr lang="en-US" b="0" i="0" dirty="0">
                <a:solidFill>
                  <a:srgbClr val="000000"/>
                </a:solidFill>
                <a:effectLst/>
                <a:latin typeface="Arial" panose="020B0604020202020204" pitchFamily="34" charset="0"/>
              </a:rPr>
              <a:t>Review Investigator’s active awards and pending proposals to ensure all locations outside of the United States have been disclosed to the federal agencies and the Institution</a:t>
            </a:r>
          </a:p>
          <a:p>
            <a:pPr algn="l">
              <a:buFont typeface="Arial" panose="020B0604020202020204" pitchFamily="34" charset="0"/>
              <a:buChar char="•"/>
            </a:pPr>
            <a:r>
              <a:rPr lang="en-US" b="0" i="0" dirty="0">
                <a:solidFill>
                  <a:srgbClr val="000000"/>
                </a:solidFill>
                <a:effectLst/>
                <a:latin typeface="Arial" panose="020B0604020202020204" pitchFamily="34" charset="0"/>
              </a:rPr>
              <a:t>Ensure that any material transfers, data sharing and confidential information are covered by an agreement </a:t>
            </a:r>
          </a:p>
          <a:p>
            <a:pPr algn="l">
              <a:buFont typeface="Arial" panose="020B0604020202020204" pitchFamily="34" charset="0"/>
              <a:buChar char="•"/>
            </a:pPr>
            <a:r>
              <a:rPr lang="en-US" b="0" i="0" dirty="0">
                <a:solidFill>
                  <a:srgbClr val="000000"/>
                </a:solidFill>
                <a:effectLst/>
                <a:latin typeface="Arial" panose="020B0604020202020204" pitchFamily="34" charset="0"/>
              </a:rPr>
              <a:t>Be aware of and follow peer review regulations, including confidentiality provisions related to the content provided during the review</a:t>
            </a:r>
          </a:p>
          <a:p>
            <a:pPr algn="l">
              <a:buFont typeface="Arial" panose="020B0604020202020204" pitchFamily="34" charset="0"/>
              <a:buChar char="•"/>
            </a:pPr>
            <a:r>
              <a:rPr lang="en-US" b="0" i="0" dirty="0">
                <a:solidFill>
                  <a:srgbClr val="000000"/>
                </a:solidFill>
                <a:effectLst/>
                <a:latin typeface="Arial" panose="020B0604020202020204" pitchFamily="34" charset="0"/>
              </a:rPr>
              <a:t>Obtain export control review for incoming and outgoing collaborations, including traveling abroad and international rework requests – whether funded or unfunded  </a:t>
            </a:r>
          </a:p>
          <a:p>
            <a:endParaRPr lang="en-US" dirty="0"/>
          </a:p>
        </p:txBody>
      </p:sp>
    </p:spTree>
    <p:extLst>
      <p:ext uri="{BB962C8B-B14F-4D97-AF65-F5344CB8AC3E}">
        <p14:creationId xmlns:p14="http://schemas.microsoft.com/office/powerpoint/2010/main" val="2104700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730-5778-415A-A0DC-7C6DDE2A7BC8}"/>
              </a:ext>
            </a:extLst>
          </p:cNvPr>
          <p:cNvSpPr>
            <a:spLocks noGrp="1"/>
          </p:cNvSpPr>
          <p:nvPr>
            <p:ph type="title"/>
          </p:nvPr>
        </p:nvSpPr>
        <p:spPr>
          <a:xfrm>
            <a:off x="5896981" y="2345296"/>
            <a:ext cx="5663457" cy="1083704"/>
          </a:xfrm>
        </p:spPr>
        <p:txBody>
          <a:bodyPr/>
          <a:lstStyle/>
          <a:p>
            <a:pPr algn="ctr"/>
            <a:r>
              <a:rPr lang="en-US" sz="4800" dirty="0"/>
              <a:t>Questions?</a:t>
            </a:r>
          </a:p>
        </p:txBody>
      </p:sp>
    </p:spTree>
    <p:extLst>
      <p:ext uri="{BB962C8B-B14F-4D97-AF65-F5344CB8AC3E}">
        <p14:creationId xmlns:p14="http://schemas.microsoft.com/office/powerpoint/2010/main" val="249923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821F9-197D-42A6-B244-32E934C2D0F6}"/>
              </a:ext>
            </a:extLst>
          </p:cNvPr>
          <p:cNvSpPr>
            <a:spLocks noGrp="1"/>
          </p:cNvSpPr>
          <p:nvPr>
            <p:ph sz="quarter" idx="14"/>
          </p:nvPr>
        </p:nvSpPr>
        <p:spPr>
          <a:xfrm>
            <a:off x="6234545" y="1705428"/>
            <a:ext cx="5271571" cy="4680611"/>
          </a:xfrm>
        </p:spPr>
        <p:txBody>
          <a:bodyPr/>
          <a:lstStyle/>
          <a:p>
            <a:pPr marL="0" indent="0">
              <a:buNone/>
            </a:pPr>
            <a:r>
              <a:rPr lang="en-US" sz="2000" b="1" dirty="0">
                <a:solidFill>
                  <a:srgbClr val="324674"/>
                </a:solidFill>
                <a:latin typeface="Verdana" panose="020B0604030504040204" pitchFamily="34" charset="0"/>
              </a:rPr>
              <a:t>Other Support</a:t>
            </a:r>
          </a:p>
          <a:p>
            <a:endParaRPr lang="en-US" b="0" i="0" dirty="0">
              <a:solidFill>
                <a:srgbClr val="333333"/>
              </a:solidFill>
              <a:effectLst/>
              <a:latin typeface="Source Sans Pro" panose="020B0503030403020204" pitchFamily="34" charset="0"/>
            </a:endParaRPr>
          </a:p>
          <a:p>
            <a:r>
              <a:rPr lang="en-US" b="0" i="0" dirty="0">
                <a:solidFill>
                  <a:srgbClr val="333333"/>
                </a:solidFill>
                <a:effectLst/>
              </a:rPr>
              <a:t>Information on other active and pending support may be requested (often as part of Just-in-Time procedures for grant applications or in progress reports) to ensure there is no scientific, budgetary, or commitment overlap.</a:t>
            </a:r>
          </a:p>
          <a:p>
            <a:endParaRPr lang="en-US" dirty="0">
              <a:solidFill>
                <a:srgbClr val="333333"/>
              </a:solidFill>
            </a:endParaRPr>
          </a:p>
          <a:p>
            <a:r>
              <a:rPr lang="en-US" b="0" i="0" dirty="0">
                <a:solidFill>
                  <a:srgbClr val="333333"/>
                </a:solidFill>
                <a:effectLst/>
              </a:rPr>
              <a:t>Other Support includes all financial resources, whether Federal, non-Federal, commercial or institutional, available in direct support of an individual's research endeavors, including but not limited to research grants, cooperative agreements, contracts, and/or institutional awards. Training awards, prizes, or gifts do not need to be included. </a:t>
            </a:r>
            <a:endParaRPr lang="en-US" dirty="0"/>
          </a:p>
        </p:txBody>
      </p:sp>
      <p:sp>
        <p:nvSpPr>
          <p:cNvPr id="4" name="Content Placeholder 3">
            <a:extLst>
              <a:ext uri="{FF2B5EF4-FFF2-40B4-BE49-F238E27FC236}">
                <a16:creationId xmlns:a16="http://schemas.microsoft.com/office/drawing/2014/main" id="{B5CE1AA3-D4E7-4445-91C0-396D25631C0A}"/>
              </a:ext>
            </a:extLst>
          </p:cNvPr>
          <p:cNvSpPr>
            <a:spLocks noGrp="1"/>
          </p:cNvSpPr>
          <p:nvPr>
            <p:ph sz="quarter" idx="15"/>
          </p:nvPr>
        </p:nvSpPr>
        <p:spPr>
          <a:xfrm>
            <a:off x="685884" y="1705428"/>
            <a:ext cx="5271571" cy="4680611"/>
          </a:xfrm>
        </p:spPr>
        <p:txBody>
          <a:bodyPr>
            <a:normAutofit/>
          </a:bodyPr>
          <a:lstStyle/>
          <a:p>
            <a:pPr marL="0" indent="0">
              <a:buNone/>
            </a:pPr>
            <a:r>
              <a:rPr lang="en-US" sz="2000" b="1" dirty="0">
                <a:solidFill>
                  <a:srgbClr val="324674"/>
                </a:solidFill>
                <a:latin typeface="Verdana" panose="020B0604030504040204" pitchFamily="34" charset="0"/>
              </a:rPr>
              <a:t>Current and Pending Support</a:t>
            </a:r>
          </a:p>
          <a:p>
            <a:endParaRPr lang="en-US" sz="2000" dirty="0">
              <a:solidFill>
                <a:srgbClr val="324674"/>
              </a:solidFill>
              <a:latin typeface="Verdana" panose="020B0604030504040204" pitchFamily="34" charset="0"/>
            </a:endParaRPr>
          </a:p>
          <a:p>
            <a:r>
              <a:rPr lang="en-US" dirty="0"/>
              <a:t>Information must be provided about all current and pending support, including this project, for ongoing projects, and for any proposals currently under consideration from whatever source, irrespective of whether such support is provided through the proposing organization or is provided directly to the individual. </a:t>
            </a:r>
          </a:p>
          <a:p>
            <a:endParaRPr lang="en-US" dirty="0"/>
          </a:p>
          <a:p>
            <a:r>
              <a:rPr lang="en-US" dirty="0"/>
              <a:t>Current and pending support also includes </a:t>
            </a:r>
            <a:r>
              <a:rPr lang="en-US" u="sng" dirty="0"/>
              <a:t>in-kind contributions</a:t>
            </a:r>
            <a:r>
              <a:rPr lang="en-US" dirty="0"/>
              <a:t> such as office/laboratory space, equipment, supplies, employees, students. In-kind contributions </a:t>
            </a:r>
            <a:r>
              <a:rPr lang="en-US" b="1" dirty="0"/>
              <a:t>not intended for use </a:t>
            </a:r>
            <a:r>
              <a:rPr lang="en-US" dirty="0"/>
              <a:t>on the project/proposal being proposed also must be reported.</a:t>
            </a:r>
          </a:p>
        </p:txBody>
      </p:sp>
      <p:pic>
        <p:nvPicPr>
          <p:cNvPr id="12" name="Picture Placeholder 11" descr="A picture containing text, clipart&#10;&#10;Description automatically generated">
            <a:extLst>
              <a:ext uri="{FF2B5EF4-FFF2-40B4-BE49-F238E27FC236}">
                <a16:creationId xmlns:a16="http://schemas.microsoft.com/office/drawing/2014/main" id="{8EC9A98C-8072-41ED-9B76-A8E6AC41B49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636" r="1636"/>
          <a:stretch>
            <a:fillRect/>
          </a:stretch>
        </p:blipFill>
        <p:spPr>
          <a:xfrm>
            <a:off x="6163070" y="281309"/>
            <a:ext cx="3171585" cy="1180939"/>
          </a:xfrm>
        </p:spPr>
      </p:pic>
      <p:pic>
        <p:nvPicPr>
          <p:cNvPr id="1026" name="Picture 2">
            <a:extLst>
              <a:ext uri="{FF2B5EF4-FFF2-40B4-BE49-F238E27FC236}">
                <a16:creationId xmlns:a16="http://schemas.microsoft.com/office/drawing/2014/main" id="{7329ADC0-D83E-4A1B-96B6-BE61F2F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55" y="281309"/>
            <a:ext cx="3662912" cy="1180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0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4158-5D1A-4218-B57A-A43403DE912F}"/>
              </a:ext>
            </a:extLst>
          </p:cNvPr>
          <p:cNvSpPr>
            <a:spLocks noGrp="1"/>
          </p:cNvSpPr>
          <p:nvPr>
            <p:ph type="title"/>
          </p:nvPr>
        </p:nvSpPr>
        <p:spPr/>
        <p:txBody>
          <a:bodyPr>
            <a:normAutofit/>
          </a:bodyPr>
          <a:lstStyle/>
          <a:p>
            <a:pPr algn="ctr"/>
            <a:r>
              <a:rPr lang="en-US" sz="2000" dirty="0"/>
              <a:t>Presentation Resources</a:t>
            </a:r>
          </a:p>
        </p:txBody>
      </p:sp>
      <p:sp>
        <p:nvSpPr>
          <p:cNvPr id="3" name="Content Placeholder 2">
            <a:extLst>
              <a:ext uri="{FF2B5EF4-FFF2-40B4-BE49-F238E27FC236}">
                <a16:creationId xmlns:a16="http://schemas.microsoft.com/office/drawing/2014/main" id="{6964CC05-386B-4E20-BE8C-40F8EE0216AE}"/>
              </a:ext>
            </a:extLst>
          </p:cNvPr>
          <p:cNvSpPr>
            <a:spLocks noGrp="1"/>
          </p:cNvSpPr>
          <p:nvPr>
            <p:ph sz="quarter" idx="11"/>
          </p:nvPr>
        </p:nvSpPr>
        <p:spPr>
          <a:xfrm>
            <a:off x="4206240" y="576263"/>
            <a:ext cx="7332617" cy="5600700"/>
          </a:xfrm>
        </p:spPr>
        <p:txBody>
          <a:bodyPr/>
          <a:lstStyle/>
          <a:p>
            <a:r>
              <a:rPr lang="en-US" sz="1400" dirty="0"/>
              <a:t>ACD Working Group on Foreign Influences on Research Integrity Update (June 12, 2020)</a:t>
            </a:r>
          </a:p>
          <a:p>
            <a:pPr lvl="1"/>
            <a:r>
              <a:rPr lang="en-US" sz="1200" dirty="0"/>
              <a:t>Michael S. Lauer MD, Deputy Director for Extramural Research, NIH</a:t>
            </a:r>
          </a:p>
          <a:p>
            <a:pPr marL="457200" lvl="1" indent="0">
              <a:buNone/>
            </a:pPr>
            <a:endParaRPr lang="en-US" sz="1400" dirty="0"/>
          </a:p>
          <a:p>
            <a:r>
              <a:rPr lang="en-US" sz="1400" b="0" i="0" dirty="0">
                <a:effectLst/>
              </a:rPr>
              <a:t>Foreign Influence and its Impact on Research Integrity – A Four-Part Series | Part 1: What is Foreign Influence?</a:t>
            </a:r>
          </a:p>
          <a:p>
            <a:pPr lvl="1"/>
            <a:r>
              <a:rPr lang="en-US" sz="1200" dirty="0"/>
              <a:t>Gloria Greene</a:t>
            </a:r>
          </a:p>
          <a:p>
            <a:pPr marL="457200" lvl="1" indent="0">
              <a:buNone/>
            </a:pPr>
            <a:endParaRPr lang="en-US" sz="1400" dirty="0"/>
          </a:p>
          <a:p>
            <a:r>
              <a:rPr lang="en-US" sz="1400" dirty="0"/>
              <a:t>RCR Foreign Influence in Research Workshop</a:t>
            </a:r>
          </a:p>
          <a:p>
            <a:pPr lvl="1"/>
            <a:r>
              <a:rPr lang="en-US" sz="1200" dirty="0"/>
              <a:t>Debra Murphy and Heather Clark</a:t>
            </a:r>
          </a:p>
          <a:p>
            <a:pPr marL="0" indent="0">
              <a:buNone/>
            </a:pPr>
            <a:endParaRPr lang="en-US" sz="1400" dirty="0"/>
          </a:p>
          <a:p>
            <a:r>
              <a:rPr lang="en-US" sz="1400" dirty="0">
                <a:hlinkClick r:id="rId2"/>
              </a:rPr>
              <a:t>https://researchadmin.asu.edu/international-engagement</a:t>
            </a:r>
            <a:endParaRPr lang="en-US" sz="1400" dirty="0"/>
          </a:p>
          <a:p>
            <a:endParaRPr lang="en-US" dirty="0"/>
          </a:p>
        </p:txBody>
      </p:sp>
    </p:spTree>
    <p:extLst>
      <p:ext uri="{BB962C8B-B14F-4D97-AF65-F5344CB8AC3E}">
        <p14:creationId xmlns:p14="http://schemas.microsoft.com/office/powerpoint/2010/main" val="69285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2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FECB-DAAF-4168-A355-D99B32AA48A1}"/>
              </a:ext>
            </a:extLst>
          </p:cNvPr>
          <p:cNvSpPr>
            <a:spLocks noGrp="1"/>
          </p:cNvSpPr>
          <p:nvPr>
            <p:ph type="title"/>
          </p:nvPr>
        </p:nvSpPr>
        <p:spPr/>
        <p:txBody>
          <a:bodyPr/>
          <a:lstStyle/>
          <a:p>
            <a:pPr>
              <a:spcBef>
                <a:spcPts val="1000"/>
              </a:spcBef>
            </a:pPr>
            <a:r>
              <a:rPr lang="en-US" sz="2000" b="1" dirty="0">
                <a:solidFill>
                  <a:srgbClr val="324674"/>
                </a:solidFill>
                <a:latin typeface="Verdana" panose="020B0604030504040204" pitchFamily="34" charset="0"/>
                <a:ea typeface="+mn-ea"/>
                <a:cs typeface="+mn-cs"/>
              </a:rPr>
              <a:t>NSF </a:t>
            </a:r>
            <a:br>
              <a:rPr lang="en-US" sz="2000" b="1" dirty="0">
                <a:solidFill>
                  <a:srgbClr val="324674"/>
                </a:solidFill>
                <a:latin typeface="Verdana" panose="020B0604030504040204" pitchFamily="34" charset="0"/>
                <a:ea typeface="+mn-ea"/>
                <a:cs typeface="+mn-cs"/>
              </a:rPr>
            </a:br>
            <a:r>
              <a:rPr lang="en-US" sz="2000" b="1" dirty="0">
                <a:solidFill>
                  <a:srgbClr val="324674"/>
                </a:solidFill>
                <a:latin typeface="Verdana" panose="020B0604030504040204" pitchFamily="34" charset="0"/>
                <a:ea typeface="+mn-ea"/>
                <a:cs typeface="+mn-cs"/>
              </a:rPr>
              <a:t>Current and Pending Support</a:t>
            </a:r>
          </a:p>
        </p:txBody>
      </p:sp>
      <p:sp>
        <p:nvSpPr>
          <p:cNvPr id="4" name="Content Placeholder 3">
            <a:extLst>
              <a:ext uri="{FF2B5EF4-FFF2-40B4-BE49-F238E27FC236}">
                <a16:creationId xmlns:a16="http://schemas.microsoft.com/office/drawing/2014/main" id="{1DB5C65E-EFC4-4CA6-A038-4BF5A70FB313}"/>
              </a:ext>
            </a:extLst>
          </p:cNvPr>
          <p:cNvSpPr>
            <a:spLocks noGrp="1"/>
          </p:cNvSpPr>
          <p:nvPr>
            <p:ph sz="quarter" idx="12"/>
          </p:nvPr>
        </p:nvSpPr>
        <p:spPr/>
        <p:txBody>
          <a:bodyPr/>
          <a:lstStyle/>
          <a:p>
            <a:pPr marL="0" indent="0">
              <a:buNone/>
            </a:pPr>
            <a:r>
              <a:rPr lang="en-US" dirty="0"/>
              <a:t>Fillable Template</a:t>
            </a:r>
          </a:p>
          <a:p>
            <a:pPr marL="0" indent="0">
              <a:buNone/>
            </a:pPr>
            <a:endParaRPr lang="en-US" dirty="0"/>
          </a:p>
          <a:p>
            <a:pPr marL="0" indent="0">
              <a:buNone/>
            </a:pPr>
            <a:endParaRPr lang="en-US" dirty="0"/>
          </a:p>
        </p:txBody>
      </p:sp>
      <p:pic>
        <p:nvPicPr>
          <p:cNvPr id="5" name="Picture 2">
            <a:extLst>
              <a:ext uri="{FF2B5EF4-FFF2-40B4-BE49-F238E27FC236}">
                <a16:creationId xmlns:a16="http://schemas.microsoft.com/office/drawing/2014/main" id="{23D5D2BA-3AA3-4585-9633-E49963B4D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542566"/>
            <a:ext cx="2968851" cy="9571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0C20546-E357-4495-BB9B-4B5F6CF4A617}"/>
              </a:ext>
            </a:extLst>
          </p:cNvPr>
          <p:cNvPicPr>
            <a:picLocks noChangeAspect="1"/>
          </p:cNvPicPr>
          <p:nvPr/>
        </p:nvPicPr>
        <p:blipFill>
          <a:blip r:embed="rId3"/>
          <a:stretch>
            <a:fillRect/>
          </a:stretch>
        </p:blipFill>
        <p:spPr>
          <a:xfrm>
            <a:off x="4043412" y="1332822"/>
            <a:ext cx="7973298" cy="2484434"/>
          </a:xfrm>
          <a:prstGeom prst="rect">
            <a:avLst/>
          </a:prstGeom>
        </p:spPr>
      </p:pic>
    </p:spTree>
    <p:extLst>
      <p:ext uri="{BB962C8B-B14F-4D97-AF65-F5344CB8AC3E}">
        <p14:creationId xmlns:p14="http://schemas.microsoft.com/office/powerpoint/2010/main" val="1017336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FECB-DAAF-4168-A355-D99B32AA48A1}"/>
              </a:ext>
            </a:extLst>
          </p:cNvPr>
          <p:cNvSpPr>
            <a:spLocks noGrp="1"/>
          </p:cNvSpPr>
          <p:nvPr>
            <p:ph type="title"/>
          </p:nvPr>
        </p:nvSpPr>
        <p:spPr/>
        <p:txBody>
          <a:bodyPr/>
          <a:lstStyle/>
          <a:p>
            <a:pPr>
              <a:spcBef>
                <a:spcPts val="1000"/>
              </a:spcBef>
            </a:pPr>
            <a:r>
              <a:rPr lang="en-US" sz="2000" b="1" dirty="0">
                <a:solidFill>
                  <a:srgbClr val="324674"/>
                </a:solidFill>
                <a:latin typeface="Verdana" panose="020B0604030504040204" pitchFamily="34" charset="0"/>
                <a:ea typeface="+mn-ea"/>
                <a:cs typeface="+mn-cs"/>
              </a:rPr>
              <a:t>NSF </a:t>
            </a:r>
            <a:br>
              <a:rPr lang="en-US" sz="2000" b="1" dirty="0">
                <a:solidFill>
                  <a:srgbClr val="324674"/>
                </a:solidFill>
                <a:latin typeface="Verdana" panose="020B0604030504040204" pitchFamily="34" charset="0"/>
                <a:ea typeface="+mn-ea"/>
                <a:cs typeface="+mn-cs"/>
              </a:rPr>
            </a:br>
            <a:r>
              <a:rPr lang="en-US" sz="2000" b="1" dirty="0">
                <a:solidFill>
                  <a:srgbClr val="324674"/>
                </a:solidFill>
                <a:latin typeface="Verdana" panose="020B0604030504040204" pitchFamily="34" charset="0"/>
                <a:ea typeface="+mn-ea"/>
                <a:cs typeface="+mn-cs"/>
              </a:rPr>
              <a:t>Current and Pending Support</a:t>
            </a:r>
          </a:p>
        </p:txBody>
      </p:sp>
      <p:sp>
        <p:nvSpPr>
          <p:cNvPr id="4" name="Content Placeholder 3">
            <a:extLst>
              <a:ext uri="{FF2B5EF4-FFF2-40B4-BE49-F238E27FC236}">
                <a16:creationId xmlns:a16="http://schemas.microsoft.com/office/drawing/2014/main" id="{1DB5C65E-EFC4-4CA6-A038-4BF5A70FB313}"/>
              </a:ext>
            </a:extLst>
          </p:cNvPr>
          <p:cNvSpPr>
            <a:spLocks noGrp="1"/>
          </p:cNvSpPr>
          <p:nvPr>
            <p:ph sz="quarter" idx="12"/>
          </p:nvPr>
        </p:nvSpPr>
        <p:spPr/>
        <p:txBody>
          <a:bodyPr/>
          <a:lstStyle/>
          <a:p>
            <a:pPr marL="0" indent="0">
              <a:buNone/>
            </a:pPr>
            <a:r>
              <a:rPr lang="en-US" dirty="0"/>
              <a:t>Fillable Template</a:t>
            </a:r>
          </a:p>
          <a:p>
            <a:pPr marL="0" indent="0">
              <a:buNone/>
            </a:pPr>
            <a:endParaRPr lang="en-US" dirty="0"/>
          </a:p>
        </p:txBody>
      </p:sp>
      <p:pic>
        <p:nvPicPr>
          <p:cNvPr id="5" name="Picture 2">
            <a:extLst>
              <a:ext uri="{FF2B5EF4-FFF2-40B4-BE49-F238E27FC236}">
                <a16:creationId xmlns:a16="http://schemas.microsoft.com/office/drawing/2014/main" id="{23D5D2BA-3AA3-4585-9633-E49963B4D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542566"/>
            <a:ext cx="2968851" cy="957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DA93DF3-F522-4CA9-B093-C0DF1A1528C4}"/>
              </a:ext>
            </a:extLst>
          </p:cNvPr>
          <p:cNvPicPr>
            <a:picLocks noChangeAspect="1"/>
          </p:cNvPicPr>
          <p:nvPr/>
        </p:nvPicPr>
        <p:blipFill>
          <a:blip r:embed="rId3"/>
          <a:stretch>
            <a:fillRect/>
          </a:stretch>
        </p:blipFill>
        <p:spPr>
          <a:xfrm>
            <a:off x="3679499" y="245443"/>
            <a:ext cx="8512501" cy="6216795"/>
          </a:xfrm>
          <a:prstGeom prst="rect">
            <a:avLst/>
          </a:prstGeom>
        </p:spPr>
      </p:pic>
    </p:spTree>
    <p:extLst>
      <p:ext uri="{BB962C8B-B14F-4D97-AF65-F5344CB8AC3E}">
        <p14:creationId xmlns:p14="http://schemas.microsoft.com/office/powerpoint/2010/main" val="128794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6896BF-6C0A-4D99-9D46-D87BDF865DC7}"/>
              </a:ext>
            </a:extLst>
          </p:cNvPr>
          <p:cNvSpPr>
            <a:spLocks noGrp="1"/>
          </p:cNvSpPr>
          <p:nvPr>
            <p:ph sz="quarter" idx="12"/>
          </p:nvPr>
        </p:nvSpPr>
        <p:spPr>
          <a:xfrm>
            <a:off x="652463" y="1643534"/>
            <a:ext cx="2867251" cy="3331689"/>
          </a:xfrm>
        </p:spPr>
        <p:txBody>
          <a:bodyPr/>
          <a:lstStyle/>
          <a:p>
            <a:pPr marL="0" indent="0">
              <a:buNone/>
            </a:pPr>
            <a:r>
              <a:rPr lang="en-US" sz="2000" b="1" dirty="0">
                <a:solidFill>
                  <a:srgbClr val="324674"/>
                </a:solidFill>
                <a:latin typeface="Verdana" panose="020B0604030504040204" pitchFamily="34" charset="0"/>
              </a:rPr>
              <a:t>NIH </a:t>
            </a:r>
          </a:p>
          <a:p>
            <a:pPr marL="0" indent="0">
              <a:buNone/>
            </a:pPr>
            <a:r>
              <a:rPr lang="en-US" sz="2000" b="1" dirty="0">
                <a:solidFill>
                  <a:srgbClr val="324674"/>
                </a:solidFill>
                <a:latin typeface="Verdana" panose="020B0604030504040204" pitchFamily="34" charset="0"/>
              </a:rPr>
              <a:t>Other Support </a:t>
            </a:r>
          </a:p>
          <a:p>
            <a:pPr marL="0" indent="0">
              <a:buNone/>
            </a:pPr>
            <a:endParaRPr lang="en-US" dirty="0"/>
          </a:p>
          <a:p>
            <a:pPr marL="0" indent="0">
              <a:buNone/>
            </a:pPr>
            <a:r>
              <a:rPr lang="en-US" dirty="0"/>
              <a:t>Samples</a:t>
            </a:r>
          </a:p>
        </p:txBody>
      </p:sp>
      <p:pic>
        <p:nvPicPr>
          <p:cNvPr id="5" name="Picture Placeholder 11" descr="A picture containing text, clipart&#10;&#10;Description automatically generated">
            <a:extLst>
              <a:ext uri="{FF2B5EF4-FFF2-40B4-BE49-F238E27FC236}">
                <a16:creationId xmlns:a16="http://schemas.microsoft.com/office/drawing/2014/main" id="{D94F4B8A-FDBD-42AC-87B1-BC7B4A2F8C39}"/>
              </a:ext>
            </a:extLst>
          </p:cNvPr>
          <p:cNvPicPr>
            <a:picLocks noChangeAspect="1"/>
          </p:cNvPicPr>
          <p:nvPr/>
        </p:nvPicPr>
        <p:blipFill>
          <a:blip r:embed="rId2">
            <a:extLst>
              <a:ext uri="{28A0092B-C50C-407E-A947-70E740481C1C}">
                <a14:useLocalDpi xmlns:a14="http://schemas.microsoft.com/office/drawing/2010/main" val="0"/>
              </a:ext>
            </a:extLst>
          </a:blip>
          <a:srcRect l="1636" r="1636"/>
          <a:stretch>
            <a:fillRect/>
          </a:stretch>
        </p:blipFill>
        <p:spPr>
          <a:xfrm>
            <a:off x="652463" y="471961"/>
            <a:ext cx="2751137" cy="1024385"/>
          </a:xfrm>
          <a:prstGeom prst="rect">
            <a:avLst/>
          </a:prstGeom>
        </p:spPr>
      </p:pic>
      <p:pic>
        <p:nvPicPr>
          <p:cNvPr id="13" name="Picture 12">
            <a:extLst>
              <a:ext uri="{FF2B5EF4-FFF2-40B4-BE49-F238E27FC236}">
                <a16:creationId xmlns:a16="http://schemas.microsoft.com/office/drawing/2014/main" id="{7F904C82-BCDC-4744-B62D-5899C61CB3C3}"/>
              </a:ext>
            </a:extLst>
          </p:cNvPr>
          <p:cNvPicPr>
            <a:picLocks noChangeAspect="1"/>
          </p:cNvPicPr>
          <p:nvPr/>
        </p:nvPicPr>
        <p:blipFill>
          <a:blip r:embed="rId3"/>
          <a:stretch>
            <a:fillRect/>
          </a:stretch>
        </p:blipFill>
        <p:spPr>
          <a:xfrm>
            <a:off x="3403600" y="471961"/>
            <a:ext cx="8702934" cy="5674837"/>
          </a:xfrm>
          <a:prstGeom prst="rect">
            <a:avLst/>
          </a:prstGeom>
        </p:spPr>
      </p:pic>
    </p:spTree>
    <p:extLst>
      <p:ext uri="{BB962C8B-B14F-4D97-AF65-F5344CB8AC3E}">
        <p14:creationId xmlns:p14="http://schemas.microsoft.com/office/powerpoint/2010/main" val="368755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What to report?</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545" y="2677886"/>
            <a:ext cx="5271571" cy="3708153"/>
          </a:xfrm>
        </p:spPr>
        <p:txBody>
          <a:bodyPr>
            <a:normAutofit/>
          </a:bodyPr>
          <a:lstStyle/>
          <a:p>
            <a:r>
              <a:rPr lang="en-US" dirty="0"/>
              <a:t>Other resource should include a</a:t>
            </a:r>
            <a:r>
              <a:rPr lang="en-US" b="0" i="0" dirty="0">
                <a:effectLst/>
              </a:rPr>
              <a:t>ll financial resources, whether Federal, non-Federal, commercial or institutional, available in direct support of an individual's research endeavors, including but not limited to research grants, cooperative agreements, contracts, and/or institutional awards.</a:t>
            </a:r>
          </a:p>
          <a:p>
            <a:endParaRPr lang="en-US" dirty="0">
              <a:solidFill>
                <a:srgbClr val="333333"/>
              </a:solidFill>
            </a:endParaRPr>
          </a:p>
          <a:p>
            <a:r>
              <a:rPr lang="en-US" dirty="0"/>
              <a:t>Other Support doesn't include the </a:t>
            </a:r>
            <a:r>
              <a:rPr lang="en-US" u="sng" dirty="0"/>
              <a:t>proposal being submitted.</a:t>
            </a:r>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84" y="2677886"/>
            <a:ext cx="5271571" cy="3708153"/>
          </a:xfrm>
        </p:spPr>
        <p:txBody>
          <a:bodyPr>
            <a:normAutofit/>
          </a:bodyPr>
          <a:lstStyle/>
          <a:p>
            <a:r>
              <a:rPr lang="en-US" dirty="0"/>
              <a:t>All resources made available to the individual in support of and/or related to all of his/her research efforts, regardless of whether or not they have monetary value, need to be reported</a:t>
            </a:r>
            <a:r>
              <a:rPr lang="en-US" b="0" i="0" dirty="0">
                <a:solidFill>
                  <a:srgbClr val="324674"/>
                </a:solidFill>
                <a:effectLst/>
                <a:latin typeface="Verdana" panose="020B0604030504040204" pitchFamily="34" charset="0"/>
              </a:rPr>
              <a:t>.</a:t>
            </a:r>
          </a:p>
          <a:p>
            <a:endParaRPr lang="en-US" dirty="0">
              <a:solidFill>
                <a:srgbClr val="324674"/>
              </a:solidFill>
              <a:latin typeface="Verdana" panose="020B0604030504040204" pitchFamily="34" charset="0"/>
            </a:endParaRPr>
          </a:p>
          <a:p>
            <a:r>
              <a:rPr lang="en-US" dirty="0"/>
              <a:t>If the project (or any part of the project) now being submitted has been funded previously by a source other than NSF, information needs to be provided regarding the last period of funding.</a:t>
            </a:r>
          </a:p>
          <a:p>
            <a:endParaRPr lang="en-US" dirty="0"/>
          </a:p>
          <a:p>
            <a:r>
              <a:rPr lang="en-US" dirty="0"/>
              <a:t>Information on the </a:t>
            </a:r>
            <a:r>
              <a:rPr lang="en-US" u="sng" dirty="0"/>
              <a:t>proposal being submitted</a:t>
            </a:r>
            <a:r>
              <a:rPr lang="en-US" dirty="0"/>
              <a:t> should be included.</a:t>
            </a:r>
          </a:p>
          <a:p>
            <a:endParaRPr lang="en-US" dirty="0">
              <a:solidFill>
                <a:srgbClr val="324674"/>
              </a:solidFill>
              <a:latin typeface="Verdana" panose="020B0604030504040204" pitchFamily="34" charset="0"/>
            </a:endParaRPr>
          </a:p>
          <a:p>
            <a:endParaRPr lang="en-US" dirty="0"/>
          </a:p>
          <a:p>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202712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3813-8918-4940-9E7C-1CCE00B4F3F0}"/>
              </a:ext>
            </a:extLst>
          </p:cNvPr>
          <p:cNvSpPr>
            <a:spLocks noGrp="1"/>
          </p:cNvSpPr>
          <p:nvPr>
            <p:ph type="title"/>
          </p:nvPr>
        </p:nvSpPr>
        <p:spPr/>
        <p:txBody>
          <a:bodyPr/>
          <a:lstStyle/>
          <a:p>
            <a:r>
              <a:rPr lang="en-US" dirty="0"/>
              <a:t>When to report?</a:t>
            </a:r>
          </a:p>
        </p:txBody>
      </p:sp>
      <p:sp>
        <p:nvSpPr>
          <p:cNvPr id="3" name="Content Placeholder 2">
            <a:extLst>
              <a:ext uri="{FF2B5EF4-FFF2-40B4-BE49-F238E27FC236}">
                <a16:creationId xmlns:a16="http://schemas.microsoft.com/office/drawing/2014/main" id="{D4E716CB-487F-48B5-87C3-932DBBE595E9}"/>
              </a:ext>
            </a:extLst>
          </p:cNvPr>
          <p:cNvSpPr>
            <a:spLocks noGrp="1"/>
          </p:cNvSpPr>
          <p:nvPr>
            <p:ph sz="quarter" idx="14"/>
          </p:nvPr>
        </p:nvSpPr>
        <p:spPr>
          <a:xfrm>
            <a:off x="6234545" y="2677886"/>
            <a:ext cx="5271571" cy="3708153"/>
          </a:xfrm>
        </p:spPr>
        <p:txBody>
          <a:bodyPr>
            <a:normAutofit/>
          </a:bodyPr>
          <a:lstStyle/>
          <a:p>
            <a:r>
              <a:rPr lang="en-US" dirty="0"/>
              <a:t>As part of Just-in-Time procedures for grant applications</a:t>
            </a:r>
          </a:p>
          <a:p>
            <a:endParaRPr lang="en-US" dirty="0"/>
          </a:p>
          <a:p>
            <a:r>
              <a:rPr lang="en-US" dirty="0"/>
              <a:t>In the progress reports</a:t>
            </a:r>
          </a:p>
          <a:p>
            <a:endParaRPr lang="en-US" dirty="0"/>
          </a:p>
        </p:txBody>
      </p:sp>
      <p:sp>
        <p:nvSpPr>
          <p:cNvPr id="4" name="Content Placeholder 3">
            <a:extLst>
              <a:ext uri="{FF2B5EF4-FFF2-40B4-BE49-F238E27FC236}">
                <a16:creationId xmlns:a16="http://schemas.microsoft.com/office/drawing/2014/main" id="{A40CED87-30B6-4036-AFCA-9918FEAE244E}"/>
              </a:ext>
            </a:extLst>
          </p:cNvPr>
          <p:cNvSpPr>
            <a:spLocks noGrp="1"/>
          </p:cNvSpPr>
          <p:nvPr>
            <p:ph sz="quarter" idx="15"/>
          </p:nvPr>
        </p:nvSpPr>
        <p:spPr>
          <a:xfrm>
            <a:off x="685884" y="2677886"/>
            <a:ext cx="5271571" cy="3708153"/>
          </a:xfrm>
        </p:spPr>
        <p:txBody>
          <a:bodyPr/>
          <a:lstStyle/>
          <a:p>
            <a:r>
              <a:rPr lang="en-US" dirty="0"/>
              <a:t>At the proposal submission stage</a:t>
            </a:r>
          </a:p>
          <a:p>
            <a:endParaRPr lang="en-US" dirty="0"/>
          </a:p>
          <a:p>
            <a:endParaRPr lang="en-US" dirty="0"/>
          </a:p>
          <a:p>
            <a:endParaRPr lang="en-US" dirty="0"/>
          </a:p>
        </p:txBody>
      </p:sp>
      <p:pic>
        <p:nvPicPr>
          <p:cNvPr id="8" name="Picture 2">
            <a:extLst>
              <a:ext uri="{FF2B5EF4-FFF2-40B4-BE49-F238E27FC236}">
                <a16:creationId xmlns:a16="http://schemas.microsoft.com/office/drawing/2014/main" id="{540CED3C-E412-44EC-8626-CD954DAA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1994"/>
            <a:ext cx="3662912" cy="118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1" descr="A picture containing text, clipart&#10;&#10;Description automatically generated">
            <a:extLst>
              <a:ext uri="{FF2B5EF4-FFF2-40B4-BE49-F238E27FC236}">
                <a16:creationId xmlns:a16="http://schemas.microsoft.com/office/drawing/2014/main" id="{D79D3795-677E-4B42-9666-6E956FFFD62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36" r="1636"/>
          <a:stretch>
            <a:fillRect/>
          </a:stretch>
        </p:blipFill>
        <p:spPr>
          <a:xfrm>
            <a:off x="6341622" y="1231993"/>
            <a:ext cx="3171585" cy="1180939"/>
          </a:xfrm>
        </p:spPr>
      </p:pic>
    </p:spTree>
    <p:extLst>
      <p:ext uri="{BB962C8B-B14F-4D97-AF65-F5344CB8AC3E}">
        <p14:creationId xmlns:p14="http://schemas.microsoft.com/office/powerpoint/2010/main" val="17272618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fontScheme name="TUR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AC_SlideTemplate.pptx" id="{25861C7D-449E-411B-984C-49EED82A7A56}" vid="{E0F4F388-87F4-47C3-A134-47A0497682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TURAC_SlideTemplate</Template>
  <TotalTime>1728</TotalTime>
  <Words>2634</Words>
  <Application>Microsoft Office PowerPoint</Application>
  <PresentationFormat>Widescreen</PresentationFormat>
  <Paragraphs>265</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 (Body)</vt:lpstr>
      <vt:lpstr>Arial</vt:lpstr>
      <vt:lpstr>Calibri</vt:lpstr>
      <vt:lpstr>Source Sans Pro</vt:lpstr>
      <vt:lpstr>Verdana</vt:lpstr>
      <vt:lpstr>Office Theme</vt:lpstr>
      <vt:lpstr>PowerPoint Presentation</vt:lpstr>
      <vt:lpstr>Current &amp; Pending, Other Support, Foreign Influence, and Report</vt:lpstr>
      <vt:lpstr>NSF Current and Pending Support, NIH Other Support, An Overview  Presenter: Yang Wen RAA, CIDSE</vt:lpstr>
      <vt:lpstr>PowerPoint Presentation</vt:lpstr>
      <vt:lpstr>NSF  Current and Pending Support</vt:lpstr>
      <vt:lpstr>NSF  Current and Pending Support</vt:lpstr>
      <vt:lpstr>PowerPoint Presentation</vt:lpstr>
      <vt:lpstr>What to report?</vt:lpstr>
      <vt:lpstr>When to report?</vt:lpstr>
      <vt:lpstr>Who should report?</vt:lpstr>
      <vt:lpstr>Key Information?</vt:lpstr>
      <vt:lpstr>Who are reviewing and what are they reviewing?</vt:lpstr>
      <vt:lpstr>Format/Template</vt:lpstr>
      <vt:lpstr>PowerPoint Presentation</vt:lpstr>
      <vt:lpstr>Presenter:  Ekaterina Khaustova Research Advancement Administrator, Arizona State University  </vt:lpstr>
      <vt:lpstr> Effective October 2020,  NSF only accept Current and Pending Support PDFs that are generated through the use of an NSF-approved format, such as the NCBI SciENcv website.  </vt:lpstr>
      <vt:lpstr>SciENcv Background:  Science Experts Network Curriculum Vitae (SciENcv) is an electronic system that helps researchers assemble the professional information needed for participation in federally funded research. SciENcv gathers and compiles information on expertise, employment, education and professional accomplishments.   Researchers can use SciENcv to create and maintain biosketches and Current and Pending Support that are submitted with grant applications and annual reports. SciENcv allows researchers to describe and highlight their scientific contributions in their own words. </vt:lpstr>
      <vt:lpstr>Step 1: Login to SciENcv with your NSF Credentials</vt:lpstr>
      <vt:lpstr>Step 3:  Once you are registered, you will be directed to your personal NCBI account landing page (also called My NCBI).</vt:lpstr>
      <vt:lpstr>Any My NCBI account holder can set up one or more delegates for their My NCBI account. Once a delegate has accepted their invitation, the delegate(s) has the ability to view, edit, and create profiles in the original account holder’s SciENcv, as well as edit the account holder’s My Bibliography information. </vt:lpstr>
      <vt:lpstr>PowerPoint Presentation</vt:lpstr>
      <vt:lpstr>Working with NCBI generated Current and Pending Form</vt:lpstr>
      <vt:lpstr>    </vt:lpstr>
      <vt:lpstr>    </vt:lpstr>
      <vt:lpstr>To Recap:  NSF-Approved Formats for Current and Pending Support </vt:lpstr>
      <vt:lpstr>PowerPoint Presentation</vt:lpstr>
      <vt:lpstr>Presenter:   Lael Thompson Compliance Coordinator, Sr. Arizona State University</vt:lpstr>
      <vt:lpstr>Importance of International Collaboration </vt:lpstr>
      <vt:lpstr>Key Concerns</vt:lpstr>
      <vt:lpstr>What are the Risks?</vt:lpstr>
      <vt:lpstr>PowerPoint Presentation</vt:lpstr>
      <vt:lpstr>What does the Sponsor Require?</vt:lpstr>
      <vt:lpstr>National Institutes of Health</vt:lpstr>
      <vt:lpstr>National Science Foundation</vt:lpstr>
      <vt:lpstr>U.S. Department  of Energy</vt:lpstr>
      <vt:lpstr>National Aeronautics and Space Agency</vt:lpstr>
      <vt:lpstr> U.S. Department of Defense</vt:lpstr>
      <vt:lpstr>Best Practices for Foreign Relationships and Activities</vt:lpstr>
      <vt:lpstr>Questions?</vt:lpstr>
      <vt:lpstr>Presentation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&amp; Pending, Other Support,  and RPPR</dc:title>
  <dc:creator>Yang Wen</dc:creator>
  <cp:lastModifiedBy>Yang Wen</cp:lastModifiedBy>
  <cp:revision>60</cp:revision>
  <dcterms:created xsi:type="dcterms:W3CDTF">2021-02-25T23:56:46Z</dcterms:created>
  <dcterms:modified xsi:type="dcterms:W3CDTF">2021-03-18T23:05:19Z</dcterms:modified>
</cp:coreProperties>
</file>