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75" r:id="rId2"/>
    <p:sldId id="256" r:id="rId3"/>
    <p:sldId id="367" r:id="rId4"/>
    <p:sldId id="368" r:id="rId5"/>
    <p:sldId id="258" r:id="rId6"/>
    <p:sldId id="369" r:id="rId7"/>
    <p:sldId id="350" r:id="rId8"/>
    <p:sldId id="351" r:id="rId9"/>
    <p:sldId id="353" r:id="rId10"/>
    <p:sldId id="325" r:id="rId11"/>
    <p:sldId id="266" r:id="rId12"/>
    <p:sldId id="345" r:id="rId13"/>
    <p:sldId id="267" r:id="rId14"/>
    <p:sldId id="265" r:id="rId15"/>
    <p:sldId id="346" r:id="rId16"/>
    <p:sldId id="339" r:id="rId17"/>
    <p:sldId id="340" r:id="rId18"/>
    <p:sldId id="363" r:id="rId19"/>
    <p:sldId id="342" r:id="rId20"/>
    <p:sldId id="344" r:id="rId21"/>
    <p:sldId id="347" r:id="rId22"/>
    <p:sldId id="364" r:id="rId23"/>
    <p:sldId id="257" r:id="rId24"/>
    <p:sldId id="294" r:id="rId25"/>
    <p:sldId id="359" r:id="rId26"/>
    <p:sldId id="358" r:id="rId27"/>
    <p:sldId id="295" r:id="rId28"/>
    <p:sldId id="355" r:id="rId29"/>
    <p:sldId id="297" r:id="rId30"/>
    <p:sldId id="318" r:id="rId31"/>
    <p:sldId id="319" r:id="rId32"/>
    <p:sldId id="360" r:id="rId33"/>
    <p:sldId id="361" r:id="rId34"/>
    <p:sldId id="362" r:id="rId35"/>
    <p:sldId id="263" r:id="rId36"/>
    <p:sldId id="276" r:id="rId37"/>
    <p:sldId id="277" r:id="rId38"/>
    <p:sldId id="282" r:id="rId39"/>
    <p:sldId id="278" r:id="rId40"/>
    <p:sldId id="259" r:id="rId41"/>
    <p:sldId id="268" r:id="rId42"/>
    <p:sldId id="348" r:id="rId43"/>
    <p:sldId id="370" r:id="rId44"/>
    <p:sldId id="30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5583C55-8915-4956-B693-8C3448A8AA59}">
          <p14:sldIdLst>
            <p14:sldId id="275"/>
            <p14:sldId id="256"/>
            <p14:sldId id="367"/>
            <p14:sldId id="368"/>
            <p14:sldId id="258"/>
            <p14:sldId id="369"/>
            <p14:sldId id="350"/>
            <p14:sldId id="351"/>
            <p14:sldId id="353"/>
            <p14:sldId id="325"/>
            <p14:sldId id="266"/>
            <p14:sldId id="345"/>
            <p14:sldId id="267"/>
            <p14:sldId id="265"/>
            <p14:sldId id="346"/>
            <p14:sldId id="339"/>
            <p14:sldId id="340"/>
            <p14:sldId id="363"/>
            <p14:sldId id="342"/>
            <p14:sldId id="344"/>
            <p14:sldId id="347"/>
            <p14:sldId id="364"/>
            <p14:sldId id="257"/>
            <p14:sldId id="294"/>
            <p14:sldId id="359"/>
            <p14:sldId id="358"/>
            <p14:sldId id="295"/>
            <p14:sldId id="355"/>
            <p14:sldId id="297"/>
            <p14:sldId id="318"/>
            <p14:sldId id="319"/>
            <p14:sldId id="360"/>
            <p14:sldId id="361"/>
            <p14:sldId id="362"/>
            <p14:sldId id="263"/>
            <p14:sldId id="276"/>
            <p14:sldId id="277"/>
            <p14:sldId id="282"/>
            <p14:sldId id="278"/>
            <p14:sldId id="259"/>
            <p14:sldId id="268"/>
            <p14:sldId id="348"/>
            <p14:sldId id="370"/>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EFF"/>
    <a:srgbClr val="C0E8EC"/>
    <a:srgbClr val="F1F98B"/>
    <a:srgbClr val="ECF763"/>
    <a:srgbClr val="F5FBAD"/>
    <a:srgbClr val="FAFCAC"/>
    <a:srgbClr val="B8F4F1"/>
    <a:srgbClr val="003466"/>
    <a:srgbClr val="B28A1B"/>
    <a:srgbClr val="FEDA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86" autoAdjust="0"/>
    <p:restoredTop sz="94660"/>
  </p:normalViewPr>
  <p:slideViewPr>
    <p:cSldViewPr snapToGrid="0">
      <p:cViewPr varScale="1">
        <p:scale>
          <a:sx n="124" d="100"/>
          <a:sy n="124" d="100"/>
        </p:scale>
        <p:origin x="232" y="168"/>
      </p:cViewPr>
      <p:guideLst/>
    </p:cSldViewPr>
  </p:slideViewPr>
  <p:notesTextViewPr>
    <p:cViewPr>
      <p:scale>
        <a:sx n="3" d="2"/>
        <a:sy n="3" d="2"/>
      </p:scale>
      <p:origin x="0" y="0"/>
    </p:cViewPr>
  </p:notesTextViewPr>
  <p:sorterViewPr>
    <p:cViewPr>
      <p:scale>
        <a:sx n="75" d="100"/>
        <a:sy n="75" d="100"/>
      </p:scale>
      <p:origin x="0" y="-41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193669-892B-4E75-94DD-589CE9BEC685}" type="datetimeFigureOut">
              <a:rPr lang="en-US" smtClean="0"/>
              <a:t>3/19/21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86586-F945-43DD-86C9-65BEEA100441}" type="slidenum">
              <a:rPr lang="en-US" smtClean="0"/>
              <a:t>‹#›</a:t>
            </a:fld>
            <a:endParaRPr lang="en-US"/>
          </a:p>
        </p:txBody>
      </p:sp>
    </p:spTree>
    <p:extLst>
      <p:ext uri="{BB962C8B-B14F-4D97-AF65-F5344CB8AC3E}">
        <p14:creationId xmlns:p14="http://schemas.microsoft.com/office/powerpoint/2010/main" val="83519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B016CA-EA89-4BDB-96A4-F1D75981CAE5}" type="slidenum">
              <a:rPr lang="en-US" smtClean="0"/>
              <a:t>1</a:t>
            </a:fld>
            <a:endParaRPr lang="en-US"/>
          </a:p>
        </p:txBody>
      </p:sp>
    </p:spTree>
    <p:extLst>
      <p:ext uri="{BB962C8B-B14F-4D97-AF65-F5344CB8AC3E}">
        <p14:creationId xmlns:p14="http://schemas.microsoft.com/office/powerpoint/2010/main" val="2615732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A57237-4C10-40BD-A88C-4C8BEDCAD95E}"/>
              </a:ext>
            </a:extLst>
          </p:cNvPr>
          <p:cNvSpPr>
            <a:spLocks noGrp="1"/>
          </p:cNvSpPr>
          <p:nvPr>
            <p:ph type="subTitle" idx="1"/>
          </p:nvPr>
        </p:nvSpPr>
        <p:spPr>
          <a:xfrm>
            <a:off x="4295224" y="5919166"/>
            <a:ext cx="5141407" cy="529135"/>
          </a:xfrm>
          <a:prstGeom prst="rect">
            <a:avLst/>
          </a:prstGeom>
        </p:spPr>
        <p:txBody>
          <a:bodyPr anchor="ctr">
            <a:normAutofit/>
          </a:bodyPr>
          <a:lstStyle>
            <a:lvl1pPr marL="0" indent="0" algn="l">
              <a:buNone/>
              <a:defRPr sz="20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DEBF360F-2056-4F5D-9163-387DDA54294A}"/>
              </a:ext>
            </a:extLst>
          </p:cNvPr>
          <p:cNvSpPr>
            <a:spLocks noGrp="1"/>
          </p:cNvSpPr>
          <p:nvPr>
            <p:ph type="ctrTitle" hasCustomPrompt="1"/>
          </p:nvPr>
        </p:nvSpPr>
        <p:spPr>
          <a:xfrm>
            <a:off x="4295224" y="3896691"/>
            <a:ext cx="7304593" cy="2022475"/>
          </a:xfrm>
        </p:spPr>
        <p:txBody>
          <a:bodyPr anchor="ctr">
            <a:noAutofit/>
          </a:bodyPr>
          <a:lstStyle>
            <a:lvl1pPr algn="l">
              <a:defRPr sz="6000"/>
            </a:lvl1pPr>
          </a:lstStyle>
          <a:p>
            <a:r>
              <a:rPr lang="en-US" dirty="0"/>
              <a:t>This is the primary presentation title</a:t>
            </a:r>
          </a:p>
        </p:txBody>
      </p:sp>
      <p:pic>
        <p:nvPicPr>
          <p:cNvPr id="14" name="Graphic 13">
            <a:extLst>
              <a:ext uri="{FF2B5EF4-FFF2-40B4-BE49-F238E27FC236}">
                <a16:creationId xmlns:a16="http://schemas.microsoft.com/office/drawing/2014/main" id="{5E3D4278-0357-4BDE-BA55-EFCCDBF8EE0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4411" y="4014527"/>
            <a:ext cx="2437155" cy="2022475"/>
          </a:xfrm>
          <a:prstGeom prst="rect">
            <a:avLst/>
          </a:prstGeom>
        </p:spPr>
      </p:pic>
      <p:sp>
        <p:nvSpPr>
          <p:cNvPr id="18" name="Picture Placeholder 17">
            <a:extLst>
              <a:ext uri="{FF2B5EF4-FFF2-40B4-BE49-F238E27FC236}">
                <a16:creationId xmlns:a16="http://schemas.microsoft.com/office/drawing/2014/main" id="{123027F4-B243-402D-B988-7E9A1E493B87}"/>
              </a:ext>
            </a:extLst>
          </p:cNvPr>
          <p:cNvSpPr>
            <a:spLocks noGrp="1"/>
          </p:cNvSpPr>
          <p:nvPr>
            <p:ph type="pic" sz="quarter" idx="10"/>
          </p:nvPr>
        </p:nvSpPr>
        <p:spPr>
          <a:xfrm>
            <a:off x="1" y="1"/>
            <a:ext cx="12192000" cy="3429000"/>
          </a:xfrm>
          <a:solidFill>
            <a:schemeClr val="bg1">
              <a:lumMod val="95000"/>
            </a:schemeClr>
          </a:solidFill>
        </p:spPr>
        <p:txBody>
          <a:bodyPr/>
          <a:lstStyle/>
          <a:p>
            <a:r>
              <a:rPr lang="en-US"/>
              <a:t>Click icon to add picture</a:t>
            </a:r>
          </a:p>
        </p:txBody>
      </p:sp>
      <p:pic>
        <p:nvPicPr>
          <p:cNvPr id="6" name="Graphic 5">
            <a:extLst>
              <a:ext uri="{FF2B5EF4-FFF2-40B4-BE49-F238E27FC236}">
                <a16:creationId xmlns:a16="http://schemas.microsoft.com/office/drawing/2014/main" id="{C8C36F6F-B8F4-410F-A877-78585C90123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 y="3429000"/>
            <a:ext cx="12192001" cy="79050"/>
          </a:xfrm>
          <a:prstGeom prst="rect">
            <a:avLst/>
          </a:prstGeom>
        </p:spPr>
      </p:pic>
    </p:spTree>
    <p:extLst>
      <p:ext uri="{BB962C8B-B14F-4D97-AF65-F5344CB8AC3E}">
        <p14:creationId xmlns:p14="http://schemas.microsoft.com/office/powerpoint/2010/main" val="834480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6234545" y="1894114"/>
            <a:ext cx="5271571" cy="4491925"/>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a:extLst>
              <a:ext uri="{FF2B5EF4-FFF2-40B4-BE49-F238E27FC236}">
                <a16:creationId xmlns:a16="http://schemas.microsoft.com/office/drawing/2014/main" id="{94D7B61D-522E-4549-98D1-9F935DB5127A}"/>
              </a:ext>
            </a:extLst>
          </p:cNvPr>
          <p:cNvSpPr>
            <a:spLocks noGrp="1"/>
          </p:cNvSpPr>
          <p:nvPr>
            <p:ph sz="quarter" idx="15"/>
          </p:nvPr>
        </p:nvSpPr>
        <p:spPr>
          <a:xfrm>
            <a:off x="685884" y="1894114"/>
            <a:ext cx="5271571" cy="4491925"/>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15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6234545" y="3864508"/>
            <a:ext cx="5271571" cy="2521531"/>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a:extLst>
              <a:ext uri="{FF2B5EF4-FFF2-40B4-BE49-F238E27FC236}">
                <a16:creationId xmlns:a16="http://schemas.microsoft.com/office/drawing/2014/main" id="{94D7B61D-522E-4549-98D1-9F935DB5127A}"/>
              </a:ext>
            </a:extLst>
          </p:cNvPr>
          <p:cNvSpPr>
            <a:spLocks noGrp="1"/>
          </p:cNvSpPr>
          <p:nvPr>
            <p:ph sz="quarter" idx="15"/>
          </p:nvPr>
        </p:nvSpPr>
        <p:spPr>
          <a:xfrm>
            <a:off x="685884" y="3864508"/>
            <a:ext cx="5271571" cy="2521531"/>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BAAC7F00-B71B-4100-913F-3827744F428D}"/>
              </a:ext>
            </a:extLst>
          </p:cNvPr>
          <p:cNvSpPr>
            <a:spLocks noGrp="1"/>
          </p:cNvSpPr>
          <p:nvPr>
            <p:ph type="pic" sz="quarter" idx="16"/>
          </p:nvPr>
        </p:nvSpPr>
        <p:spPr>
          <a:xfrm>
            <a:off x="685800" y="1748707"/>
            <a:ext cx="5271571" cy="1962868"/>
          </a:xfrm>
          <a:solidFill>
            <a:schemeClr val="bg2"/>
          </a:solidFill>
        </p:spPr>
        <p:txBody>
          <a:bodyPr/>
          <a:lstStyle/>
          <a:p>
            <a:r>
              <a:rPr lang="en-US"/>
              <a:t>Click icon to add picture</a:t>
            </a:r>
          </a:p>
        </p:txBody>
      </p:sp>
      <p:sp>
        <p:nvSpPr>
          <p:cNvPr id="9" name="Picture Placeholder 4">
            <a:extLst>
              <a:ext uri="{FF2B5EF4-FFF2-40B4-BE49-F238E27FC236}">
                <a16:creationId xmlns:a16="http://schemas.microsoft.com/office/drawing/2014/main" id="{369D9C0C-C4B8-4B33-B573-97982161A2A5}"/>
              </a:ext>
            </a:extLst>
          </p:cNvPr>
          <p:cNvSpPr>
            <a:spLocks noGrp="1"/>
          </p:cNvSpPr>
          <p:nvPr>
            <p:ph type="pic" sz="quarter" idx="17"/>
          </p:nvPr>
        </p:nvSpPr>
        <p:spPr>
          <a:xfrm>
            <a:off x="6234545" y="1748707"/>
            <a:ext cx="5271571" cy="1962868"/>
          </a:xfrm>
          <a:solidFill>
            <a:schemeClr val="bg2"/>
          </a:solidFill>
        </p:spPr>
        <p:txBody>
          <a:bodyPr/>
          <a:lstStyle/>
          <a:p>
            <a:r>
              <a:rPr lang="en-US"/>
              <a:t>Click icon to add picture</a:t>
            </a:r>
          </a:p>
        </p:txBody>
      </p:sp>
    </p:spTree>
    <p:extLst>
      <p:ext uri="{BB962C8B-B14F-4D97-AF65-F5344CB8AC3E}">
        <p14:creationId xmlns:p14="http://schemas.microsoft.com/office/powerpoint/2010/main" val="207927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1894114"/>
            <a:ext cx="3357663" cy="4491925"/>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3" name="Content Placeholder 8">
            <a:extLst>
              <a:ext uri="{FF2B5EF4-FFF2-40B4-BE49-F238E27FC236}">
                <a16:creationId xmlns:a16="http://schemas.microsoft.com/office/drawing/2014/main" id="{24C48A46-873D-466B-B950-318E7B1A361E}"/>
              </a:ext>
            </a:extLst>
          </p:cNvPr>
          <p:cNvSpPr>
            <a:spLocks noGrp="1"/>
          </p:cNvSpPr>
          <p:nvPr>
            <p:ph sz="quarter" idx="13"/>
          </p:nvPr>
        </p:nvSpPr>
        <p:spPr>
          <a:xfrm>
            <a:off x="4417167" y="1894114"/>
            <a:ext cx="3357663" cy="4491925"/>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1894114"/>
            <a:ext cx="3357663" cy="4491925"/>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3714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3697647"/>
            <a:ext cx="3357663" cy="268839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3" name="Content Placeholder 8">
            <a:extLst>
              <a:ext uri="{FF2B5EF4-FFF2-40B4-BE49-F238E27FC236}">
                <a16:creationId xmlns:a16="http://schemas.microsoft.com/office/drawing/2014/main" id="{24C48A46-873D-466B-B950-318E7B1A361E}"/>
              </a:ext>
            </a:extLst>
          </p:cNvPr>
          <p:cNvSpPr>
            <a:spLocks noGrp="1"/>
          </p:cNvSpPr>
          <p:nvPr>
            <p:ph sz="quarter" idx="13"/>
          </p:nvPr>
        </p:nvSpPr>
        <p:spPr>
          <a:xfrm>
            <a:off x="4417167" y="3697647"/>
            <a:ext cx="3357663" cy="268839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3697647"/>
            <a:ext cx="3357663" cy="268839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51C6BC3C-A8EA-47A7-8DFE-4CAB9DE2E163}"/>
              </a:ext>
            </a:extLst>
          </p:cNvPr>
          <p:cNvSpPr>
            <a:spLocks noGrp="1"/>
          </p:cNvSpPr>
          <p:nvPr>
            <p:ph type="pic" sz="quarter" idx="15"/>
          </p:nvPr>
        </p:nvSpPr>
        <p:spPr>
          <a:xfrm>
            <a:off x="685884" y="1785328"/>
            <a:ext cx="3357663" cy="1718285"/>
          </a:xfrm>
          <a:solidFill>
            <a:schemeClr val="bg2"/>
          </a:solidFill>
        </p:spPr>
        <p:txBody>
          <a:bodyPr/>
          <a:lstStyle/>
          <a:p>
            <a:r>
              <a:rPr lang="en-US"/>
              <a:t>Click icon to add picture</a:t>
            </a:r>
          </a:p>
        </p:txBody>
      </p:sp>
      <p:sp>
        <p:nvSpPr>
          <p:cNvPr id="11" name="Picture Placeholder 4">
            <a:extLst>
              <a:ext uri="{FF2B5EF4-FFF2-40B4-BE49-F238E27FC236}">
                <a16:creationId xmlns:a16="http://schemas.microsoft.com/office/drawing/2014/main" id="{EE7B482E-7B14-49A2-823A-51DB10A21D1D}"/>
              </a:ext>
            </a:extLst>
          </p:cNvPr>
          <p:cNvSpPr>
            <a:spLocks noGrp="1"/>
          </p:cNvSpPr>
          <p:nvPr>
            <p:ph type="pic" sz="quarter" idx="16"/>
          </p:nvPr>
        </p:nvSpPr>
        <p:spPr>
          <a:xfrm>
            <a:off x="4417166" y="1785328"/>
            <a:ext cx="3357663" cy="1718285"/>
          </a:xfrm>
          <a:solidFill>
            <a:schemeClr val="bg2"/>
          </a:solidFill>
        </p:spPr>
        <p:txBody>
          <a:bodyPr/>
          <a:lstStyle/>
          <a:p>
            <a:r>
              <a:rPr lang="en-US"/>
              <a:t>Click icon to add picture</a:t>
            </a:r>
          </a:p>
        </p:txBody>
      </p:sp>
      <p:sp>
        <p:nvSpPr>
          <p:cNvPr id="12" name="Picture Placeholder 4">
            <a:extLst>
              <a:ext uri="{FF2B5EF4-FFF2-40B4-BE49-F238E27FC236}">
                <a16:creationId xmlns:a16="http://schemas.microsoft.com/office/drawing/2014/main" id="{E95ED3D8-A7EF-43B4-A336-BD61D6C61126}"/>
              </a:ext>
            </a:extLst>
          </p:cNvPr>
          <p:cNvSpPr>
            <a:spLocks noGrp="1"/>
          </p:cNvSpPr>
          <p:nvPr>
            <p:ph type="pic" sz="quarter" idx="17"/>
          </p:nvPr>
        </p:nvSpPr>
        <p:spPr>
          <a:xfrm>
            <a:off x="8148448" y="1785328"/>
            <a:ext cx="3357663" cy="1718285"/>
          </a:xfrm>
          <a:solidFill>
            <a:schemeClr val="bg2"/>
          </a:solidFill>
        </p:spPr>
        <p:txBody>
          <a:bodyPr/>
          <a:lstStyle/>
          <a:p>
            <a:r>
              <a:rPr lang="en-US"/>
              <a:t>Click icon to add picture</a:t>
            </a:r>
          </a:p>
        </p:txBody>
      </p:sp>
    </p:spTree>
    <p:extLst>
      <p:ext uri="{BB962C8B-B14F-4D97-AF65-F5344CB8AC3E}">
        <p14:creationId xmlns:p14="http://schemas.microsoft.com/office/powerpoint/2010/main" val="3593623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3"/>
            <a:ext cx="10820234" cy="1119331"/>
          </a:xfrm>
        </p:spPr>
        <p:txBody>
          <a:bodyPr anchor="t">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85884" y="4131485"/>
            <a:ext cx="3357663" cy="2254553"/>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8148453" y="4131485"/>
            <a:ext cx="3357663" cy="2254553"/>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a:extLst>
              <a:ext uri="{FF2B5EF4-FFF2-40B4-BE49-F238E27FC236}">
                <a16:creationId xmlns:a16="http://schemas.microsoft.com/office/drawing/2014/main" id="{E95ED3D8-A7EF-43B4-A336-BD61D6C61126}"/>
              </a:ext>
            </a:extLst>
          </p:cNvPr>
          <p:cNvSpPr>
            <a:spLocks noGrp="1"/>
          </p:cNvSpPr>
          <p:nvPr>
            <p:ph type="pic" sz="quarter" idx="17"/>
          </p:nvPr>
        </p:nvSpPr>
        <p:spPr>
          <a:xfrm>
            <a:off x="4417167" y="4131485"/>
            <a:ext cx="3357663" cy="2254551"/>
          </a:xfrm>
          <a:solidFill>
            <a:schemeClr val="bg2"/>
          </a:solidFill>
        </p:spPr>
        <p:txBody>
          <a:bodyPr/>
          <a:lstStyle/>
          <a:p>
            <a:r>
              <a:rPr lang="en-US"/>
              <a:t>Click icon to add picture</a:t>
            </a:r>
          </a:p>
        </p:txBody>
      </p:sp>
      <p:sp>
        <p:nvSpPr>
          <p:cNvPr id="15" name="Picture Placeholder 4">
            <a:extLst>
              <a:ext uri="{FF2B5EF4-FFF2-40B4-BE49-F238E27FC236}">
                <a16:creationId xmlns:a16="http://schemas.microsoft.com/office/drawing/2014/main" id="{CF0E3C44-84B5-4C5B-8E36-88B36A20A178}"/>
              </a:ext>
            </a:extLst>
          </p:cNvPr>
          <p:cNvSpPr>
            <a:spLocks noGrp="1"/>
          </p:cNvSpPr>
          <p:nvPr>
            <p:ph type="pic" sz="quarter" idx="18"/>
          </p:nvPr>
        </p:nvSpPr>
        <p:spPr>
          <a:xfrm>
            <a:off x="685883" y="1734114"/>
            <a:ext cx="3357663" cy="2254551"/>
          </a:xfrm>
          <a:solidFill>
            <a:schemeClr val="bg2"/>
          </a:solidFill>
        </p:spPr>
        <p:txBody>
          <a:bodyPr/>
          <a:lstStyle/>
          <a:p>
            <a:r>
              <a:rPr lang="en-US"/>
              <a:t>Click icon to add picture</a:t>
            </a:r>
            <a:endParaRPr lang="en-US" dirty="0"/>
          </a:p>
        </p:txBody>
      </p:sp>
      <p:sp>
        <p:nvSpPr>
          <p:cNvPr id="17" name="Picture Placeholder 4">
            <a:extLst>
              <a:ext uri="{FF2B5EF4-FFF2-40B4-BE49-F238E27FC236}">
                <a16:creationId xmlns:a16="http://schemas.microsoft.com/office/drawing/2014/main" id="{FAC20434-E98F-4BB3-8C34-41E669536E4A}"/>
              </a:ext>
            </a:extLst>
          </p:cNvPr>
          <p:cNvSpPr>
            <a:spLocks noGrp="1"/>
          </p:cNvSpPr>
          <p:nvPr>
            <p:ph type="pic" sz="quarter" idx="19"/>
          </p:nvPr>
        </p:nvSpPr>
        <p:spPr>
          <a:xfrm>
            <a:off x="8148453" y="1734114"/>
            <a:ext cx="3357663" cy="2254551"/>
          </a:xfrm>
          <a:solidFill>
            <a:schemeClr val="bg2"/>
          </a:solidFill>
        </p:spPr>
        <p:txBody>
          <a:bodyPr/>
          <a:lstStyle/>
          <a:p>
            <a:r>
              <a:rPr lang="en-US"/>
              <a:t>Click icon to add picture</a:t>
            </a:r>
          </a:p>
        </p:txBody>
      </p:sp>
      <p:sp>
        <p:nvSpPr>
          <p:cNvPr id="18" name="Content Placeholder 8">
            <a:extLst>
              <a:ext uri="{FF2B5EF4-FFF2-40B4-BE49-F238E27FC236}">
                <a16:creationId xmlns:a16="http://schemas.microsoft.com/office/drawing/2014/main" id="{0008E055-B181-468E-9673-D1B1B4FEC091}"/>
              </a:ext>
            </a:extLst>
          </p:cNvPr>
          <p:cNvSpPr>
            <a:spLocks noGrp="1"/>
          </p:cNvSpPr>
          <p:nvPr>
            <p:ph sz="quarter" idx="20"/>
          </p:nvPr>
        </p:nvSpPr>
        <p:spPr>
          <a:xfrm>
            <a:off x="4417167" y="1734113"/>
            <a:ext cx="3357663" cy="2254553"/>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209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2"/>
            <a:ext cx="10820234" cy="5863523"/>
          </a:xfrm>
        </p:spPr>
        <p:txBody>
          <a:bodyPr anchor="ctr">
            <a:noAutofit/>
          </a:bodyPr>
          <a:lstStyle>
            <a:lvl1pPr algn="ctr">
              <a:defRPr lang="en-US" sz="40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67B4B-B67A-40B8-A839-822F378FF266}" type="slidenum">
              <a:rPr kumimoji="0" 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344271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7CD060-67CC-4171-A5C3-73E9DC948211}"/>
              </a:ext>
            </a:extLst>
          </p:cNvPr>
          <p:cNvSpPr/>
          <p:nvPr userDrawn="1"/>
        </p:nvSpPr>
        <p:spPr>
          <a:xfrm>
            <a:off x="0" y="0"/>
            <a:ext cx="12192000" cy="6858000"/>
          </a:xfrm>
          <a:prstGeom prst="rect">
            <a:avLst/>
          </a:prstGeom>
          <a:solidFill>
            <a:schemeClr val="dk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85884" y="471962"/>
            <a:ext cx="10820234" cy="5863523"/>
          </a:xfrm>
        </p:spPr>
        <p:txBody>
          <a:bodyPr anchor="ctr">
            <a:noAutofit/>
          </a:bodyPr>
          <a:lstStyle>
            <a:lvl1pPr algn="ctr">
              <a:defRPr lang="en-US" sz="4000">
                <a:solidFill>
                  <a:schemeClr val="bg1"/>
                </a:solidFill>
                <a:effectLst>
                  <a:outerShdw blurRad="127000" dist="38100" dir="6000000" algn="t" rotWithShape="0">
                    <a:prstClr val="black">
                      <a:alpha val="60000"/>
                    </a:prstClr>
                  </a:outerShdw>
                </a:effectLs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Tree>
    <p:extLst>
      <p:ext uri="{BB962C8B-B14F-4D97-AF65-F5344CB8AC3E}">
        <p14:creationId xmlns:p14="http://schemas.microsoft.com/office/powerpoint/2010/main" val="3142379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5842660" y="1623871"/>
            <a:ext cx="5663457" cy="1083704"/>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6" name="Content Placeholder 8">
            <a:extLst>
              <a:ext uri="{FF2B5EF4-FFF2-40B4-BE49-F238E27FC236}">
                <a16:creationId xmlns:a16="http://schemas.microsoft.com/office/drawing/2014/main" id="{50709385-1A2A-4980-829B-7580997C723C}"/>
              </a:ext>
            </a:extLst>
          </p:cNvPr>
          <p:cNvSpPr>
            <a:spLocks noGrp="1"/>
          </p:cNvSpPr>
          <p:nvPr>
            <p:ph sz="quarter" idx="14"/>
          </p:nvPr>
        </p:nvSpPr>
        <p:spPr>
          <a:xfrm>
            <a:off x="5842661" y="3046022"/>
            <a:ext cx="5663455" cy="2113807"/>
          </a:xfrm>
        </p:spPr>
        <p:txBody>
          <a:bodyPr anchor="t"/>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53AC16E3-3114-44A8-81A1-24F0AEE1285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69154" y="2125682"/>
            <a:ext cx="2858460" cy="2372095"/>
          </a:xfrm>
          <a:prstGeom prst="rect">
            <a:avLst/>
          </a:prstGeom>
        </p:spPr>
      </p:pic>
      <p:cxnSp>
        <p:nvCxnSpPr>
          <p:cNvPr id="5" name="Straight Connector 4">
            <a:extLst>
              <a:ext uri="{FF2B5EF4-FFF2-40B4-BE49-F238E27FC236}">
                <a16:creationId xmlns:a16="http://schemas.microsoft.com/office/drawing/2014/main" id="{1F74E6A3-E8CE-4D59-846E-ACB471F9646A}"/>
              </a:ext>
            </a:extLst>
          </p:cNvPr>
          <p:cNvCxnSpPr/>
          <p:nvPr userDrawn="1"/>
        </p:nvCxnSpPr>
        <p:spPr>
          <a:xfrm>
            <a:off x="5094514" y="1312223"/>
            <a:ext cx="0" cy="4156255"/>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963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E3D4278-0357-4BDE-BA55-EFCCDBF8EE0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8858" y="1281859"/>
            <a:ext cx="4420736" cy="3668551"/>
          </a:xfrm>
          <a:prstGeom prst="rect">
            <a:avLst/>
          </a:prstGeom>
        </p:spPr>
      </p:pic>
    </p:spTree>
    <p:extLst>
      <p:ext uri="{BB962C8B-B14F-4D97-AF65-F5344CB8AC3E}">
        <p14:creationId xmlns:p14="http://schemas.microsoft.com/office/powerpoint/2010/main" val="111022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766A-FB4B-4F5B-81C1-BC4719F8DDC1}"/>
              </a:ext>
            </a:extLst>
          </p:cNvPr>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8406FAE-2B65-4D5D-8CC3-D6A6FF88CD26}"/>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5" name="Content Placeholder 4">
            <a:extLst>
              <a:ext uri="{FF2B5EF4-FFF2-40B4-BE49-F238E27FC236}">
                <a16:creationId xmlns:a16="http://schemas.microsoft.com/office/drawing/2014/main" id="{BB2D8411-DD7B-44FD-8E2A-B2FE04A7BC05}"/>
              </a:ext>
            </a:extLst>
          </p:cNvPr>
          <p:cNvSpPr>
            <a:spLocks noGrp="1"/>
          </p:cNvSpPr>
          <p:nvPr>
            <p:ph sz="quarter" idx="11"/>
          </p:nvPr>
        </p:nvSpPr>
        <p:spPr>
          <a:xfrm>
            <a:off x="4649788" y="576263"/>
            <a:ext cx="6889069" cy="5600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F2FC7AFF-5FEC-4944-8B73-10DBCD550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199958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53143"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4984750" y="471962"/>
            <a:ext cx="6647131" cy="5914076"/>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52463" y="3054349"/>
            <a:ext cx="3792537" cy="33316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1326979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653143"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4984750" y="471962"/>
            <a:ext cx="3185474" cy="2805628"/>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652463" y="3054349"/>
            <a:ext cx="3792537" cy="33316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2805628"/>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D55C9870-A338-40DF-88AE-19D26EA1DC99}"/>
              </a:ext>
            </a:extLst>
          </p:cNvPr>
          <p:cNvSpPr>
            <a:spLocks noGrp="1"/>
          </p:cNvSpPr>
          <p:nvPr>
            <p:ph type="pic" sz="quarter" idx="14"/>
          </p:nvPr>
        </p:nvSpPr>
        <p:spPr>
          <a:xfrm>
            <a:off x="4984750" y="3580411"/>
            <a:ext cx="3185474" cy="2805628"/>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7FCFF06F-9E57-430C-8231-5ACD8151A2C3}"/>
              </a:ext>
            </a:extLst>
          </p:cNvPr>
          <p:cNvSpPr>
            <a:spLocks noGrp="1"/>
          </p:cNvSpPr>
          <p:nvPr>
            <p:ph type="pic" sz="quarter" idx="15"/>
          </p:nvPr>
        </p:nvSpPr>
        <p:spPr>
          <a:xfrm>
            <a:off x="8446408" y="3580411"/>
            <a:ext cx="3185474" cy="2805628"/>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341603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4200411"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4199731" y="3054349"/>
            <a:ext cx="3792537" cy="33316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5914076"/>
          </a:xfrm>
          <a:solidFill>
            <a:schemeClr val="bg2"/>
          </a:solidFill>
        </p:spPr>
        <p:txBody>
          <a:bodyPr/>
          <a:lstStyle/>
          <a:p>
            <a:r>
              <a:rPr lang="en-US"/>
              <a:t>Click icon to add picture</a:t>
            </a:r>
            <a:endParaRPr lang="en-US" dirty="0"/>
          </a:p>
        </p:txBody>
      </p:sp>
      <p:sp>
        <p:nvSpPr>
          <p:cNvPr id="12" name="Picture Placeholder 6">
            <a:extLst>
              <a:ext uri="{FF2B5EF4-FFF2-40B4-BE49-F238E27FC236}">
                <a16:creationId xmlns:a16="http://schemas.microsoft.com/office/drawing/2014/main" id="{63158FB2-6D46-48FE-BF2D-02C197148C0F}"/>
              </a:ext>
            </a:extLst>
          </p:cNvPr>
          <p:cNvSpPr>
            <a:spLocks noGrp="1"/>
          </p:cNvSpPr>
          <p:nvPr>
            <p:ph type="pic" sz="quarter" idx="14"/>
          </p:nvPr>
        </p:nvSpPr>
        <p:spPr>
          <a:xfrm>
            <a:off x="560118" y="471962"/>
            <a:ext cx="3185474" cy="5914076"/>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681996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4200411"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4199731" y="3054349"/>
            <a:ext cx="3792537" cy="33316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8446407" y="471962"/>
            <a:ext cx="3185474" cy="2831892"/>
          </a:xfrm>
          <a:solidFill>
            <a:schemeClr val="bg2"/>
          </a:solidFill>
        </p:spPr>
        <p:txBody>
          <a:bodyPr/>
          <a:lstStyle/>
          <a:p>
            <a:r>
              <a:rPr lang="en-US"/>
              <a:t>Click icon to add picture</a:t>
            </a:r>
            <a:endParaRPr lang="en-US" dirty="0"/>
          </a:p>
        </p:txBody>
      </p:sp>
      <p:sp>
        <p:nvSpPr>
          <p:cNvPr id="12" name="Picture Placeholder 6">
            <a:extLst>
              <a:ext uri="{FF2B5EF4-FFF2-40B4-BE49-F238E27FC236}">
                <a16:creationId xmlns:a16="http://schemas.microsoft.com/office/drawing/2014/main" id="{63158FB2-6D46-48FE-BF2D-02C197148C0F}"/>
              </a:ext>
            </a:extLst>
          </p:cNvPr>
          <p:cNvSpPr>
            <a:spLocks noGrp="1"/>
          </p:cNvSpPr>
          <p:nvPr>
            <p:ph type="pic" sz="quarter" idx="14"/>
          </p:nvPr>
        </p:nvSpPr>
        <p:spPr>
          <a:xfrm>
            <a:off x="560118" y="471962"/>
            <a:ext cx="3185474" cy="2831892"/>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2AE99182-DEE5-48E5-A994-58E36BEEE9F8}"/>
              </a:ext>
            </a:extLst>
          </p:cNvPr>
          <p:cNvSpPr>
            <a:spLocks noGrp="1"/>
          </p:cNvSpPr>
          <p:nvPr>
            <p:ph type="pic" sz="quarter" idx="15"/>
          </p:nvPr>
        </p:nvSpPr>
        <p:spPr>
          <a:xfrm>
            <a:off x="8446407" y="3554146"/>
            <a:ext cx="3185474" cy="2831892"/>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BD8BB651-0DC6-4196-A681-34E6521FC869}"/>
              </a:ext>
            </a:extLst>
          </p:cNvPr>
          <p:cNvSpPr>
            <a:spLocks noGrp="1"/>
          </p:cNvSpPr>
          <p:nvPr>
            <p:ph type="pic" sz="quarter" idx="16"/>
          </p:nvPr>
        </p:nvSpPr>
        <p:spPr>
          <a:xfrm>
            <a:off x="560118" y="3554146"/>
            <a:ext cx="3185474" cy="2831892"/>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145235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7768772"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560119" y="471962"/>
            <a:ext cx="6647131" cy="5914076"/>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7768092" y="3054349"/>
            <a:ext cx="3792537" cy="33316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Tree>
    <p:extLst>
      <p:ext uri="{BB962C8B-B14F-4D97-AF65-F5344CB8AC3E}">
        <p14:creationId xmlns:p14="http://schemas.microsoft.com/office/powerpoint/2010/main" val="283053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34A3-FFED-4097-AED5-5CDFA82CC49B}"/>
              </a:ext>
            </a:extLst>
          </p:cNvPr>
          <p:cNvSpPr>
            <a:spLocks noGrp="1"/>
          </p:cNvSpPr>
          <p:nvPr>
            <p:ph type="title"/>
          </p:nvPr>
        </p:nvSpPr>
        <p:spPr>
          <a:xfrm>
            <a:off x="7714260" y="471962"/>
            <a:ext cx="3791857" cy="2266475"/>
          </a:xfrm>
        </p:spPr>
        <p:txBody>
          <a:bodyPr anchor="b">
            <a:noAutofit/>
          </a:bodyPr>
          <a:lstStyle>
            <a:lvl1pPr>
              <a:defRPr lang="en-US" sz="3200"/>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39D0DA57-65C0-4151-9DB9-6A5B83739CF0}"/>
              </a:ext>
            </a:extLst>
          </p:cNvPr>
          <p:cNvSpPr>
            <a:spLocks noGrp="1"/>
          </p:cNvSpPr>
          <p:nvPr>
            <p:ph type="sldNum" sz="quarter" idx="10"/>
          </p:nvPr>
        </p:nvSpPr>
        <p:spPr/>
        <p:txBody>
          <a:bodyPr/>
          <a:lstStyle/>
          <a:p>
            <a:fld id="{A5367B4B-B67A-40B8-A839-822F378FF266}" type="slidenum">
              <a:rPr lang="en-US" smtClean="0"/>
              <a:t>‹#›</a:t>
            </a:fld>
            <a:endParaRPr lang="en-US"/>
          </a:p>
        </p:txBody>
      </p:sp>
      <p:sp>
        <p:nvSpPr>
          <p:cNvPr id="7" name="Picture Placeholder 6">
            <a:extLst>
              <a:ext uri="{FF2B5EF4-FFF2-40B4-BE49-F238E27FC236}">
                <a16:creationId xmlns:a16="http://schemas.microsoft.com/office/drawing/2014/main" id="{6FEB4EBD-BA8D-4B23-BE73-541CC67C150F}"/>
              </a:ext>
            </a:extLst>
          </p:cNvPr>
          <p:cNvSpPr>
            <a:spLocks noGrp="1"/>
          </p:cNvSpPr>
          <p:nvPr>
            <p:ph type="pic" sz="quarter" idx="11"/>
          </p:nvPr>
        </p:nvSpPr>
        <p:spPr>
          <a:xfrm>
            <a:off x="685883" y="471961"/>
            <a:ext cx="3185474" cy="2805628"/>
          </a:xfrm>
          <a:solidFill>
            <a:schemeClr val="bg2"/>
          </a:solidFill>
        </p:spPr>
        <p:txBody>
          <a:bodyPr/>
          <a:lstStyle/>
          <a:p>
            <a:r>
              <a:rPr lang="en-US"/>
              <a:t>Click icon to add picture</a:t>
            </a:r>
            <a:endParaRPr lang="en-US" dirty="0"/>
          </a:p>
        </p:txBody>
      </p:sp>
      <p:sp>
        <p:nvSpPr>
          <p:cNvPr id="9" name="Content Placeholder 8">
            <a:extLst>
              <a:ext uri="{FF2B5EF4-FFF2-40B4-BE49-F238E27FC236}">
                <a16:creationId xmlns:a16="http://schemas.microsoft.com/office/drawing/2014/main" id="{1B28AF48-AC6B-4471-93A0-CEE6A57F2F1F}"/>
              </a:ext>
            </a:extLst>
          </p:cNvPr>
          <p:cNvSpPr>
            <a:spLocks noGrp="1"/>
          </p:cNvSpPr>
          <p:nvPr>
            <p:ph sz="quarter" idx="12"/>
          </p:nvPr>
        </p:nvSpPr>
        <p:spPr>
          <a:xfrm>
            <a:off x="7713580" y="3054349"/>
            <a:ext cx="3792537" cy="33316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Graphic 9">
            <a:extLst>
              <a:ext uri="{FF2B5EF4-FFF2-40B4-BE49-F238E27FC236}">
                <a16:creationId xmlns:a16="http://schemas.microsoft.com/office/drawing/2014/main" id="{F6299DA7-59C6-48EE-8EAD-40DEB9C53E7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6778950"/>
            <a:ext cx="12192001" cy="79050"/>
          </a:xfrm>
          <a:prstGeom prst="rect">
            <a:avLst/>
          </a:prstGeom>
        </p:spPr>
      </p:pic>
      <p:sp>
        <p:nvSpPr>
          <p:cNvPr id="11" name="Picture Placeholder 6">
            <a:extLst>
              <a:ext uri="{FF2B5EF4-FFF2-40B4-BE49-F238E27FC236}">
                <a16:creationId xmlns:a16="http://schemas.microsoft.com/office/drawing/2014/main" id="{567D37CB-B641-42E0-B09E-2245D3CA582E}"/>
              </a:ext>
            </a:extLst>
          </p:cNvPr>
          <p:cNvSpPr>
            <a:spLocks noGrp="1"/>
          </p:cNvSpPr>
          <p:nvPr>
            <p:ph type="pic" sz="quarter" idx="13"/>
          </p:nvPr>
        </p:nvSpPr>
        <p:spPr>
          <a:xfrm>
            <a:off x="4147540" y="471962"/>
            <a:ext cx="3185474" cy="2805628"/>
          </a:xfrm>
          <a:solidFill>
            <a:schemeClr val="bg2"/>
          </a:solidFill>
        </p:spPr>
        <p:txBody>
          <a:bodyPr/>
          <a:lstStyle/>
          <a:p>
            <a:r>
              <a:rPr lang="en-US"/>
              <a:t>Click icon to add picture</a:t>
            </a:r>
            <a:endParaRPr lang="en-US" dirty="0"/>
          </a:p>
        </p:txBody>
      </p:sp>
      <p:sp>
        <p:nvSpPr>
          <p:cNvPr id="14" name="Picture Placeholder 6">
            <a:extLst>
              <a:ext uri="{FF2B5EF4-FFF2-40B4-BE49-F238E27FC236}">
                <a16:creationId xmlns:a16="http://schemas.microsoft.com/office/drawing/2014/main" id="{D55C9870-A338-40DF-88AE-19D26EA1DC99}"/>
              </a:ext>
            </a:extLst>
          </p:cNvPr>
          <p:cNvSpPr>
            <a:spLocks noGrp="1"/>
          </p:cNvSpPr>
          <p:nvPr>
            <p:ph type="pic" sz="quarter" idx="14"/>
          </p:nvPr>
        </p:nvSpPr>
        <p:spPr>
          <a:xfrm>
            <a:off x="685883" y="3580411"/>
            <a:ext cx="3185474" cy="2805628"/>
          </a:xfrm>
          <a:solidFill>
            <a:schemeClr val="bg2"/>
          </a:solidFill>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7FCFF06F-9E57-430C-8231-5ACD8151A2C3}"/>
              </a:ext>
            </a:extLst>
          </p:cNvPr>
          <p:cNvSpPr>
            <a:spLocks noGrp="1"/>
          </p:cNvSpPr>
          <p:nvPr>
            <p:ph type="pic" sz="quarter" idx="15"/>
          </p:nvPr>
        </p:nvSpPr>
        <p:spPr>
          <a:xfrm>
            <a:off x="4147540" y="3580411"/>
            <a:ext cx="3185474" cy="2805628"/>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3570528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DC3F90-8599-4CD6-A757-309E6725E646}"/>
              </a:ext>
            </a:extLst>
          </p:cNvPr>
          <p:cNvSpPr>
            <a:spLocks noGrp="1"/>
          </p:cNvSpPr>
          <p:nvPr>
            <p:ph type="title"/>
          </p:nvPr>
        </p:nvSpPr>
        <p:spPr>
          <a:xfrm>
            <a:off x="653143" y="575953"/>
            <a:ext cx="3722914" cy="560101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EBF737D-E40B-4179-9AA3-60F15E8EA16C}"/>
              </a:ext>
            </a:extLst>
          </p:cNvPr>
          <p:cNvSpPr>
            <a:spLocks noGrp="1"/>
          </p:cNvSpPr>
          <p:nvPr>
            <p:ph type="sldNum" sz="quarter" idx="4"/>
          </p:nvPr>
        </p:nvSpPr>
        <p:spPr>
          <a:xfrm>
            <a:off x="11631881" y="6386039"/>
            <a:ext cx="39782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67B4B-B67A-40B8-A839-822F378FF266}" type="slidenum">
              <a:rPr lang="en-US" smtClean="0"/>
              <a:t>‹#›</a:t>
            </a:fld>
            <a:endParaRPr lang="en-US"/>
          </a:p>
        </p:txBody>
      </p:sp>
      <p:sp>
        <p:nvSpPr>
          <p:cNvPr id="8" name="Text Placeholder 7">
            <a:extLst>
              <a:ext uri="{FF2B5EF4-FFF2-40B4-BE49-F238E27FC236}">
                <a16:creationId xmlns:a16="http://schemas.microsoft.com/office/drawing/2014/main" id="{B3235292-8BD1-4F6C-83D0-336205A04819}"/>
              </a:ext>
            </a:extLst>
          </p:cNvPr>
          <p:cNvSpPr>
            <a:spLocks noGrp="1"/>
          </p:cNvSpPr>
          <p:nvPr>
            <p:ph type="body" idx="1"/>
          </p:nvPr>
        </p:nvSpPr>
        <p:spPr>
          <a:xfrm>
            <a:off x="4643252" y="575953"/>
            <a:ext cx="6895605" cy="560101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9784284"/>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3" r:id="rId5"/>
    <p:sldLayoutId id="2147483663" r:id="rId6"/>
    <p:sldLayoutId id="2147483664" r:id="rId7"/>
    <p:sldLayoutId id="2147483652" r:id="rId8"/>
    <p:sldLayoutId id="2147483654" r:id="rId9"/>
    <p:sldLayoutId id="2147483656" r:id="rId10"/>
    <p:sldLayoutId id="2147483661" r:id="rId11"/>
    <p:sldLayoutId id="2147483655" r:id="rId12"/>
    <p:sldLayoutId id="2147483660" r:id="rId13"/>
    <p:sldLayoutId id="2147483662" r:id="rId14"/>
    <p:sldLayoutId id="2147483659" r:id="rId15"/>
    <p:sldLayoutId id="2147483657" r:id="rId16"/>
    <p:sldLayoutId id="2147483667" r:id="rId17"/>
  </p:sldLayoutIdLst>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grants.nih.gov/grants/policy/nihgps/HTML5/introduction.htm" TargetMode="External"/><Relationship Id="rId2" Type="http://schemas.openxmlformats.org/officeDocument/2006/relationships/image" Target="../media/image14.jpeg"/><Relationship Id="rId1" Type="http://schemas.openxmlformats.org/officeDocument/2006/relationships/slideLayout" Target="../slideLayouts/slideLayout10.xml"/><Relationship Id="rId4" Type="http://schemas.openxmlformats.org/officeDocument/2006/relationships/hyperlink" Target="https://grants.nih.gov/grants/how-to-apply-application-guide/forms-e/general/g.100-how-to-use-the-application-instructions.ht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grants.nih.gov/funding/searchguide/index.html#/" TargetMode="External"/><Relationship Id="rId2" Type="http://schemas.openxmlformats.org/officeDocument/2006/relationships/image" Target="../media/image15.jpeg"/><Relationship Id="rId1" Type="http://schemas.openxmlformats.org/officeDocument/2006/relationships/slideLayout" Target="../slideLayouts/slideLayout10.xml"/><Relationship Id="rId5" Type="http://schemas.openxmlformats.org/officeDocument/2006/relationships/hyperlink" Target="https://public.era.nih.gov/commonsplus/public/login.era?TARGET=https%3A%2F%2Fpublic.era.nih.gov%3A443%2Fcommonsplus%2Fhome.era" TargetMode="External"/><Relationship Id="rId4" Type="http://schemas.openxmlformats.org/officeDocument/2006/relationships/hyperlink" Target="https://public.era.nih.gov/assist/public/login.era?TARGET=https%3A%2F%2Fpublic.era.nih.gov%3A443%2Fassist%2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grants.nih.gov/grants/how-to-apply-application-guide/due-dates-and-submission-policies/due-dates.htm" TargetMode="External"/><Relationship Id="rId2" Type="http://schemas.openxmlformats.org/officeDocument/2006/relationships/image" Target="../media/image16.jpeg"/><Relationship Id="rId1" Type="http://schemas.openxmlformats.org/officeDocument/2006/relationships/slideLayout" Target="../slideLayouts/slideLayout10.xml"/><Relationship Id="rId5" Type="http://schemas.openxmlformats.org/officeDocument/2006/relationships/hyperlink" Target="https://grants.nih.gov/grants/how-to-apply-application-guide/format-and-write/develop-your-budget.htm" TargetMode="External"/><Relationship Id="rId4" Type="http://schemas.openxmlformats.org/officeDocument/2006/relationships/hyperlink" Target="https://grants.nih.gov/grants/how-to-apply-application-guide/format-and-write/page-limits.htm#oth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grants.nih.gov/grants/guide/notice-files/NOT-OD-21-057.html" TargetMode="External"/><Relationship Id="rId2" Type="http://schemas.openxmlformats.org/officeDocument/2006/relationships/hyperlink" Target="https://grants.nih.gov/grants/how-to-apply-application-guide/format-and-write/develop-your-budget.htm#modbud" TargetMode="Externa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6.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0.xml"/><Relationship Id="rId1" Type="http://schemas.openxmlformats.org/officeDocument/2006/relationships/themeOverride" Target="../theme/themeOverride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nspires.nasaprs.com/" TargetMode="External"/><Relationship Id="rId2" Type="http://schemas.openxmlformats.org/officeDocument/2006/relationships/slideLayout" Target="../slideLayouts/slideLayout10.xml"/><Relationship Id="rId1" Type="http://schemas.openxmlformats.org/officeDocument/2006/relationships/themeOverride" Target="../theme/themeOverride3.xml"/><Relationship Id="rId6" Type="http://schemas.openxmlformats.org/officeDocument/2006/relationships/hyperlink" Target="https://prod.nais.nasa.gov/pub/pub_library/srba/documents/2020_edition_Proposers_Guidebook.pdf" TargetMode="External"/><Relationship Id="rId5" Type="http://schemas.openxmlformats.org/officeDocument/2006/relationships/hyperlink" Target="https://gcc02.safelinks.protection.outlook.com/?url=http%3A%2F%2Fsolicitation.nasaprs.com%2FROSES2021&amp;data=04%7C01%7Candrew.m.dollar%40nasa.gov%7C91a68c238ff0402b0f9508d8cdfb4d87%7C7005d45845be48ae8140d43da96dd17b%7C0%7C0%7C637485826581493084%7CUnknown%7CTWFpbGZsb3d8eyJWIjoiMC4wLjAwMDAiLCJQIjoiV2luMzIiLCJBTiI6Ik1haWwiLCJXVCI6Mn0%3D%7C1000&amp;sdata=JOyLEZ9oytC9LmzgxpzMB2EF%2F7KtoFhgRT1PUmFSP5k%3D&amp;reserved=0" TargetMode="Externa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0.xml"/><Relationship Id="rId1" Type="http://schemas.openxmlformats.org/officeDocument/2006/relationships/themeOverride" Target="../theme/themeOverride4.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0.xml"/><Relationship Id="rId1" Type="http://schemas.openxmlformats.org/officeDocument/2006/relationships/themeOverride" Target="../theme/themeOverride5.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0.xml"/><Relationship Id="rId1" Type="http://schemas.openxmlformats.org/officeDocument/2006/relationships/themeOverride" Target="../theme/themeOverride6.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0.xml"/><Relationship Id="rId1" Type="http://schemas.openxmlformats.org/officeDocument/2006/relationships/themeOverride" Target="../theme/themeOverride7.xml"/><Relationship Id="rId6" Type="http://schemas.openxmlformats.org/officeDocument/2006/relationships/image" Target="../media/image26.png"/><Relationship Id="rId5" Type="http://schemas.openxmlformats.org/officeDocument/2006/relationships/hyperlink" Target="https://science.nasa.gov/science-pink/s3fs-public/atoms/files/NoDDFAQ021021.pdf" TargetMode="External"/><Relationship Id="rId4" Type="http://schemas.openxmlformats.org/officeDocument/2006/relationships/hyperlink" Target="https://science.nasa.gov/science-pink/s3fs-public/atoms/files/NoDD%20Explanatory%20Document%20021221.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hyperlink" Target="https://www.fns.usda.gov/" TargetMode="External"/><Relationship Id="rId13" Type="http://schemas.openxmlformats.org/officeDocument/2006/relationships/hyperlink" Target="https://nifa.usda.gov/" TargetMode="External"/><Relationship Id="rId18" Type="http://schemas.openxmlformats.org/officeDocument/2006/relationships/hyperlink" Target="https://www.rd.usda.gov/about-rd/agencies/rural-housing-service" TargetMode="External"/><Relationship Id="rId3" Type="http://schemas.openxmlformats.org/officeDocument/2006/relationships/hyperlink" Target="https://www.ams.usda.gov/" TargetMode="External"/><Relationship Id="rId7" Type="http://schemas.openxmlformats.org/officeDocument/2006/relationships/hyperlink" Target="https://www.fsa.usda.gov/" TargetMode="External"/><Relationship Id="rId12" Type="http://schemas.openxmlformats.org/officeDocument/2006/relationships/hyperlink" Target="https://www.nass.usda.gov/" TargetMode="External"/><Relationship Id="rId17" Type="http://schemas.openxmlformats.org/officeDocument/2006/relationships/hyperlink" Target="https://www.rd.usda.gov/about-rd/agencies/rural-utilities-service" TargetMode="External"/><Relationship Id="rId2" Type="http://schemas.openxmlformats.org/officeDocument/2006/relationships/image" Target="../media/image28.jpeg"/><Relationship Id="rId16" Type="http://schemas.openxmlformats.org/officeDocument/2006/relationships/hyperlink" Target="https://www.rd.usda.gov/" TargetMode="External"/><Relationship Id="rId1" Type="http://schemas.openxmlformats.org/officeDocument/2006/relationships/slideLayout" Target="../slideLayouts/slideLayout15.xml"/><Relationship Id="rId6" Type="http://schemas.openxmlformats.org/officeDocument/2006/relationships/hyperlink" Target="https://www.ers.usda.gov/" TargetMode="External"/><Relationship Id="rId11" Type="http://schemas.openxmlformats.org/officeDocument/2006/relationships/hyperlink" Target="https://www.fs.fed.us/" TargetMode="External"/><Relationship Id="rId5" Type="http://schemas.openxmlformats.org/officeDocument/2006/relationships/hyperlink" Target="https://www.aphis.usda.gov/" TargetMode="External"/><Relationship Id="rId15" Type="http://schemas.openxmlformats.org/officeDocument/2006/relationships/hyperlink" Target="http://www.rma.usda.gov/" TargetMode="External"/><Relationship Id="rId10" Type="http://schemas.openxmlformats.org/officeDocument/2006/relationships/hyperlink" Target="https://www.fas.usda.gov/" TargetMode="External"/><Relationship Id="rId19" Type="http://schemas.openxmlformats.org/officeDocument/2006/relationships/hyperlink" Target="https://www.rd.usda.gov/about-rd/agencies/rural-business-cooperative-service" TargetMode="External"/><Relationship Id="rId4" Type="http://schemas.openxmlformats.org/officeDocument/2006/relationships/hyperlink" Target="https://www.ars.usda.gov/" TargetMode="External"/><Relationship Id="rId9" Type="http://schemas.openxmlformats.org/officeDocument/2006/relationships/hyperlink" Target="https://www.fsis.usda.gov/" TargetMode="External"/><Relationship Id="rId14" Type="http://schemas.openxmlformats.org/officeDocument/2006/relationships/hyperlink" Target="https://www.nrcs.usda.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nifa.usda.gov/upcoming-rfa-calendar" TargetMode="External"/><Relationship Id="rId2" Type="http://schemas.openxmlformats.org/officeDocument/2006/relationships/image" Target="../media/image29.jpeg"/><Relationship Id="rId1" Type="http://schemas.openxmlformats.org/officeDocument/2006/relationships/slideLayout" Target="../slideLayouts/slideLayout15.xml"/><Relationship Id="rId5" Type="http://schemas.openxmlformats.org/officeDocument/2006/relationships/hyperlink" Target="https://nifa.usda.gov/resource/application-support-templates" TargetMode="External"/><Relationship Id="rId4" Type="http://schemas.openxmlformats.org/officeDocument/2006/relationships/hyperlink" Target="https://nifa.usda.gov/resource/2018-farm-bill-indirect-cost-provisio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6.xml"/><Relationship Id="rId1" Type="http://schemas.openxmlformats.org/officeDocument/2006/relationships/themeOverride" Target="../theme/themeOverride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hemeOverride" Target="../theme/themeOverride9.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hemeOverride" Target="../theme/themeOverride10.xml"/><Relationship Id="rId6" Type="http://schemas.openxmlformats.org/officeDocument/2006/relationships/image" Target="../media/image36.jpeg"/><Relationship Id="rId5" Type="http://schemas.openxmlformats.org/officeDocument/2006/relationships/hyperlink" Target="https://www.ecfr.gov/cgi-bin/text-idx?rgn=div5&amp;node=10:4.0.1.3.13" TargetMode="External"/><Relationship Id="rId4" Type="http://schemas.openxmlformats.org/officeDocument/2006/relationships/hyperlink" Target="https://www.ecfr.gov/cgi-bin/text-idx?SID=603839ff9f638565f4dab514877ab3f2&amp;node=pt2.1.910&amp;rgn=div5"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hemeOverride" Target="../theme/themeOverride11.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8" Type="http://schemas.openxmlformats.org/officeDocument/2006/relationships/hyperlink" Target="https://arpa-e-foa.energy.gov/Login.aspx" TargetMode="External"/><Relationship Id="rId3" Type="http://schemas.openxmlformats.org/officeDocument/2006/relationships/image" Target="../media/image34.jpeg"/><Relationship Id="rId7" Type="http://schemas.openxmlformats.org/officeDocument/2006/relationships/hyperlink" Target="https://epicweb.ee.doe.gov/EPICWeb/#/home" TargetMode="External"/><Relationship Id="rId2" Type="http://schemas.openxmlformats.org/officeDocument/2006/relationships/slideLayout" Target="../slideLayouts/slideLayout12.xml"/><Relationship Id="rId1" Type="http://schemas.openxmlformats.org/officeDocument/2006/relationships/themeOverride" Target="../theme/themeOverride12.xml"/><Relationship Id="rId6" Type="http://schemas.openxmlformats.org/officeDocument/2006/relationships/hyperlink" Target="https://eere-exchange.energy.gov/" TargetMode="External"/><Relationship Id="rId5" Type="http://schemas.openxmlformats.org/officeDocument/2006/relationships/hyperlink" Target="https://pamspublic.science.energy.gov/" TargetMode="External"/><Relationship Id="rId4" Type="http://schemas.openxmlformats.org/officeDocument/2006/relationships/hyperlink" Target="https://www.grants.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6.xml"/><Relationship Id="rId1" Type="http://schemas.openxmlformats.org/officeDocument/2006/relationships/themeOverride" Target="../theme/themeOverr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1.xml"/><Relationship Id="rId1" Type="http://schemas.openxmlformats.org/officeDocument/2006/relationships/themeOverride" Target="../theme/themeOverride14.xml"/><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1.xml"/><Relationship Id="rId1" Type="http://schemas.openxmlformats.org/officeDocument/2006/relationships/themeOverride" Target="../theme/themeOverride15.xml"/><Relationship Id="rId5" Type="http://schemas.openxmlformats.org/officeDocument/2006/relationships/image" Target="../media/image41.jpeg"/><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8" Type="http://schemas.openxmlformats.org/officeDocument/2006/relationships/hyperlink" Target="https://www.grants.gov/" TargetMode="External"/><Relationship Id="rId3" Type="http://schemas.openxmlformats.org/officeDocument/2006/relationships/image" Target="../media/image39.jpeg"/><Relationship Id="rId7" Type="http://schemas.openxmlformats.org/officeDocument/2006/relationships/hyperlink" Target="https://www2.ed.gov/fund/grant/about/training-management.html" TargetMode="External"/><Relationship Id="rId2" Type="http://schemas.openxmlformats.org/officeDocument/2006/relationships/slideLayout" Target="../slideLayouts/slideLayout11.xml"/><Relationship Id="rId1" Type="http://schemas.openxmlformats.org/officeDocument/2006/relationships/themeOverride" Target="../theme/themeOverride16.xml"/><Relationship Id="rId6" Type="http://schemas.openxmlformats.org/officeDocument/2006/relationships/hyperlink" Target="https://www2.ed.gov/fund/grants-apply.html?src=pn" TargetMode="External"/><Relationship Id="rId5" Type="http://schemas.openxmlformats.org/officeDocument/2006/relationships/hyperlink" Target="https://ies.ed.gov/funding/" TargetMode="External"/><Relationship Id="rId10" Type="http://schemas.openxmlformats.org/officeDocument/2006/relationships/image" Target="../media/image41.jpeg"/><Relationship Id="rId4" Type="http://schemas.openxmlformats.org/officeDocument/2006/relationships/hyperlink" Target="https://www.g5.gov/WebBanner.html" TargetMode="External"/><Relationship Id="rId9"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1.xml"/><Relationship Id="rId1" Type="http://schemas.openxmlformats.org/officeDocument/2006/relationships/themeOverride" Target="../theme/themeOverride17.xml"/><Relationship Id="rId5" Type="http://schemas.openxmlformats.org/officeDocument/2006/relationships/image" Target="../media/image41.jpeg"/><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https://cdmrp.army.mil/funding/prgdefault" TargetMode="External"/><Relationship Id="rId2" Type="http://schemas.openxmlformats.org/officeDocument/2006/relationships/image" Target="../media/image46.jpeg"/><Relationship Id="rId1" Type="http://schemas.openxmlformats.org/officeDocument/2006/relationships/slideLayout" Target="../slideLayouts/slideLayout10.xml"/><Relationship Id="rId5" Type="http://schemas.openxmlformats.org/officeDocument/2006/relationships/hyperlink" Target="https://www.grants.gov/help/html/help/index.htm?callingApp=custom" TargetMode="External"/><Relationship Id="rId4" Type="http://schemas.openxmlformats.org/officeDocument/2006/relationships/hyperlink" Target="https://ebrap.org/eBRAP/public/index.ht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grants.nih.gov/grants/guide/pa-files/PA-21-194.html" TargetMode="Externa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46;p1">
            <a:extLst>
              <a:ext uri="{FF2B5EF4-FFF2-40B4-BE49-F238E27FC236}">
                <a16:creationId xmlns:a16="http://schemas.microsoft.com/office/drawing/2014/main" id="{3BC7013D-BFCC-4E05-8C80-12E9B9BDC035}"/>
              </a:ext>
            </a:extLst>
          </p:cNvPr>
          <p:cNvSpPr txBox="1"/>
          <p:nvPr/>
        </p:nvSpPr>
        <p:spPr>
          <a:xfrm>
            <a:off x="543210" y="2159181"/>
            <a:ext cx="3487252" cy="4524275"/>
          </a:xfrm>
          <a:prstGeom prst="rect">
            <a:avLst/>
          </a:prstGeom>
          <a:noFill/>
          <a:ln>
            <a:solidFill>
              <a:srgbClr val="C00000"/>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dirty="0">
                <a:solidFill>
                  <a:srgbClr val="000000"/>
                </a:solidFill>
                <a:ea typeface="Arial"/>
                <a:cs typeface="Arial"/>
                <a:sym typeface="Arial"/>
              </a:rPr>
              <a:t>Zoom Troubleshooting</a:t>
            </a: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lvl="0"/>
            <a:r>
              <a:rPr lang="en-US" sz="1600" b="1" dirty="0">
                <a:solidFill>
                  <a:srgbClr val="000000"/>
                </a:solidFill>
                <a:cs typeface="Arial"/>
                <a:sym typeface="Arial"/>
              </a:rPr>
              <a:t>Issues with Audio</a:t>
            </a:r>
            <a:endParaRPr lang="en-US" sz="1600" dirty="0">
              <a:sym typeface="Arial"/>
            </a:endParaRPr>
          </a:p>
          <a:p>
            <a:pPr lvl="0"/>
            <a:r>
              <a:rPr lang="en-US" sz="1600" dirty="0">
                <a:solidFill>
                  <a:srgbClr val="000000"/>
                </a:solidFill>
                <a:ea typeface="Arial"/>
                <a:cs typeface="Arial"/>
                <a:sym typeface="Arial"/>
              </a:rPr>
              <a:t>Turn off headset/computer speakers and call in by phone for audio</a:t>
            </a:r>
          </a:p>
          <a:p>
            <a:pPr lvl="0"/>
            <a:endParaRPr lang="en-US" sz="1600" dirty="0">
              <a:solidFill>
                <a:srgbClr val="000000"/>
              </a:solidFill>
              <a:ea typeface="Arial"/>
              <a:cs typeface="Arial"/>
              <a:sym typeface="Arial"/>
            </a:endParaRPr>
          </a:p>
          <a:p>
            <a:pPr lvl="0"/>
            <a:r>
              <a:rPr lang="en-US" sz="1600" b="1" dirty="0">
                <a:solidFill>
                  <a:srgbClr val="000000"/>
                </a:solidFill>
                <a:ea typeface="Arial"/>
                <a:cs typeface="Arial"/>
                <a:sym typeface="Arial"/>
              </a:rPr>
              <a:t>General Issues </a:t>
            </a:r>
            <a:endParaRPr lang="en-US" sz="1600" dirty="0"/>
          </a:p>
          <a:p>
            <a:pPr lvl="0"/>
            <a:r>
              <a:rPr lang="en-US" sz="1600" dirty="0">
                <a:solidFill>
                  <a:srgbClr val="000000"/>
                </a:solidFill>
                <a:ea typeface="Arial"/>
                <a:cs typeface="Arial"/>
                <a:sym typeface="Arial"/>
              </a:rPr>
              <a:t>Log off and log back in using </a:t>
            </a:r>
            <a:r>
              <a:rPr lang="en-US" sz="1600" dirty="0" err="1">
                <a:solidFill>
                  <a:srgbClr val="000000"/>
                </a:solidFill>
                <a:ea typeface="Arial"/>
                <a:cs typeface="Arial"/>
                <a:sym typeface="Arial"/>
              </a:rPr>
              <a:t>SSO</a:t>
            </a:r>
            <a:endParaRPr lang="en-US" sz="1600" dirty="0">
              <a:solidFill>
                <a:srgbClr val="000000"/>
              </a:solidFill>
              <a:ea typeface="Arial"/>
              <a:cs typeface="Arial"/>
              <a:sym typeface="Arial"/>
            </a:endParaRPr>
          </a:p>
          <a:p>
            <a:pPr lvl="0"/>
            <a:endParaRPr lang="en-US" sz="1600" dirty="0">
              <a:solidFill>
                <a:srgbClr val="000000"/>
              </a:solidFill>
              <a:ea typeface="Arial"/>
              <a:cs typeface="Arial"/>
              <a:sym typeface="Arial"/>
            </a:endParaRPr>
          </a:p>
          <a:p>
            <a:pPr lvl="0"/>
            <a:r>
              <a:rPr lang="en-US" sz="1600" b="1" dirty="0">
                <a:solidFill>
                  <a:srgbClr val="000000"/>
                </a:solidFill>
                <a:ea typeface="Arial"/>
                <a:cs typeface="Arial"/>
                <a:sym typeface="Arial"/>
              </a:rPr>
              <a:t>Technical Support</a:t>
            </a:r>
          </a:p>
          <a:p>
            <a:pPr lvl="0"/>
            <a:r>
              <a:rPr lang="en-US" sz="1600" dirty="0">
                <a:solidFill>
                  <a:srgbClr val="000000"/>
                </a:solidFill>
                <a:ea typeface="Arial"/>
                <a:cs typeface="Arial"/>
                <a:sym typeface="Arial"/>
              </a:rPr>
              <a:t>Call 480-965-9065 Ext 1.</a:t>
            </a:r>
          </a:p>
          <a:p>
            <a:pPr marL="0" marR="0" lvl="0" indent="0" algn="l" rtl="0">
              <a:spcBef>
                <a:spcPts val="0"/>
              </a:spcBef>
              <a:spcAft>
                <a:spcPts val="0"/>
              </a:spcAft>
              <a:buNone/>
            </a:pPr>
            <a:endParaRPr sz="1600" b="0" i="0" u="none" strike="noStrike" cap="none" dirty="0">
              <a:solidFill>
                <a:srgbClr val="000000"/>
              </a:solidFill>
              <a:ea typeface="Arial"/>
              <a:cs typeface="Arial"/>
              <a:sym typeface="Arial"/>
            </a:endParaRPr>
          </a:p>
          <a:p>
            <a:pPr marL="0" marR="0" lvl="0" indent="0" algn="l" rtl="0">
              <a:spcBef>
                <a:spcPts val="0"/>
              </a:spcBef>
              <a:spcAft>
                <a:spcPts val="0"/>
              </a:spcAft>
              <a:buNone/>
            </a:pPr>
            <a:endParaRPr sz="1600" dirty="0"/>
          </a:p>
          <a:p>
            <a:pPr marL="0" marR="0" lvl="0" indent="0" algn="l" rtl="0">
              <a:spcBef>
                <a:spcPts val="0"/>
              </a:spcBef>
              <a:spcAft>
                <a:spcPts val="0"/>
              </a:spcAft>
              <a:buNone/>
            </a:pPr>
            <a:endParaRPr lang="en-US"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b="1" dirty="0">
              <a:solidFill>
                <a:srgbClr val="000000"/>
              </a:solidFill>
              <a:ea typeface="Arial"/>
              <a:cs typeface="Arial"/>
              <a:sym typeface="Arial"/>
            </a:endParaRPr>
          </a:p>
          <a:p>
            <a:pPr marL="0" marR="0" lvl="0" indent="0" algn="l" rtl="0">
              <a:spcBef>
                <a:spcPts val="0"/>
              </a:spcBef>
              <a:spcAft>
                <a:spcPts val="0"/>
              </a:spcAft>
              <a:buNone/>
            </a:pPr>
            <a:endParaRPr lang="en-US"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b="1" dirty="0">
              <a:solidFill>
                <a:srgbClr val="000000"/>
              </a:solidFill>
              <a:ea typeface="Arial"/>
              <a:cs typeface="Arial"/>
              <a:sym typeface="Arial"/>
            </a:endParaRPr>
          </a:p>
        </p:txBody>
      </p:sp>
      <p:sp>
        <p:nvSpPr>
          <p:cNvPr id="10" name="Google Shape;446;p1">
            <a:extLst>
              <a:ext uri="{FF2B5EF4-FFF2-40B4-BE49-F238E27FC236}">
                <a16:creationId xmlns:a16="http://schemas.microsoft.com/office/drawing/2014/main" id="{B94BCB6D-AD83-4DA2-AC9A-E4BB0F41B505}"/>
              </a:ext>
            </a:extLst>
          </p:cNvPr>
          <p:cNvSpPr txBox="1"/>
          <p:nvPr/>
        </p:nvSpPr>
        <p:spPr>
          <a:xfrm>
            <a:off x="4352374" y="2159181"/>
            <a:ext cx="3487252" cy="4524275"/>
          </a:xfrm>
          <a:prstGeom prst="rect">
            <a:avLst/>
          </a:prstGeom>
          <a:no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dirty="0">
                <a:solidFill>
                  <a:srgbClr val="000000"/>
                </a:solidFill>
                <a:ea typeface="Arial"/>
                <a:cs typeface="Arial"/>
                <a:sym typeface="Arial"/>
              </a:rPr>
              <a:t>About this Session</a:t>
            </a: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lvl="0"/>
            <a:r>
              <a:rPr lang="en-US" sz="1600" b="1" dirty="0">
                <a:solidFill>
                  <a:srgbClr val="000000"/>
                </a:solidFill>
                <a:cs typeface="Arial"/>
                <a:sym typeface="Arial"/>
              </a:rPr>
              <a:t>Recording</a:t>
            </a:r>
          </a:p>
          <a:p>
            <a:pPr lvl="0"/>
            <a:r>
              <a:rPr lang="en-US" sz="1600" dirty="0">
                <a:solidFill>
                  <a:srgbClr val="000000"/>
                </a:solidFill>
                <a:cs typeface="Arial"/>
                <a:sym typeface="Arial"/>
              </a:rPr>
              <a:t>Today’s session is being recorded and will be made available for later viewing</a:t>
            </a:r>
          </a:p>
          <a:p>
            <a:pPr lvl="0"/>
            <a:endParaRPr lang="en-US" sz="1600" dirty="0">
              <a:solidFill>
                <a:srgbClr val="000000"/>
              </a:solidFill>
              <a:cs typeface="Arial"/>
              <a:sym typeface="Arial"/>
            </a:endParaRPr>
          </a:p>
          <a:p>
            <a:pPr lvl="0"/>
            <a:r>
              <a:rPr lang="en-US" sz="1600" b="1" dirty="0">
                <a:solidFill>
                  <a:srgbClr val="000000"/>
                </a:solidFill>
                <a:cs typeface="Arial"/>
                <a:sym typeface="Arial"/>
              </a:rPr>
              <a:t>Closed Captioning</a:t>
            </a:r>
          </a:p>
          <a:p>
            <a:pPr lvl="0"/>
            <a:r>
              <a:rPr lang="en-US" sz="1550" dirty="0">
                <a:solidFill>
                  <a:srgbClr val="000000"/>
                </a:solidFill>
                <a:cs typeface="Arial"/>
                <a:sym typeface="Arial"/>
              </a:rPr>
              <a:t>The Closed Caption/Live Transcript feature has been enabled. You can show/hide the CC via your meetings controls located at the bottom of your screen.</a:t>
            </a:r>
          </a:p>
          <a:p>
            <a:pPr lvl="0"/>
            <a:endParaRPr lang="en-US" sz="1600" b="0" i="0" u="none" strike="noStrike" cap="none" dirty="0">
              <a:solidFill>
                <a:srgbClr val="000000"/>
              </a:solidFill>
              <a:ea typeface="Arial"/>
              <a:cs typeface="Arial"/>
              <a:sym typeface="Arial"/>
            </a:endParaRPr>
          </a:p>
          <a:p>
            <a:pPr lvl="0"/>
            <a:endParaRPr lang="en-US" sz="1600" dirty="0">
              <a:solidFill>
                <a:srgbClr val="000000"/>
              </a:solidFill>
              <a:ea typeface="Arial"/>
              <a:cs typeface="Arial"/>
              <a:sym typeface="Arial"/>
            </a:endParaRPr>
          </a:p>
          <a:p>
            <a:pPr lvl="0"/>
            <a:endParaRPr lang="en-US" sz="1600" b="0" i="0" u="none" strike="noStrike" cap="none" dirty="0">
              <a:solidFill>
                <a:srgbClr val="000000"/>
              </a:solidFill>
              <a:ea typeface="Arial"/>
              <a:cs typeface="Arial"/>
              <a:sym typeface="Arial"/>
            </a:endParaRPr>
          </a:p>
          <a:p>
            <a:pPr lvl="0"/>
            <a:endParaRPr sz="1600" b="0" i="0" u="none" strike="noStrike" cap="none" dirty="0">
              <a:solidFill>
                <a:srgbClr val="000000"/>
              </a:solidFill>
              <a:ea typeface="Arial"/>
              <a:cs typeface="Arial"/>
              <a:sym typeface="Arial"/>
            </a:endParaRPr>
          </a:p>
          <a:p>
            <a:pPr marL="0" marR="0" lvl="0" indent="0" algn="l" rtl="0">
              <a:spcBef>
                <a:spcPts val="0"/>
              </a:spcBef>
              <a:spcAft>
                <a:spcPts val="0"/>
              </a:spcAft>
              <a:buNone/>
            </a:pPr>
            <a:endParaRPr sz="1600" dirty="0"/>
          </a:p>
        </p:txBody>
      </p:sp>
      <p:sp>
        <p:nvSpPr>
          <p:cNvPr id="11" name="Google Shape;446;p1">
            <a:extLst>
              <a:ext uri="{FF2B5EF4-FFF2-40B4-BE49-F238E27FC236}">
                <a16:creationId xmlns:a16="http://schemas.microsoft.com/office/drawing/2014/main" id="{503092F1-9D35-45AE-BCD2-FE365BA6DF6B}"/>
              </a:ext>
            </a:extLst>
          </p:cNvPr>
          <p:cNvSpPr txBox="1"/>
          <p:nvPr/>
        </p:nvSpPr>
        <p:spPr>
          <a:xfrm>
            <a:off x="8161538" y="2159181"/>
            <a:ext cx="3487252" cy="4555053"/>
          </a:xfrm>
          <a:prstGeom prst="rect">
            <a:avLst/>
          </a:prstGeom>
          <a:noFill/>
          <a:ln>
            <a:solidFill>
              <a:srgbClr val="003466"/>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dirty="0">
                <a:solidFill>
                  <a:srgbClr val="000000"/>
                </a:solidFill>
                <a:latin typeface="Arial" panose="020B0604020202020204" pitchFamily="34" charset="0"/>
                <a:ea typeface="Arial"/>
                <a:cs typeface="Arial" panose="020B0604020202020204" pitchFamily="34" charset="0"/>
                <a:sym typeface="Arial"/>
              </a:rPr>
              <a:t>We’d Love Your Feedback!</a:t>
            </a:r>
          </a:p>
          <a:p>
            <a:pPr marL="0" marR="0" lvl="0" indent="0" algn="l" rtl="0">
              <a:spcBef>
                <a:spcPts val="0"/>
              </a:spcBef>
              <a:spcAft>
                <a:spcPts val="0"/>
              </a:spcAft>
              <a:buNone/>
            </a:pPr>
            <a:endParaRPr lang="en-US" sz="1600" b="1"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lvl="0"/>
            <a:r>
              <a:rPr lang="en-US" sz="1600" dirty="0">
                <a:latin typeface="Arial" panose="020B0604020202020204" pitchFamily="34" charset="0"/>
                <a:cs typeface="Arial" panose="020B0604020202020204" pitchFamily="34" charset="0"/>
              </a:rPr>
              <a:t>To help us plan next year’s Tri-University Research Administration Conference, we would love to get your feedback. </a:t>
            </a:r>
          </a:p>
          <a:p>
            <a:pPr lvl="0"/>
            <a:endParaRPr lang="en-US" sz="1600" dirty="0">
              <a:latin typeface="Arial" panose="020B0604020202020204" pitchFamily="34" charset="0"/>
              <a:cs typeface="Arial" panose="020B0604020202020204" pitchFamily="34" charset="0"/>
            </a:endParaRPr>
          </a:p>
          <a:p>
            <a:pPr lvl="0"/>
            <a:r>
              <a:rPr lang="en-US" sz="1600" dirty="0">
                <a:latin typeface="Arial" panose="020B0604020202020204" pitchFamily="34" charset="0"/>
                <a:cs typeface="Arial" panose="020B0604020202020204" pitchFamily="34" charset="0"/>
              </a:rPr>
              <a:t>If you want to provide feedback for the presenters of today’s session, make sure to complete the survey you will receive via email at the end of the day.</a:t>
            </a:r>
          </a:p>
          <a:p>
            <a:pPr lvl="0"/>
            <a:endParaRPr sz="1600"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sz="1600" b="1" i="0" u="none" strike="noStrike" cap="none" dirty="0">
              <a:solidFill>
                <a:srgbClr val="000000"/>
              </a:solidFill>
              <a:ea typeface="Arial"/>
              <a:cs typeface="Arial"/>
              <a:sym typeface="Arial"/>
            </a:endParaRPr>
          </a:p>
          <a:p>
            <a:pPr marL="0" marR="0" lvl="0" indent="0" algn="l" rtl="0">
              <a:spcBef>
                <a:spcPts val="0"/>
              </a:spcBef>
              <a:spcAft>
                <a:spcPts val="0"/>
              </a:spcAft>
              <a:buNone/>
            </a:pPr>
            <a:endParaRPr lang="en-US" b="1" dirty="0">
              <a:solidFill>
                <a:srgbClr val="000000"/>
              </a:solidFill>
              <a:ea typeface="Arial"/>
              <a:cs typeface="Arial"/>
              <a:sym typeface="Arial"/>
            </a:endParaRPr>
          </a:p>
        </p:txBody>
      </p:sp>
      <p:sp>
        <p:nvSpPr>
          <p:cNvPr id="12" name="Google Shape;446;p1">
            <a:extLst>
              <a:ext uri="{FF2B5EF4-FFF2-40B4-BE49-F238E27FC236}">
                <a16:creationId xmlns:a16="http://schemas.microsoft.com/office/drawing/2014/main" id="{18D86AE6-9DF4-4BB0-BAB4-2DF7791ABD8E}"/>
              </a:ext>
            </a:extLst>
          </p:cNvPr>
          <p:cNvSpPr txBox="1"/>
          <p:nvPr/>
        </p:nvSpPr>
        <p:spPr>
          <a:xfrm>
            <a:off x="2608748" y="481731"/>
            <a:ext cx="9040042" cy="1446509"/>
          </a:xfrm>
          <a:prstGeom prst="rect">
            <a:avLst/>
          </a:prstGeom>
          <a:solidFill>
            <a:srgbClr val="003466"/>
          </a:solidFill>
          <a:ln>
            <a:solidFill>
              <a:srgbClr val="003466"/>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FFFFFF"/>
                </a:solidFill>
              </a:rPr>
              <a:t>Welcome to the Tri-University Research Administration Conference. </a:t>
            </a:r>
          </a:p>
          <a:p>
            <a:pPr marL="0" marR="0" lvl="0" indent="0" algn="l" rtl="0">
              <a:spcBef>
                <a:spcPts val="0"/>
              </a:spcBef>
              <a:spcAft>
                <a:spcPts val="0"/>
              </a:spcAft>
              <a:buNone/>
            </a:pPr>
            <a:endParaRPr lang="en-US" sz="2400" dirty="0">
              <a:solidFill>
                <a:srgbClr val="FFFFFF"/>
              </a:solidFill>
            </a:endParaRPr>
          </a:p>
          <a:p>
            <a:pPr marL="0" marR="0" lvl="0" indent="0" algn="l" rtl="0">
              <a:spcBef>
                <a:spcPts val="0"/>
              </a:spcBef>
              <a:spcAft>
                <a:spcPts val="0"/>
              </a:spcAft>
              <a:buNone/>
            </a:pPr>
            <a:r>
              <a:rPr lang="en-US" sz="1600" dirty="0">
                <a:solidFill>
                  <a:srgbClr val="FFFFFF"/>
                </a:solidFill>
              </a:rPr>
              <a:t>Your session will begin shortly. While you wait, please review the following reminders:</a:t>
            </a:r>
            <a:r>
              <a:rPr lang="en-US" sz="1600" dirty="0"/>
              <a:t>:</a:t>
            </a:r>
            <a:endParaRPr sz="1600" dirty="0"/>
          </a:p>
        </p:txBody>
      </p:sp>
      <p:sp>
        <p:nvSpPr>
          <p:cNvPr id="13" name="TextBox 12">
            <a:extLst>
              <a:ext uri="{FF2B5EF4-FFF2-40B4-BE49-F238E27FC236}">
                <a16:creationId xmlns:a16="http://schemas.microsoft.com/office/drawing/2014/main" id="{2888B881-82C7-4C7D-B215-61C434310B1A}"/>
              </a:ext>
            </a:extLst>
          </p:cNvPr>
          <p:cNvSpPr txBox="1"/>
          <p:nvPr/>
        </p:nvSpPr>
        <p:spPr>
          <a:xfrm>
            <a:off x="6096000" y="235509"/>
            <a:ext cx="5552790" cy="1692731"/>
          </a:xfrm>
          <a:prstGeom prst="rect">
            <a:avLst/>
          </a:prstGeom>
          <a:noFill/>
        </p:spPr>
        <p:txBody>
          <a:bodyPr wrap="square" rtlCol="0">
            <a:spAutoFit/>
          </a:bodyPr>
          <a:lstStyle/>
          <a:p>
            <a:endParaRPr lang="en-US" dirty="0"/>
          </a:p>
        </p:txBody>
      </p:sp>
      <p:pic>
        <p:nvPicPr>
          <p:cNvPr id="15" name="Picture 14" descr="Logo&#10;&#10;Description automatically generated">
            <a:extLst>
              <a:ext uri="{FF2B5EF4-FFF2-40B4-BE49-F238E27FC236}">
                <a16:creationId xmlns:a16="http://schemas.microsoft.com/office/drawing/2014/main" id="{30744036-0851-4586-BFB3-0D37483015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3210" y="235509"/>
            <a:ext cx="1812970" cy="1504765"/>
          </a:xfrm>
          <a:prstGeom prst="rect">
            <a:avLst/>
          </a:prstGeom>
        </p:spPr>
      </p:pic>
      <p:pic>
        <p:nvPicPr>
          <p:cNvPr id="16" name="Picture 15">
            <a:extLst>
              <a:ext uri="{FF2B5EF4-FFF2-40B4-BE49-F238E27FC236}">
                <a16:creationId xmlns:a16="http://schemas.microsoft.com/office/drawing/2014/main" id="{E3A291C2-A21E-4597-A077-969BC619090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2819" y="5417943"/>
            <a:ext cx="2755083" cy="1204548"/>
          </a:xfrm>
          <a:prstGeom prst="rect">
            <a:avLst/>
          </a:prstGeom>
        </p:spPr>
      </p:pic>
    </p:spTree>
    <p:extLst>
      <p:ext uri="{BB962C8B-B14F-4D97-AF65-F5344CB8AC3E}">
        <p14:creationId xmlns:p14="http://schemas.microsoft.com/office/powerpoint/2010/main" val="1148677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9552-08D3-4F10-B8F6-C6359EC504DE}"/>
              </a:ext>
            </a:extLst>
          </p:cNvPr>
          <p:cNvSpPr>
            <a:spLocks noGrp="1"/>
          </p:cNvSpPr>
          <p:nvPr>
            <p:ph type="title"/>
          </p:nvPr>
        </p:nvSpPr>
        <p:spPr/>
        <p:txBody>
          <a:bodyPr/>
          <a:lstStyle/>
          <a:p>
            <a:br>
              <a:rPr lang="en-US" dirty="0">
                <a:effectLst/>
              </a:rPr>
            </a:br>
            <a:br>
              <a:rPr lang="en-US" dirty="0">
                <a:effectLst/>
              </a:rPr>
            </a:br>
            <a:r>
              <a:rPr lang="en-US" dirty="0">
                <a:effectLst/>
              </a:rPr>
              <a:t>The National Institutes of Health (NIH)</a:t>
            </a:r>
            <a:endParaRPr lang="en-US" dirty="0"/>
          </a:p>
        </p:txBody>
      </p:sp>
      <p:pic>
        <p:nvPicPr>
          <p:cNvPr id="3" name="Picture 2" descr="History of the NIH Logo | National Institutes of Health (NIH)">
            <a:extLst>
              <a:ext uri="{FF2B5EF4-FFF2-40B4-BE49-F238E27FC236}">
                <a16:creationId xmlns:a16="http://schemas.microsoft.com/office/drawing/2014/main" id="{B08D1EB2-4C4F-4B65-9AB2-1A86654A16EF}"/>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4562669" y="1352939"/>
            <a:ext cx="2724539" cy="1968760"/>
          </a:xfrm>
          <a:prstGeom prst="rect">
            <a:avLst/>
          </a:prstGeom>
          <a:noFill/>
          <a:ln>
            <a:noFill/>
          </a:ln>
        </p:spPr>
      </p:pic>
    </p:spTree>
    <p:extLst>
      <p:ext uri="{BB962C8B-B14F-4D97-AF65-F5344CB8AC3E}">
        <p14:creationId xmlns:p14="http://schemas.microsoft.com/office/powerpoint/2010/main" val="1110607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3D rendering of virus cells">
            <a:extLst>
              <a:ext uri="{FF2B5EF4-FFF2-40B4-BE49-F238E27FC236}">
                <a16:creationId xmlns:a16="http://schemas.microsoft.com/office/drawing/2014/main" id="{3DF479EB-CEC9-475C-806A-89F829D52E76}"/>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a:stretch/>
        </p:blipFill>
        <p:spPr>
          <a:xfrm>
            <a:off x="7596264" y="1164121"/>
            <a:ext cx="4178300" cy="5421389"/>
          </a:xfrm>
        </p:spPr>
      </p:pic>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398182"/>
            <a:ext cx="5678564" cy="4962158"/>
          </a:xfrm>
        </p:spPr>
        <p:txBody>
          <a:bodyPr>
            <a:normAutofit/>
          </a:bodyPr>
          <a:lstStyle/>
          <a:p>
            <a:r>
              <a:rPr lang="en-US" sz="2800" dirty="0"/>
              <a:t>NIH: National Institutes of Health</a:t>
            </a:r>
          </a:p>
          <a:p>
            <a:pPr lvl="1"/>
            <a:r>
              <a:rPr lang="en-US" sz="2400" dirty="0"/>
              <a:t>Agency of the United States government currently part of the United States Department of Health and Human Services.</a:t>
            </a:r>
          </a:p>
          <a:p>
            <a:pPr lvl="1"/>
            <a:r>
              <a:rPr lang="en-US" sz="2400" dirty="0"/>
              <a:t>Primary agency responsible for biomedical and public health research</a:t>
            </a:r>
          </a:p>
          <a:p>
            <a:pPr lvl="1"/>
            <a:r>
              <a:rPr lang="en-US" sz="2400" dirty="0"/>
              <a:t>Comprised of 27 Institutes and Centers, each focusing on specific diseases or body systems. </a:t>
            </a:r>
          </a:p>
          <a:p>
            <a:pPr marL="457200" lvl="1" indent="0">
              <a:buNone/>
            </a:pPr>
            <a:endParaRPr lang="en-US" sz="2000" dirty="0"/>
          </a:p>
          <a:p>
            <a:pPr marL="457200" lvl="1" indent="0">
              <a:buNone/>
            </a:pPr>
            <a:endParaRPr lang="en-US" sz="2000" dirty="0"/>
          </a:p>
        </p:txBody>
      </p:sp>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0">
                <a:schemeClr val="bg1"/>
              </a:gs>
              <a:gs pos="18000">
                <a:schemeClr val="accent3">
                  <a:lumMod val="40000"/>
                  <a:lumOff val="60000"/>
                </a:schemeClr>
              </a:gs>
              <a:gs pos="75000">
                <a:schemeClr val="accent3">
                  <a:lumMod val="6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NIH: Overview</a:t>
            </a:r>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34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an working in laboratory">
            <a:extLst>
              <a:ext uri="{FF2B5EF4-FFF2-40B4-BE49-F238E27FC236}">
                <a16:creationId xmlns:a16="http://schemas.microsoft.com/office/drawing/2014/main" id="{3DF479EB-CEC9-475C-806A-89F829D52E76}"/>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a:stretch/>
        </p:blipFill>
        <p:spPr>
          <a:xfrm>
            <a:off x="7596264" y="1164121"/>
            <a:ext cx="4178300" cy="5421389"/>
          </a:xfrm>
        </p:spPr>
      </p:pic>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398182"/>
            <a:ext cx="5271571" cy="4962158"/>
          </a:xfrm>
        </p:spPr>
        <p:txBody>
          <a:bodyPr>
            <a:normAutofit/>
          </a:bodyPr>
          <a:lstStyle/>
          <a:p>
            <a:r>
              <a:rPr lang="en-US" sz="2400" u="sng" dirty="0">
                <a:hlinkClick r:id="rId3"/>
              </a:rPr>
              <a:t>NIH Grants Policy Statement</a:t>
            </a:r>
            <a:r>
              <a:rPr lang="en-US" sz="2400" dirty="0"/>
              <a:t> </a:t>
            </a:r>
          </a:p>
          <a:p>
            <a:pPr lvl="1"/>
            <a:r>
              <a:rPr lang="en-US" sz="2000" dirty="0"/>
              <a:t>One stop shop for all policies, requirements, terms, and conditions regarding NIH grants. </a:t>
            </a:r>
          </a:p>
          <a:p>
            <a:pPr marL="457200" lvl="1" indent="0">
              <a:buNone/>
            </a:pPr>
            <a:endParaRPr lang="en-US" sz="2000" dirty="0"/>
          </a:p>
          <a:p>
            <a:pPr marL="457200" lvl="1" indent="0">
              <a:buNone/>
            </a:pPr>
            <a:endParaRPr lang="en-US" sz="2000" dirty="0"/>
          </a:p>
          <a:p>
            <a:r>
              <a:rPr lang="en-US" sz="2400" u="sng" dirty="0">
                <a:hlinkClick r:id="rId4"/>
              </a:rPr>
              <a:t>General Application Guide </a:t>
            </a:r>
            <a:r>
              <a:rPr lang="en-US" sz="2400" dirty="0">
                <a:hlinkClick r:id="rId4"/>
              </a:rPr>
              <a:t> </a:t>
            </a:r>
            <a:endParaRPr lang="en-US" sz="2400" dirty="0"/>
          </a:p>
          <a:p>
            <a:pPr lvl="1"/>
            <a:r>
              <a:rPr lang="en-US" sz="2000" dirty="0"/>
              <a:t>A thorough guide for completing the forms required of a given opportunity announcement.</a:t>
            </a:r>
          </a:p>
          <a:p>
            <a:pPr lvl="2"/>
            <a:r>
              <a:rPr lang="en-US" sz="1800" dirty="0"/>
              <a:t>Includes a complete “How to Apply Tutorial” video series </a:t>
            </a:r>
          </a:p>
        </p:txBody>
      </p:sp>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0">
                <a:schemeClr val="bg1"/>
              </a:gs>
              <a:gs pos="18000">
                <a:schemeClr val="accent3">
                  <a:lumMod val="40000"/>
                  <a:lumOff val="60000"/>
                </a:schemeClr>
              </a:gs>
              <a:gs pos="75000">
                <a:schemeClr val="accent3">
                  <a:lumMod val="6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NIH: Guidelines</a:t>
            </a:r>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635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Pipetting sample into multi well tray">
            <a:extLst>
              <a:ext uri="{FF2B5EF4-FFF2-40B4-BE49-F238E27FC236}">
                <a16:creationId xmlns:a16="http://schemas.microsoft.com/office/drawing/2014/main" id="{3DF479EB-CEC9-475C-806A-89F829D52E76}"/>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a:stretch/>
        </p:blipFill>
        <p:spPr>
          <a:xfrm>
            <a:off x="7596264" y="1164121"/>
            <a:ext cx="4178300" cy="5421389"/>
          </a:xfrm>
        </p:spPr>
      </p:pic>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628854"/>
            <a:ext cx="6169481" cy="4610105"/>
          </a:xfrm>
        </p:spPr>
        <p:txBody>
          <a:bodyPr>
            <a:normAutofit/>
          </a:bodyPr>
          <a:lstStyle/>
          <a:p>
            <a:r>
              <a:rPr lang="en-US" sz="2000" u="sng" dirty="0">
                <a:hlinkClick r:id="rId3"/>
              </a:rPr>
              <a:t>NIH Guide for Grants and Contracts</a:t>
            </a:r>
            <a:endParaRPr lang="en-US" sz="2000" dirty="0"/>
          </a:p>
          <a:p>
            <a:pPr lvl="1"/>
            <a:r>
              <a:rPr lang="en-US" sz="1800" dirty="0"/>
              <a:t>This is the NIH’s official publication of notices of grant policies, guidelines, and funding opportunity announcements (FOAs). </a:t>
            </a:r>
          </a:p>
          <a:p>
            <a:pPr marL="457200" lvl="1" indent="0">
              <a:buNone/>
            </a:pPr>
            <a:endParaRPr lang="en-US" sz="1800" dirty="0"/>
          </a:p>
          <a:p>
            <a:r>
              <a:rPr lang="en-US" sz="2000" u="sng" dirty="0">
                <a:hlinkClick r:id="rId4"/>
              </a:rPr>
              <a:t>ASSIST</a:t>
            </a:r>
            <a:r>
              <a:rPr lang="en-US" sz="2000" dirty="0"/>
              <a:t>: NIH Application Submission System &amp; Interface for Submission Tracking</a:t>
            </a:r>
          </a:p>
          <a:p>
            <a:pPr lvl="1"/>
            <a:r>
              <a:rPr lang="en-US" sz="1800" dirty="0"/>
              <a:t>This is the NIH e-system used for submitting proposals. </a:t>
            </a:r>
          </a:p>
          <a:p>
            <a:pPr marL="457200" lvl="1" indent="0">
              <a:buNone/>
            </a:pPr>
            <a:endParaRPr lang="en-US" sz="1800" dirty="0"/>
          </a:p>
          <a:p>
            <a:r>
              <a:rPr lang="en-US" sz="2000" u="sng" dirty="0">
                <a:hlinkClick r:id="rId5"/>
              </a:rPr>
              <a:t>eRA Commons</a:t>
            </a:r>
            <a:endParaRPr lang="en-US" sz="2000" dirty="0"/>
          </a:p>
          <a:p>
            <a:pPr lvl="1"/>
            <a:r>
              <a:rPr lang="en-US" sz="1800" dirty="0"/>
              <a:t>An online system in which grant applicants, grantees, and grantor agencies access and share administrative information relating to research grants throughout its life cycle. </a:t>
            </a:r>
          </a:p>
        </p:txBody>
      </p:sp>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0">
                <a:schemeClr val="bg1"/>
              </a:gs>
              <a:gs pos="18000">
                <a:schemeClr val="accent3">
                  <a:lumMod val="40000"/>
                  <a:lumOff val="60000"/>
                </a:schemeClr>
              </a:gs>
              <a:gs pos="75000">
                <a:schemeClr val="accent3">
                  <a:lumMod val="6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NIH: Helpful Links</a:t>
            </a:r>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078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Woman using a microscope">
            <a:extLst>
              <a:ext uri="{FF2B5EF4-FFF2-40B4-BE49-F238E27FC236}">
                <a16:creationId xmlns:a16="http://schemas.microsoft.com/office/drawing/2014/main" id="{3DF479EB-CEC9-475C-806A-89F829D52E76}"/>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a:stretch/>
        </p:blipFill>
        <p:spPr>
          <a:xfrm>
            <a:off x="7596264" y="1164121"/>
            <a:ext cx="4178300" cy="5421389"/>
          </a:xfrm>
        </p:spPr>
      </p:pic>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628854"/>
            <a:ext cx="6169481" cy="4610105"/>
          </a:xfrm>
        </p:spPr>
        <p:txBody>
          <a:bodyPr>
            <a:normAutofit/>
          </a:bodyPr>
          <a:lstStyle/>
          <a:p>
            <a:r>
              <a:rPr lang="en-US" sz="2400" u="sng" dirty="0">
                <a:hlinkClick r:id="rId3"/>
              </a:rPr>
              <a:t>Standard Due Date Table</a:t>
            </a:r>
            <a:endParaRPr lang="en-US" sz="2400" u="sng" dirty="0"/>
          </a:p>
          <a:p>
            <a:pPr lvl="1"/>
            <a:r>
              <a:rPr lang="en-US" sz="2000" dirty="0"/>
              <a:t>Table of standard due dates for all programs, organized by activity code  </a:t>
            </a:r>
          </a:p>
          <a:p>
            <a:pPr marL="457200" lvl="1" indent="0">
              <a:buNone/>
            </a:pPr>
            <a:endParaRPr lang="en-US" sz="2000" dirty="0"/>
          </a:p>
          <a:p>
            <a:r>
              <a:rPr lang="en-US" sz="2400" dirty="0">
                <a:hlinkClick r:id="rId4"/>
              </a:rPr>
              <a:t>NIH Page Limits</a:t>
            </a:r>
            <a:endParaRPr lang="en-US" sz="2400" dirty="0"/>
          </a:p>
          <a:p>
            <a:pPr lvl="1"/>
            <a:r>
              <a:rPr lang="en-US" sz="2000" dirty="0"/>
              <a:t>Table listing page limits for all elements of the application, organized by activity code</a:t>
            </a:r>
          </a:p>
          <a:p>
            <a:pPr marL="457200" lvl="1" indent="0">
              <a:buNone/>
            </a:pPr>
            <a:endParaRPr lang="en-US" sz="2000" dirty="0"/>
          </a:p>
          <a:p>
            <a:r>
              <a:rPr lang="en-US" sz="2400" dirty="0">
                <a:hlinkClick r:id="rId5"/>
              </a:rPr>
              <a:t>Developing a Budget</a:t>
            </a:r>
            <a:endParaRPr lang="en-US" sz="2400" dirty="0"/>
          </a:p>
          <a:p>
            <a:pPr lvl="1"/>
            <a:r>
              <a:rPr lang="en-US" sz="2000" dirty="0"/>
              <a:t>Useful tips and reminders to consider when developing a budget for an application</a:t>
            </a:r>
          </a:p>
        </p:txBody>
      </p:sp>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0">
                <a:schemeClr val="bg1"/>
              </a:gs>
              <a:gs pos="18000">
                <a:schemeClr val="accent3">
                  <a:lumMod val="40000"/>
                  <a:lumOff val="60000"/>
                </a:schemeClr>
              </a:gs>
              <a:gs pos="75000">
                <a:schemeClr val="accent3">
                  <a:lumMod val="6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NIH: Tips &amp; Tricks</a:t>
            </a:r>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242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628854"/>
            <a:ext cx="6169481" cy="4610105"/>
          </a:xfrm>
        </p:spPr>
        <p:txBody>
          <a:bodyPr>
            <a:normAutofit/>
          </a:bodyPr>
          <a:lstStyle/>
          <a:p>
            <a:r>
              <a:rPr lang="en-US" sz="2400" u="sng" dirty="0">
                <a:hlinkClick r:id="rId2"/>
              </a:rPr>
              <a:t>Modular Budgets</a:t>
            </a:r>
            <a:endParaRPr lang="en-US" sz="2400" u="sng" dirty="0"/>
          </a:p>
          <a:p>
            <a:pPr lvl="1"/>
            <a:r>
              <a:rPr lang="en-US" sz="2000" dirty="0"/>
              <a:t>Budget format allowed for some applications requesting up to $250,000 of direct costs per year.</a:t>
            </a:r>
          </a:p>
          <a:p>
            <a:pPr lvl="2"/>
            <a:r>
              <a:rPr lang="en-US" sz="1800" dirty="0"/>
              <a:t>Exceptions apply (SBIR, STTR, etc.)</a:t>
            </a:r>
          </a:p>
          <a:p>
            <a:pPr marL="457200" lvl="1" indent="0">
              <a:buNone/>
            </a:pPr>
            <a:endParaRPr lang="en-US" sz="2000" dirty="0"/>
          </a:p>
          <a:p>
            <a:r>
              <a:rPr lang="en-US" sz="2400" dirty="0">
                <a:hlinkClick r:id="rId3"/>
              </a:rPr>
              <a:t>NIH Salary Cap</a:t>
            </a:r>
            <a:endParaRPr lang="en-US" sz="2400" dirty="0"/>
          </a:p>
          <a:p>
            <a:pPr lvl="1"/>
            <a:r>
              <a:rPr lang="en-US" sz="2000" dirty="0"/>
              <a:t>Congressionally mandated limitation on direct salary for individuals under NIH awards.</a:t>
            </a:r>
          </a:p>
          <a:p>
            <a:pPr lvl="1"/>
            <a:r>
              <a:rPr lang="en-US" sz="2000" dirty="0"/>
              <a:t>Effective January 3, 2021, the salary limitation is $199,300</a:t>
            </a:r>
          </a:p>
          <a:p>
            <a:pPr marL="457200" lvl="1" indent="0">
              <a:buNone/>
            </a:pPr>
            <a:endParaRPr lang="en-US" sz="2000" dirty="0"/>
          </a:p>
        </p:txBody>
      </p:sp>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0">
                <a:schemeClr val="bg1"/>
              </a:gs>
              <a:gs pos="18000">
                <a:schemeClr val="accent3">
                  <a:lumMod val="40000"/>
                  <a:lumOff val="60000"/>
                </a:schemeClr>
              </a:gs>
              <a:gs pos="75000">
                <a:schemeClr val="accent3">
                  <a:lumMod val="6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NIH: Tips &amp; Tricks</a:t>
            </a:r>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Detailed Modular Flowchart">
            <a:extLst>
              <a:ext uri="{FF2B5EF4-FFF2-40B4-BE49-F238E27FC236}">
                <a16:creationId xmlns:a16="http://schemas.microsoft.com/office/drawing/2014/main" id="{DA8E31C0-F934-493B-A2B8-E8B6031466E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62046" y="1429084"/>
            <a:ext cx="5009644" cy="500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046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BB6CB-EB04-4A8A-8ED0-423128DB3245}"/>
              </a:ext>
            </a:extLst>
          </p:cNvPr>
          <p:cNvSpPr>
            <a:spLocks noGrp="1"/>
          </p:cNvSpPr>
          <p:nvPr>
            <p:ph type="title"/>
          </p:nvPr>
        </p:nvSpPr>
        <p:spPr>
          <a:xfrm>
            <a:off x="685883" y="3769658"/>
            <a:ext cx="10820234" cy="1960709"/>
          </a:xfrm>
        </p:spPr>
        <p:txBody>
          <a:bodyPr/>
          <a:lstStyle/>
          <a:p>
            <a:r>
              <a:rPr lang="en-US" dirty="0"/>
              <a:t>NASA</a:t>
            </a:r>
          </a:p>
        </p:txBody>
      </p:sp>
      <p:pic>
        <p:nvPicPr>
          <p:cNvPr id="1026" name="Picture 2" descr="Symbols of NASA | NASA">
            <a:extLst>
              <a:ext uri="{FF2B5EF4-FFF2-40B4-BE49-F238E27FC236}">
                <a16:creationId xmlns:a16="http://schemas.microsoft.com/office/drawing/2014/main" id="{BE57D0F7-1776-4944-8A15-97D6904342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5364" y="195941"/>
            <a:ext cx="9108141" cy="455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14663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3000">
                <a:srgbClr val="C00000"/>
              </a:gs>
              <a:gs pos="51000">
                <a:srgbClr val="FF0000"/>
              </a:gs>
              <a:gs pos="100000">
                <a:srgbClr val="FF0000">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NASA: Overview</a:t>
            </a:r>
          </a:p>
        </p:txBody>
      </p:sp>
      <p:pic>
        <p:nvPicPr>
          <p:cNvPr id="9" name="Content Placeholder 8">
            <a:extLst>
              <a:ext uri="{FF2B5EF4-FFF2-40B4-BE49-F238E27FC236}">
                <a16:creationId xmlns:a16="http://schemas.microsoft.com/office/drawing/2014/main" id="{3DF479EB-CEC9-475C-806A-89F829D52E76}"/>
              </a:ext>
            </a:extLst>
          </p:cNvPr>
          <p:cNvPicPr>
            <a:picLocks noGrp="1" noChangeAspect="1"/>
          </p:cNvPicPr>
          <p:nvPr>
            <p:ph sz="quarter" idx="14"/>
          </p:nvPr>
        </p:nvPicPr>
        <p:blipFill>
          <a:blip r:embed="rId4" cstate="screen">
            <a:extLst>
              <a:ext uri="{28A0092B-C50C-407E-A947-70E740481C1C}">
                <a14:useLocalDpi xmlns:a14="http://schemas.microsoft.com/office/drawing/2010/main"/>
              </a:ext>
            </a:extLst>
          </a:blip>
          <a:srcRect/>
          <a:stretch/>
        </p:blipFill>
        <p:spPr>
          <a:xfrm>
            <a:off x="5834781" y="1440593"/>
            <a:ext cx="6085557" cy="4868446"/>
          </a:xfrm>
        </p:spPr>
      </p:pic>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628854"/>
            <a:ext cx="5271571" cy="4491925"/>
          </a:xfrm>
        </p:spPr>
        <p:txBody>
          <a:bodyPr/>
          <a:lstStyle/>
          <a:p>
            <a:pPr marL="0" lvl="0" indent="0">
              <a:buNone/>
            </a:pPr>
            <a:r>
              <a:rPr lang="en-US" sz="2400" dirty="0">
                <a:solidFill>
                  <a:srgbClr val="002060"/>
                </a:solidFill>
              </a:rPr>
              <a:t>NASA (The National Aeronautics and Space Administration):</a:t>
            </a:r>
          </a:p>
          <a:p>
            <a:pPr lvl="1"/>
            <a:r>
              <a:rPr lang="en-US" sz="2400" dirty="0">
                <a:solidFill>
                  <a:srgbClr val="002060"/>
                </a:solidFill>
              </a:rPr>
              <a:t>An independent agency of the U.S. federal government responsible for the civilian space program, as well as aeronautics and space research.</a:t>
            </a:r>
          </a:p>
          <a:p>
            <a:pPr marL="0" indent="0">
              <a:buNone/>
            </a:pPr>
            <a:endParaRPr lang="en-US" dirty="0"/>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37953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3000">
                <a:srgbClr val="C00000"/>
              </a:gs>
              <a:gs pos="51000">
                <a:srgbClr val="FF0000"/>
              </a:gs>
              <a:gs pos="100000">
                <a:srgbClr val="FF0000">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NASA: Guidelines and Helpful Links</a:t>
            </a:r>
          </a:p>
        </p:txBody>
      </p:sp>
      <p:pic>
        <p:nvPicPr>
          <p:cNvPr id="9" name="Content Placeholder 8" descr="A picture containing outdoor, person&#10;&#10;Description automatically generated">
            <a:extLst>
              <a:ext uri="{FF2B5EF4-FFF2-40B4-BE49-F238E27FC236}">
                <a16:creationId xmlns:a16="http://schemas.microsoft.com/office/drawing/2014/main" id="{3DF479EB-CEC9-475C-806A-89F829D52E76}"/>
              </a:ext>
            </a:extLst>
          </p:cNvPr>
          <p:cNvPicPr>
            <a:picLocks noGrp="1" noChangeAspect="1"/>
          </p:cNvPicPr>
          <p:nvPr>
            <p:ph sz="quarter" idx="14"/>
          </p:nvPr>
        </p:nvPicPr>
        <p:blipFill rotWithShape="1">
          <a:blip r:embed="rId4" cstate="screen">
            <a:extLst>
              <a:ext uri="{28A0092B-C50C-407E-A947-70E740481C1C}">
                <a14:useLocalDpi xmlns:a14="http://schemas.microsoft.com/office/drawing/2010/main"/>
              </a:ext>
            </a:extLst>
          </a:blip>
          <a:srcRect/>
          <a:stretch/>
        </p:blipFill>
        <p:spPr>
          <a:xfrm>
            <a:off x="7596264" y="1164121"/>
            <a:ext cx="4178300" cy="5421389"/>
          </a:xfrm>
        </p:spPr>
      </p:pic>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628854"/>
            <a:ext cx="6049625" cy="4705685"/>
          </a:xfrm>
        </p:spPr>
        <p:txBody>
          <a:bodyPr/>
          <a:lstStyle/>
          <a:p>
            <a:pPr marL="0" indent="0">
              <a:buNone/>
            </a:pPr>
            <a:r>
              <a:rPr lang="en-US" sz="2400" u="sng" dirty="0">
                <a:hlinkClick r:id="rId5"/>
              </a:rPr>
              <a:t>ROSES</a:t>
            </a:r>
            <a:r>
              <a:rPr lang="en-US" sz="2400" dirty="0">
                <a:solidFill>
                  <a:schemeClr val="accent3"/>
                </a:solidFill>
              </a:rPr>
              <a:t>-2021: Research Opportunities in Space and Earth Sciences 2021</a:t>
            </a:r>
          </a:p>
          <a:p>
            <a:pPr lvl="1"/>
            <a:r>
              <a:rPr lang="en-US" sz="2000" dirty="0">
                <a:solidFill>
                  <a:schemeClr val="accent3"/>
                </a:solidFill>
              </a:rPr>
              <a:t>This is the go-to guide for all NASA proposal related questions. </a:t>
            </a:r>
          </a:p>
          <a:p>
            <a:pPr marL="0" indent="0">
              <a:buNone/>
            </a:pPr>
            <a:r>
              <a:rPr lang="en-US" sz="2400" u="sng" dirty="0">
                <a:hlinkClick r:id="rId6"/>
              </a:rPr>
              <a:t>Guidebook for Proposers</a:t>
            </a:r>
            <a:r>
              <a:rPr lang="en-US" sz="2400" dirty="0"/>
              <a:t> </a:t>
            </a:r>
          </a:p>
          <a:p>
            <a:pPr lvl="1"/>
            <a:r>
              <a:rPr lang="en-US" sz="2000" dirty="0">
                <a:solidFill>
                  <a:schemeClr val="accent3"/>
                </a:solidFill>
              </a:rPr>
              <a:t>This is an outline of the policies and procedures for submitting NASA proposals, an adjacent resource to the ROSES. </a:t>
            </a:r>
          </a:p>
          <a:p>
            <a:pPr marL="0" indent="0">
              <a:buNone/>
            </a:pPr>
            <a:r>
              <a:rPr lang="en-US" sz="2400" u="sng" dirty="0">
                <a:hlinkClick r:id="rId7"/>
              </a:rPr>
              <a:t>NSPIRES</a:t>
            </a:r>
            <a:r>
              <a:rPr lang="en-US" sz="2400" dirty="0"/>
              <a:t>: </a:t>
            </a:r>
            <a:r>
              <a:rPr lang="en-US" sz="2400" dirty="0">
                <a:solidFill>
                  <a:schemeClr val="accent3"/>
                </a:solidFill>
              </a:rPr>
              <a:t>NASA Solicitation and Proposal Integrated Review and Evaluation System</a:t>
            </a:r>
          </a:p>
          <a:p>
            <a:pPr lvl="1"/>
            <a:r>
              <a:rPr lang="en-US" sz="2000" dirty="0">
                <a:solidFill>
                  <a:schemeClr val="accent3"/>
                </a:solidFill>
              </a:rPr>
              <a:t>This is NASA’s e-system used for tracking solicitations and submitting proposals. </a:t>
            </a:r>
          </a:p>
          <a:p>
            <a:pPr marL="0" indent="0">
              <a:buNone/>
            </a:pPr>
            <a:endParaRPr lang="en-US" dirty="0"/>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925602"/>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3000">
                <a:srgbClr val="C00000"/>
              </a:gs>
              <a:gs pos="51000">
                <a:srgbClr val="FF0000"/>
              </a:gs>
              <a:gs pos="100000">
                <a:srgbClr val="FF0000">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NASA: Checklist for ROSES-2021 Proposals</a:t>
            </a:r>
          </a:p>
        </p:txBody>
      </p:sp>
      <p:sp>
        <p:nvSpPr>
          <p:cNvPr id="4" name="Content Placeholder 3">
            <a:extLst>
              <a:ext uri="{FF2B5EF4-FFF2-40B4-BE49-F238E27FC236}">
                <a16:creationId xmlns:a16="http://schemas.microsoft.com/office/drawing/2014/main" id="{E4C3C820-C541-4527-B7BB-C85849A23B11}"/>
              </a:ext>
            </a:extLst>
          </p:cNvPr>
          <p:cNvSpPr>
            <a:spLocks noGrp="1"/>
          </p:cNvSpPr>
          <p:nvPr>
            <p:ph sz="quarter" idx="14"/>
          </p:nvPr>
        </p:nvSpPr>
        <p:spPr>
          <a:xfrm>
            <a:off x="385638" y="1258757"/>
            <a:ext cx="6923643" cy="5375670"/>
          </a:xfrm>
        </p:spPr>
        <p:txBody>
          <a:bodyPr>
            <a:normAutofit/>
          </a:bodyPr>
          <a:lstStyle/>
          <a:p>
            <a:pPr marL="457200" lvl="1" indent="0">
              <a:buNone/>
            </a:pPr>
            <a:r>
              <a:rPr lang="en-US" sz="1800" dirty="0">
                <a:solidFill>
                  <a:schemeClr val="accent3"/>
                </a:solidFill>
              </a:rPr>
              <a:t>Starting on page SoS-52 of the ROSES-2021, NASA has developed an extremely useful tool when it comes to proposal development to ensure your proposal is compliant. This table is divided by Section/Topic and lists instructive requirements related to length limits, page/text/caption/figure/table format, content, requirements, exclusions, and much more. </a:t>
            </a:r>
            <a:br>
              <a:rPr lang="en-US" sz="1800" dirty="0">
                <a:solidFill>
                  <a:schemeClr val="accent3"/>
                </a:solidFill>
              </a:rPr>
            </a:br>
            <a:br>
              <a:rPr lang="en-US" sz="1800" dirty="0">
                <a:solidFill>
                  <a:schemeClr val="accent3"/>
                </a:solidFill>
              </a:rPr>
            </a:br>
            <a:r>
              <a:rPr lang="en-US" sz="1800" dirty="0">
                <a:solidFill>
                  <a:schemeClr val="accent3"/>
                </a:solidFill>
              </a:rPr>
              <a:t>For example, from this table we can see the format requirements for the S/T/M Section of the proposal, which indicate the document should be 8.5” x 11” paper size with 1” margins on all sides, single spaced, with no more than 5.5 lines per vertical inch. </a:t>
            </a:r>
          </a:p>
          <a:p>
            <a:pPr lvl="1"/>
            <a:endParaRPr lang="en-US" sz="1800" dirty="0">
              <a:solidFill>
                <a:srgbClr val="0070C0"/>
              </a:solidFill>
            </a:endParaRPr>
          </a:p>
          <a:p>
            <a:pPr marL="0" indent="0">
              <a:buNone/>
            </a:pPr>
            <a:endParaRPr lang="en-US" sz="2000" dirty="0"/>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735011F-E36A-4F79-8F85-6B7D446C192C}"/>
              </a:ext>
            </a:extLst>
          </p:cNvPr>
          <p:cNvPicPr/>
          <p:nvPr/>
        </p:nvPicPr>
        <p:blipFill>
          <a:blip r:embed="rId4">
            <a:extLst>
              <a:ext uri="{28A0092B-C50C-407E-A947-70E740481C1C}">
                <a14:useLocalDpi xmlns:a14="http://schemas.microsoft.com/office/drawing/2010/main"/>
              </a:ext>
            </a:extLst>
          </a:blip>
          <a:stretch>
            <a:fillRect/>
          </a:stretch>
        </p:blipFill>
        <p:spPr>
          <a:xfrm>
            <a:off x="1431424" y="4399511"/>
            <a:ext cx="5259790" cy="2075582"/>
          </a:xfrm>
          <a:prstGeom prst="rect">
            <a:avLst/>
          </a:prstGeom>
        </p:spPr>
      </p:pic>
      <p:pic>
        <p:nvPicPr>
          <p:cNvPr id="12" name="Picture 11" descr="Icon&#10;&#10;Description automatically generated">
            <a:extLst>
              <a:ext uri="{FF2B5EF4-FFF2-40B4-BE49-F238E27FC236}">
                <a16:creationId xmlns:a16="http://schemas.microsoft.com/office/drawing/2014/main" id="{FA8CAF7C-B3F1-4E1F-8CE1-AF796E21CA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2148" y="1718624"/>
            <a:ext cx="4024214" cy="4024214"/>
          </a:xfrm>
          <a:prstGeom prst="rect">
            <a:avLst/>
          </a:prstGeom>
        </p:spPr>
      </p:pic>
    </p:spTree>
    <p:extLst>
      <p:ext uri="{BB962C8B-B14F-4D97-AF65-F5344CB8AC3E}">
        <p14:creationId xmlns:p14="http://schemas.microsoft.com/office/powerpoint/2010/main" val="37486101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wave">
          <a:fgClr>
            <a:schemeClr val="accent1"/>
          </a:fgClr>
          <a:bgClr>
            <a:schemeClr val="bg1"/>
          </a:bgClr>
        </a:patt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0521C21-9A18-44E6-B642-1C36E78C07C8}"/>
              </a:ext>
            </a:extLst>
          </p:cNvPr>
          <p:cNvSpPr>
            <a:spLocks noGrp="1"/>
          </p:cNvSpPr>
          <p:nvPr>
            <p:ph type="subTitle" idx="1"/>
          </p:nvPr>
        </p:nvSpPr>
        <p:spPr>
          <a:xfrm>
            <a:off x="4295223" y="5919166"/>
            <a:ext cx="6962249" cy="774932"/>
          </a:xfrm>
          <a:pattFill prst="pct5">
            <a:fgClr>
              <a:srgbClr val="FFFFFF">
                <a:shade val="85000"/>
              </a:srgbClr>
            </a:fgClr>
            <a:bgClr>
              <a:schemeClr val="bg1"/>
            </a:bgClr>
          </a:pattFill>
        </p:spPr>
        <p:txBody>
          <a:bodyPr>
            <a:normAutofit/>
          </a:bodyPr>
          <a:lstStyle/>
          <a:p>
            <a:r>
              <a:rPr lang="en-US" dirty="0">
                <a:solidFill>
                  <a:schemeClr val="tx1"/>
                </a:solidFill>
              </a:rPr>
              <a:t>Jesús Orduño &amp; Chris Sittler, University of Arizona </a:t>
            </a:r>
          </a:p>
          <a:p>
            <a:r>
              <a:rPr lang="en-US" dirty="0">
                <a:solidFill>
                  <a:schemeClr val="tx1"/>
                </a:solidFill>
              </a:rPr>
              <a:t> Howard Bergman &amp; Juliette Dixon, Arizona State University</a:t>
            </a:r>
          </a:p>
        </p:txBody>
      </p:sp>
      <p:sp>
        <p:nvSpPr>
          <p:cNvPr id="3" name="Title 2">
            <a:extLst>
              <a:ext uri="{FF2B5EF4-FFF2-40B4-BE49-F238E27FC236}">
                <a16:creationId xmlns:a16="http://schemas.microsoft.com/office/drawing/2014/main" id="{4641DD92-2882-4617-9A85-653A237FED06}"/>
              </a:ext>
            </a:extLst>
          </p:cNvPr>
          <p:cNvSpPr>
            <a:spLocks noGrp="1"/>
          </p:cNvSpPr>
          <p:nvPr>
            <p:ph type="ctrTitle"/>
          </p:nvPr>
        </p:nvSpPr>
        <p:spPr/>
        <p:txBody>
          <a:bodyPr/>
          <a:lstStyle/>
          <a:p>
            <a:pPr algn="ctr"/>
            <a:r>
              <a:rPr lang="en-US" sz="5400"/>
              <a:t>Pre-Award Sponsor Showcase</a:t>
            </a:r>
            <a:endParaRPr lang="en-US" sz="5400" dirty="0"/>
          </a:p>
        </p:txBody>
      </p:sp>
      <p:pic>
        <p:nvPicPr>
          <p:cNvPr id="8" name="Picture Placeholder 7">
            <a:extLst>
              <a:ext uri="{FF2B5EF4-FFF2-40B4-BE49-F238E27FC236}">
                <a16:creationId xmlns:a16="http://schemas.microsoft.com/office/drawing/2014/main" id="{B34D26DF-069D-43D4-908C-0A86AD9F4B9A}"/>
              </a:ext>
            </a:extLst>
          </p:cNvPr>
          <p:cNvPicPr preferRelativeResize="0">
            <a:picLocks noGrp="1"/>
          </p:cNvPicPr>
          <p:nvPr>
            <p:ph type="pic" sz="quarter" idx="10"/>
          </p:nvPr>
        </p:nvPicPr>
        <p:blipFill>
          <a:blip r:embed="rId2">
            <a:extLst>
              <a:ext uri="{28A0092B-C50C-407E-A947-70E740481C1C}">
                <a14:useLocalDpi xmlns:a14="http://schemas.microsoft.com/office/drawing/2010/main"/>
              </a:ext>
            </a:extLst>
          </a:blip>
          <a:stretch>
            <a:fillRect/>
          </a:stretch>
        </p:blipFill>
        <p:spPr>
          <a:xfrm>
            <a:off x="3322722" y="94891"/>
            <a:ext cx="6224051" cy="33341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Graphic 8">
            <a:extLst>
              <a:ext uri="{FF2B5EF4-FFF2-40B4-BE49-F238E27FC236}">
                <a16:creationId xmlns:a16="http://schemas.microsoft.com/office/drawing/2014/main" id="{CBB3EF87-4440-4A90-9DBF-CB075B6DF43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3429000"/>
            <a:ext cx="12192001" cy="79050"/>
          </a:xfrm>
          <a:prstGeom prst="rect">
            <a:avLst/>
          </a:prstGeom>
        </p:spPr>
      </p:pic>
    </p:spTree>
    <p:extLst>
      <p:ext uri="{BB962C8B-B14F-4D97-AF65-F5344CB8AC3E}">
        <p14:creationId xmlns:p14="http://schemas.microsoft.com/office/powerpoint/2010/main" val="1711348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3000">
                <a:srgbClr val="C00000"/>
              </a:gs>
              <a:gs pos="51000">
                <a:srgbClr val="FF0000"/>
              </a:gs>
              <a:gs pos="100000">
                <a:srgbClr val="FF0000">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NASA: Including the Budget(s)</a:t>
            </a:r>
          </a:p>
        </p:txBody>
      </p:sp>
      <p:sp>
        <p:nvSpPr>
          <p:cNvPr id="4" name="Content Placeholder 3">
            <a:extLst>
              <a:ext uri="{FF2B5EF4-FFF2-40B4-BE49-F238E27FC236}">
                <a16:creationId xmlns:a16="http://schemas.microsoft.com/office/drawing/2014/main" id="{E4C3C820-C541-4527-B7BB-C85849A23B11}"/>
              </a:ext>
            </a:extLst>
          </p:cNvPr>
          <p:cNvSpPr>
            <a:spLocks noGrp="1"/>
          </p:cNvSpPr>
          <p:nvPr>
            <p:ph sz="quarter" idx="14"/>
          </p:nvPr>
        </p:nvSpPr>
        <p:spPr>
          <a:xfrm>
            <a:off x="0" y="1628854"/>
            <a:ext cx="7020732" cy="4491925"/>
          </a:xfrm>
        </p:spPr>
        <p:txBody>
          <a:bodyPr>
            <a:normAutofit lnSpcReduction="10000"/>
          </a:bodyPr>
          <a:lstStyle/>
          <a:p>
            <a:pPr marL="457200" lvl="1" indent="0">
              <a:buNone/>
            </a:pPr>
            <a:r>
              <a:rPr lang="en-US" sz="2000" dirty="0">
                <a:solidFill>
                  <a:schemeClr val="accent3"/>
                </a:solidFill>
              </a:rPr>
              <a:t>NASA proposals have a unique format for budget submissions. It is recommended that two budgets are submitted with the proposal—one redacted version attached to the Proposal Document in NSPIRES, and one detailed version attached to the separate Budget Document in NSPIRES. This measure is to ensure that the peer-review process is not impacted by institutional rates. Remember:</a:t>
            </a:r>
          </a:p>
          <a:p>
            <a:pPr lvl="2"/>
            <a:r>
              <a:rPr lang="en-US" sz="1800" dirty="0">
                <a:solidFill>
                  <a:schemeClr val="accent3"/>
                </a:solidFill>
              </a:rPr>
              <a:t>The redacted budget and budget narrative/justification should never include and values ($ or %) for salary, fringe rates, or overhead. </a:t>
            </a:r>
          </a:p>
          <a:p>
            <a:pPr lvl="2"/>
            <a:r>
              <a:rPr lang="en-US" sz="1800" dirty="0">
                <a:solidFill>
                  <a:schemeClr val="accent3"/>
                </a:solidFill>
              </a:rPr>
              <a:t>Although you can use your own formats for the budget (saved as a PDF), it is </a:t>
            </a:r>
            <a:r>
              <a:rPr lang="en-US" sz="1800" u="sng" dirty="0">
                <a:solidFill>
                  <a:schemeClr val="accent3"/>
                </a:solidFill>
              </a:rPr>
              <a:t>highly recommended</a:t>
            </a:r>
            <a:r>
              <a:rPr lang="en-US" sz="1800" dirty="0">
                <a:solidFill>
                  <a:schemeClr val="accent3"/>
                </a:solidFill>
              </a:rPr>
              <a:t> that when using a budget template, you remove (hide) the unnecessary components in excel before saving the file as a PDF to clean up the budget. </a:t>
            </a:r>
          </a:p>
          <a:p>
            <a:pPr lvl="2"/>
            <a:r>
              <a:rPr lang="en-US" sz="1800" dirty="0">
                <a:solidFill>
                  <a:schemeClr val="accent3"/>
                </a:solidFill>
              </a:rPr>
              <a:t>The page size and 1” margin requirements are still required for both the redacted and total budget. </a:t>
            </a:r>
          </a:p>
          <a:p>
            <a:pPr marL="0" indent="0">
              <a:buNone/>
            </a:pPr>
            <a:endParaRPr lang="en-US" dirty="0"/>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white Canon cash register">
            <a:extLst>
              <a:ext uri="{FF2B5EF4-FFF2-40B4-BE49-F238E27FC236}">
                <a16:creationId xmlns:a16="http://schemas.microsoft.com/office/drawing/2014/main" id="{40C04067-9858-477E-9E32-B786B95DC4D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7656163" y="1258757"/>
            <a:ext cx="4209246" cy="516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86025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3000">
                <a:srgbClr val="C00000"/>
              </a:gs>
              <a:gs pos="51000">
                <a:srgbClr val="FF0000"/>
              </a:gs>
              <a:gs pos="100000">
                <a:srgbClr val="FF0000">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NASA: Direct Funded Entities</a:t>
            </a:r>
          </a:p>
        </p:txBody>
      </p:sp>
      <p:pic>
        <p:nvPicPr>
          <p:cNvPr id="11" name="Content Placeholder 10" descr="A picture containing sky, outdoor, factory, water&#10;&#10;Description automatically generated">
            <a:extLst>
              <a:ext uri="{FF2B5EF4-FFF2-40B4-BE49-F238E27FC236}">
                <a16:creationId xmlns:a16="http://schemas.microsoft.com/office/drawing/2014/main" id="{02CC350C-6F18-4C9C-93DC-D1452052DF67}"/>
              </a:ext>
            </a:extLst>
          </p:cNvPr>
          <p:cNvPicPr>
            <a:picLocks noGrp="1" noChangeAspect="1"/>
          </p:cNvPicPr>
          <p:nvPr>
            <p:ph sz="quarter" idx="14"/>
          </p:nvPr>
        </p:nvPicPr>
        <p:blipFill rotWithShape="1">
          <a:blip r:embed="rId4" cstate="screen">
            <a:extLst>
              <a:ext uri="{28A0092B-C50C-407E-A947-70E740481C1C}">
                <a14:useLocalDpi xmlns:a14="http://schemas.microsoft.com/office/drawing/2010/main"/>
              </a:ext>
            </a:extLst>
          </a:blip>
          <a:srcRect/>
          <a:stretch/>
        </p:blipFill>
        <p:spPr>
          <a:xfrm>
            <a:off x="8446576" y="1258757"/>
            <a:ext cx="3347633" cy="5230543"/>
          </a:xfrm>
        </p:spPr>
      </p:pic>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0" y="1628854"/>
            <a:ext cx="7733654" cy="4491925"/>
          </a:xfrm>
        </p:spPr>
        <p:txBody>
          <a:bodyPr>
            <a:normAutofit/>
          </a:bodyPr>
          <a:lstStyle/>
          <a:p>
            <a:pPr marL="457200" lvl="1" indent="0">
              <a:buNone/>
            </a:pPr>
            <a:r>
              <a:rPr lang="en-US" sz="2000" dirty="0">
                <a:solidFill>
                  <a:schemeClr val="accent3"/>
                </a:solidFill>
              </a:rPr>
              <a:t>NASA projects often necessitate teaming with Co-Is from U.S. Government organizations to complete the project, such as NASA Centers and JPL (Jet Propulsion Laboratory). Although the requirements mirror many of those for the inclusion of subawards, direct funding works a bit differently in that the funds will not channel through the university—instead, if selected, NASA will execute an inter- or intra-agency transfer of funds. </a:t>
            </a:r>
          </a:p>
          <a:p>
            <a:pPr marL="457200" lvl="1" indent="0">
              <a:buNone/>
            </a:pPr>
            <a:endParaRPr lang="en-US" sz="2000" dirty="0">
              <a:solidFill>
                <a:schemeClr val="accent3"/>
              </a:solidFill>
            </a:endParaRPr>
          </a:p>
          <a:p>
            <a:pPr marL="457200" lvl="1" indent="0">
              <a:buNone/>
            </a:pPr>
            <a:r>
              <a:rPr lang="en-US" sz="2000" dirty="0">
                <a:solidFill>
                  <a:schemeClr val="accent3"/>
                </a:solidFill>
              </a:rPr>
              <a:t>At the University of Arizona, this causes a discrepancy between the internal system budget in UAccess Research and the budget submitted in NSPIRES. Since these funds will not be channeled through the University, budget records do not reflect those funds—however, they need to be accounted for in the application to NASA. </a:t>
            </a:r>
          </a:p>
          <a:p>
            <a:pPr marL="0" indent="0">
              <a:buNone/>
            </a:pPr>
            <a:endParaRPr lang="en-US" dirty="0"/>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83747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1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3000">
                <a:srgbClr val="C00000"/>
              </a:gs>
              <a:gs pos="51000">
                <a:srgbClr val="FF0000"/>
              </a:gs>
              <a:gs pos="100000">
                <a:srgbClr val="FF0000">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76C72D7-3F15-4245-8CB8-F85721C1B99E}"/>
              </a:ext>
            </a:extLst>
          </p:cNvPr>
          <p:cNvSpPr>
            <a:spLocks noGrp="1"/>
          </p:cNvSpPr>
          <p:nvPr>
            <p:ph type="title"/>
          </p:nvPr>
        </p:nvSpPr>
        <p:spPr>
          <a:xfrm>
            <a:off x="98654" y="139426"/>
            <a:ext cx="10820234" cy="1119331"/>
          </a:xfrm>
        </p:spPr>
        <p:txBody>
          <a:bodyPr/>
          <a:lstStyle/>
          <a:p>
            <a:r>
              <a:rPr lang="en-US" dirty="0">
                <a:solidFill>
                  <a:schemeClr val="bg1"/>
                </a:solidFill>
              </a:rPr>
              <a:t>NASA: Planetary Science NoDD Update</a:t>
            </a:r>
          </a:p>
        </p:txBody>
      </p:sp>
      <p:sp>
        <p:nvSpPr>
          <p:cNvPr id="4" name="Content Placeholder 3">
            <a:extLst>
              <a:ext uri="{FF2B5EF4-FFF2-40B4-BE49-F238E27FC236}">
                <a16:creationId xmlns:a16="http://schemas.microsoft.com/office/drawing/2014/main" id="{E4C3C820-C541-4527-B7BB-C85849A23B11}"/>
              </a:ext>
            </a:extLst>
          </p:cNvPr>
          <p:cNvSpPr>
            <a:spLocks noGrp="1"/>
          </p:cNvSpPr>
          <p:nvPr>
            <p:ph sz="quarter" idx="14"/>
          </p:nvPr>
        </p:nvSpPr>
        <p:spPr>
          <a:xfrm>
            <a:off x="0" y="1628854"/>
            <a:ext cx="7733654" cy="5339838"/>
          </a:xfrm>
        </p:spPr>
        <p:txBody>
          <a:bodyPr>
            <a:normAutofit/>
          </a:bodyPr>
          <a:lstStyle/>
          <a:p>
            <a:pPr marL="457200" lvl="1" indent="0">
              <a:buNone/>
            </a:pPr>
            <a:r>
              <a:rPr lang="en-US" sz="2000" dirty="0">
                <a:solidFill>
                  <a:schemeClr val="accent3"/>
                </a:solidFill>
              </a:rPr>
              <a:t>Per this </a:t>
            </a:r>
            <a:r>
              <a:rPr lang="en-US" sz="2000" dirty="0">
                <a:solidFill>
                  <a:schemeClr val="accent3"/>
                </a:solidFill>
                <a:hlinkClick r:id="rId4"/>
              </a:rPr>
              <a:t>update</a:t>
            </a:r>
            <a:r>
              <a:rPr lang="en-US" sz="2000" dirty="0">
                <a:solidFill>
                  <a:schemeClr val="accent3"/>
                </a:solidFill>
              </a:rPr>
              <a:t>: this year, seven programs listed in Appendix C (Planetary Science) of the Roses-2021 will no longer have a deadline—these proposals will be accepted at any time:</a:t>
            </a:r>
          </a:p>
          <a:p>
            <a:pPr lvl="1">
              <a:spcBef>
                <a:spcPts val="1200"/>
              </a:spcBef>
            </a:pPr>
            <a:r>
              <a:rPr lang="en-US" dirty="0">
                <a:solidFill>
                  <a:schemeClr val="accent3"/>
                </a:solidFill>
              </a:rPr>
              <a:t>C.2 Emerging Worlds (EW),</a:t>
            </a:r>
            <a:endParaRPr lang="en-US" sz="2000" dirty="0">
              <a:solidFill>
                <a:schemeClr val="accent3"/>
              </a:solidFill>
            </a:endParaRPr>
          </a:p>
          <a:p>
            <a:pPr lvl="1"/>
            <a:r>
              <a:rPr lang="en-US" dirty="0">
                <a:solidFill>
                  <a:schemeClr val="accent3"/>
                </a:solidFill>
              </a:rPr>
              <a:t>C.3 Solar System Workings (SSW),</a:t>
            </a:r>
            <a:endParaRPr lang="en-US" sz="2000" dirty="0">
              <a:solidFill>
                <a:schemeClr val="accent3"/>
              </a:solidFill>
            </a:endParaRPr>
          </a:p>
          <a:p>
            <a:pPr lvl="1"/>
            <a:r>
              <a:rPr lang="en-US" dirty="0">
                <a:solidFill>
                  <a:schemeClr val="accent3"/>
                </a:solidFill>
              </a:rPr>
              <a:t>C.4 Planetary Data Archiving, Restoration, and Tools (PDART),</a:t>
            </a:r>
            <a:endParaRPr lang="en-US" sz="2000" dirty="0">
              <a:solidFill>
                <a:schemeClr val="accent3"/>
              </a:solidFill>
            </a:endParaRPr>
          </a:p>
          <a:p>
            <a:pPr lvl="1"/>
            <a:r>
              <a:rPr lang="en-US" dirty="0">
                <a:solidFill>
                  <a:schemeClr val="accent3"/>
                </a:solidFill>
              </a:rPr>
              <a:t>C.5 Exobiology (ExoBio),</a:t>
            </a:r>
            <a:endParaRPr lang="en-US" sz="2000" dirty="0">
              <a:solidFill>
                <a:schemeClr val="accent3"/>
              </a:solidFill>
            </a:endParaRPr>
          </a:p>
          <a:p>
            <a:pPr lvl="1"/>
            <a:r>
              <a:rPr lang="en-US" dirty="0">
                <a:solidFill>
                  <a:schemeClr val="accent3"/>
                </a:solidFill>
              </a:rPr>
              <a:t>C.6 Solar System Observations (SSO),</a:t>
            </a:r>
            <a:endParaRPr lang="en-US" sz="2000" dirty="0">
              <a:solidFill>
                <a:schemeClr val="accent3"/>
              </a:solidFill>
            </a:endParaRPr>
          </a:p>
          <a:p>
            <a:pPr lvl="1"/>
            <a:r>
              <a:rPr lang="en-US" dirty="0">
                <a:solidFill>
                  <a:schemeClr val="accent3"/>
                </a:solidFill>
              </a:rPr>
              <a:t>C.12 Planetary Instrument Concepts for the Advancement of Solar System Observations (PICASSO) and</a:t>
            </a:r>
            <a:endParaRPr lang="en-US" sz="2000" dirty="0">
              <a:solidFill>
                <a:schemeClr val="accent3"/>
              </a:solidFill>
            </a:endParaRPr>
          </a:p>
          <a:p>
            <a:pPr lvl="1"/>
            <a:r>
              <a:rPr lang="en-US" dirty="0">
                <a:solidFill>
                  <a:schemeClr val="accent3"/>
                </a:solidFill>
              </a:rPr>
              <a:t>C.16 Laboratory Analysis of Returned Samples (LARS)</a:t>
            </a:r>
          </a:p>
          <a:p>
            <a:pPr lvl="1"/>
            <a:endParaRPr lang="en-US" dirty="0">
              <a:solidFill>
                <a:schemeClr val="accent3"/>
              </a:solidFill>
            </a:endParaRPr>
          </a:p>
          <a:p>
            <a:pPr marL="457200" lvl="1" indent="0">
              <a:buNone/>
            </a:pPr>
            <a:r>
              <a:rPr lang="en-US" dirty="0">
                <a:solidFill>
                  <a:schemeClr val="accent3"/>
                </a:solidFill>
              </a:rPr>
              <a:t>In addition to this change, a one-year moratorium has also been written into the policy—no proposal may be submitted to any NoDD program if it was previously submitted to </a:t>
            </a:r>
            <a:r>
              <a:rPr lang="en-US" u="sng" dirty="0">
                <a:solidFill>
                  <a:schemeClr val="accent3"/>
                </a:solidFill>
              </a:rPr>
              <a:t>any program</a:t>
            </a:r>
            <a:r>
              <a:rPr lang="en-US" dirty="0">
                <a:solidFill>
                  <a:schemeClr val="accent3"/>
                </a:solidFill>
              </a:rPr>
              <a:t> (including non-NoDD programs) covered by C.1 within the past 12 months. </a:t>
            </a:r>
          </a:p>
          <a:p>
            <a:pPr marL="457200" lvl="1" indent="0">
              <a:buNone/>
            </a:pPr>
            <a:endParaRPr lang="en-US" dirty="0">
              <a:solidFill>
                <a:schemeClr val="accent3"/>
              </a:solidFill>
            </a:endParaRPr>
          </a:p>
          <a:p>
            <a:pPr marL="457200" lvl="1" indent="0">
              <a:buNone/>
            </a:pPr>
            <a:r>
              <a:rPr lang="en-US" dirty="0">
                <a:solidFill>
                  <a:schemeClr val="accent3"/>
                </a:solidFill>
              </a:rPr>
              <a:t>For more information, read the </a:t>
            </a:r>
            <a:r>
              <a:rPr lang="en-US" dirty="0">
                <a:solidFill>
                  <a:schemeClr val="accent3"/>
                </a:solidFill>
                <a:hlinkClick r:id="rId5"/>
              </a:rPr>
              <a:t>FAQ</a:t>
            </a:r>
            <a:r>
              <a:rPr lang="en-US" dirty="0">
                <a:solidFill>
                  <a:schemeClr val="accent3"/>
                </a:solidFill>
              </a:rPr>
              <a:t>. </a:t>
            </a:r>
          </a:p>
          <a:p>
            <a:pPr marL="457200" lvl="1" indent="0">
              <a:buNone/>
            </a:pPr>
            <a:endParaRPr lang="en-US" dirty="0">
              <a:solidFill>
                <a:schemeClr val="accent3"/>
              </a:solidFill>
            </a:endParaRPr>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F6D4CF6-8C42-43E2-9CEF-2C19218D4DB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80488" y="1398182"/>
            <a:ext cx="4876800" cy="4876800"/>
          </a:xfrm>
          <a:prstGeom prst="rect">
            <a:avLst/>
          </a:prstGeom>
        </p:spPr>
      </p:pic>
    </p:spTree>
    <p:extLst>
      <p:ext uri="{BB962C8B-B14F-4D97-AF65-F5344CB8AC3E}">
        <p14:creationId xmlns:p14="http://schemas.microsoft.com/office/powerpoint/2010/main" val="2858138329"/>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D2A10-85D8-4ECD-BF8C-2AF19A53C698}"/>
              </a:ext>
            </a:extLst>
          </p:cNvPr>
          <p:cNvSpPr>
            <a:spLocks noGrp="1"/>
          </p:cNvSpPr>
          <p:nvPr>
            <p:ph type="title"/>
          </p:nvPr>
        </p:nvSpPr>
        <p:spPr/>
        <p:txBody>
          <a:bodyPr/>
          <a:lstStyle/>
          <a:p>
            <a:br>
              <a:rPr lang="en-US" dirty="0"/>
            </a:br>
            <a:br>
              <a:rPr lang="en-US" dirty="0"/>
            </a:br>
            <a:br>
              <a:rPr lang="en-US" dirty="0"/>
            </a:br>
            <a:br>
              <a:rPr lang="en-US" dirty="0"/>
            </a:br>
            <a:br>
              <a:rPr lang="en-US" dirty="0"/>
            </a:br>
            <a:r>
              <a:rPr lang="en-US" dirty="0"/>
              <a:t>United States Department Of Agriculture</a:t>
            </a:r>
          </a:p>
        </p:txBody>
      </p:sp>
      <p:pic>
        <p:nvPicPr>
          <p:cNvPr id="3" name="Picture 2" descr="USDA-NIFA home">
            <a:extLst>
              <a:ext uri="{FF2B5EF4-FFF2-40B4-BE49-F238E27FC236}">
                <a16:creationId xmlns:a16="http://schemas.microsoft.com/office/drawing/2014/main" id="{15328148-C9AB-4C03-BA11-658E5AF1F5A8}"/>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442997" y="1436914"/>
            <a:ext cx="5495730" cy="2481943"/>
          </a:xfrm>
          <a:prstGeom prst="rect">
            <a:avLst/>
          </a:prstGeom>
          <a:solidFill>
            <a:schemeClr val="accent6">
              <a:lumMod val="75000"/>
            </a:schemeClr>
          </a:solidFill>
          <a:ln>
            <a:noFill/>
          </a:ln>
        </p:spPr>
      </p:pic>
    </p:spTree>
    <p:extLst>
      <p:ext uri="{BB962C8B-B14F-4D97-AF65-F5344CB8AC3E}">
        <p14:creationId xmlns:p14="http://schemas.microsoft.com/office/powerpoint/2010/main" val="2178238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C82EB-9D57-415F-B4AF-881B2585D429}"/>
              </a:ext>
            </a:extLst>
          </p:cNvPr>
          <p:cNvSpPr>
            <a:spLocks noGrp="1"/>
          </p:cNvSpPr>
          <p:nvPr>
            <p:ph type="title"/>
          </p:nvPr>
        </p:nvSpPr>
        <p:spPr/>
        <p:txBody>
          <a:bodyPr/>
          <a:lstStyle/>
          <a:p>
            <a:r>
              <a:rPr lang="en-US" b="1" dirty="0">
                <a:solidFill>
                  <a:schemeClr val="accent6">
                    <a:lumMod val="50000"/>
                  </a:schemeClr>
                </a:solidFill>
              </a:rPr>
              <a:t>Mission and Vision</a:t>
            </a:r>
            <a:br>
              <a:rPr lang="en-US" dirty="0">
                <a:solidFill>
                  <a:schemeClr val="accent6">
                    <a:lumMod val="50000"/>
                  </a:schemeClr>
                </a:solidFill>
              </a:rPr>
            </a:br>
            <a:r>
              <a:rPr lang="en-US" b="1" dirty="0">
                <a:solidFill>
                  <a:schemeClr val="accent6">
                    <a:lumMod val="50000"/>
                  </a:schemeClr>
                </a:solidFill>
              </a:rPr>
              <a:t>U.S. Department of Agriculture (USDA):</a:t>
            </a:r>
            <a:br>
              <a:rPr lang="en-US" b="1" dirty="0">
                <a:solidFill>
                  <a:schemeClr val="accent6">
                    <a:lumMod val="50000"/>
                  </a:schemeClr>
                </a:solidFill>
              </a:rPr>
            </a:br>
            <a:r>
              <a:rPr lang="en-US" dirty="0">
                <a:solidFill>
                  <a:schemeClr val="accent6">
                    <a:lumMod val="50000"/>
                  </a:schemeClr>
                </a:solidFill>
              </a:rPr>
              <a:t> </a:t>
            </a:r>
            <a:r>
              <a:rPr lang="en-US" sz="1800" dirty="0">
                <a:solidFill>
                  <a:schemeClr val="accent6">
                    <a:lumMod val="50000"/>
                  </a:schemeClr>
                </a:solidFill>
              </a:rPr>
              <a:t>provides leadership on food, agriculture, natural resources, rural development, nutrition, and related issues based on sound public policy, the best available science, and efficient management.</a:t>
            </a:r>
            <a:br>
              <a:rPr lang="en-US" sz="1800" dirty="0">
                <a:solidFill>
                  <a:schemeClr val="accent6">
                    <a:lumMod val="50000"/>
                  </a:schemeClr>
                </a:solidFill>
              </a:rPr>
            </a:br>
            <a:br>
              <a:rPr lang="en-US" sz="1800" dirty="0">
                <a:solidFill>
                  <a:schemeClr val="accent6">
                    <a:lumMod val="50000"/>
                  </a:schemeClr>
                </a:solidFill>
              </a:rPr>
            </a:br>
            <a:br>
              <a:rPr lang="en-US" sz="1800" dirty="0">
                <a:solidFill>
                  <a:schemeClr val="accent6">
                    <a:lumMod val="50000"/>
                  </a:schemeClr>
                </a:solidFill>
              </a:rPr>
            </a:br>
            <a:r>
              <a:rPr lang="en-US" sz="1800" dirty="0">
                <a:solidFill>
                  <a:schemeClr val="accent6">
                    <a:lumMod val="50000"/>
                  </a:schemeClr>
                </a:solidFill>
              </a:rPr>
              <a:t>The USDA's vision is to expand economic opportunity through innovation, helping rural America to thrive; to promote agriculture production sustainability that better nourishes Americans while also helping feed others throughout the world; and to preserve and conserve our Nation's natural resources through restored forests, improved watersheds, and healthy private working lands.</a:t>
            </a:r>
            <a:br>
              <a:rPr lang="en-US" sz="1800" dirty="0">
                <a:solidFill>
                  <a:schemeClr val="accent6">
                    <a:lumMod val="50000"/>
                  </a:schemeClr>
                </a:solidFill>
              </a:rPr>
            </a:br>
            <a:endParaRPr lang="en-US" sz="1800" dirty="0">
              <a:solidFill>
                <a:schemeClr val="accent6">
                  <a:lumMod val="50000"/>
                </a:schemeClr>
              </a:solidFill>
            </a:endParaRPr>
          </a:p>
        </p:txBody>
      </p:sp>
      <p:sp>
        <p:nvSpPr>
          <p:cNvPr id="4" name="Rectangle 3">
            <a:extLst>
              <a:ext uri="{FF2B5EF4-FFF2-40B4-BE49-F238E27FC236}">
                <a16:creationId xmlns:a16="http://schemas.microsoft.com/office/drawing/2014/main" id="{FAD78E53-C3F4-4BBB-9DA3-74BBA5C20F89}"/>
              </a:ext>
            </a:extLst>
          </p:cNvPr>
          <p:cNvSpPr/>
          <p:nvPr/>
        </p:nvSpPr>
        <p:spPr>
          <a:xfrm>
            <a:off x="0" y="0"/>
            <a:ext cx="12192000" cy="96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9105B10-0FB0-4F46-8851-54DADE7337BE}"/>
              </a:ext>
            </a:extLst>
          </p:cNvPr>
          <p:cNvSpPr/>
          <p:nvPr/>
        </p:nvSpPr>
        <p:spPr>
          <a:xfrm>
            <a:off x="0" y="-8626"/>
            <a:ext cx="12192000" cy="980289"/>
          </a:xfrm>
          <a:prstGeom prst="rect">
            <a:avLst/>
          </a:prstGeom>
          <a:gradFill flip="none" rotWithShape="1">
            <a:gsLst>
              <a:gs pos="3000">
                <a:schemeClr val="accent6">
                  <a:lumMod val="50000"/>
                </a:schemeClr>
              </a:gs>
              <a:gs pos="72000">
                <a:schemeClr val="accent6">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600" dirty="0">
                <a:solidFill>
                  <a:schemeClr val="bg1"/>
                </a:solidFill>
              </a:rPr>
              <a:t>USDA: Overview</a:t>
            </a:r>
          </a:p>
        </p:txBody>
      </p:sp>
    </p:spTree>
    <p:extLst>
      <p:ext uri="{BB962C8B-B14F-4D97-AF65-F5344CB8AC3E}">
        <p14:creationId xmlns:p14="http://schemas.microsoft.com/office/powerpoint/2010/main" val="542277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C82EB-9D57-415F-B4AF-881B2585D429}"/>
              </a:ext>
            </a:extLst>
          </p:cNvPr>
          <p:cNvSpPr>
            <a:spLocks noGrp="1"/>
          </p:cNvSpPr>
          <p:nvPr>
            <p:ph type="title"/>
          </p:nvPr>
        </p:nvSpPr>
        <p:spPr/>
        <p:txBody>
          <a:bodyPr/>
          <a:lstStyle/>
          <a:p>
            <a:r>
              <a:rPr lang="en-US" sz="2000" b="1" dirty="0">
                <a:solidFill>
                  <a:schemeClr val="accent6">
                    <a:lumMod val="50000"/>
                  </a:schemeClr>
                </a:solidFill>
              </a:rPr>
              <a:t>Understanding USDA's Structure </a:t>
            </a:r>
            <a:br>
              <a:rPr lang="en-US" sz="2000" b="1" dirty="0">
                <a:solidFill>
                  <a:schemeClr val="accent6">
                    <a:lumMod val="50000"/>
                  </a:schemeClr>
                </a:solidFill>
              </a:rPr>
            </a:br>
            <a:br>
              <a:rPr lang="en-US" sz="1400" b="1" dirty="0">
                <a:solidFill>
                  <a:schemeClr val="accent6">
                    <a:lumMod val="50000"/>
                  </a:schemeClr>
                </a:solidFill>
              </a:rPr>
            </a:br>
            <a:r>
              <a:rPr lang="en-US" sz="1400" b="1" dirty="0">
                <a:solidFill>
                  <a:schemeClr val="accent6">
                    <a:lumMod val="50000"/>
                  </a:schemeClr>
                </a:solidFill>
              </a:rPr>
              <a:t>USDA’s Seven Mission Areas </a:t>
            </a:r>
            <a:br>
              <a:rPr lang="en-US" sz="1400" b="1" dirty="0">
                <a:solidFill>
                  <a:schemeClr val="accent6">
                    <a:lumMod val="50000"/>
                  </a:schemeClr>
                </a:solidFill>
              </a:rPr>
            </a:br>
            <a:br>
              <a:rPr lang="en-US" sz="1400" b="1" dirty="0">
                <a:solidFill>
                  <a:schemeClr val="accent6">
                    <a:lumMod val="50000"/>
                  </a:schemeClr>
                </a:solidFill>
              </a:rPr>
            </a:br>
            <a:r>
              <a:rPr lang="en-US" sz="1400" b="1" dirty="0">
                <a:solidFill>
                  <a:schemeClr val="accent6">
                    <a:lumMod val="50000"/>
                  </a:schemeClr>
                </a:solidFill>
              </a:rPr>
              <a:t>The U.S. Department of Agriculture (USDA) has seven "mission areas": </a:t>
            </a:r>
            <a:br>
              <a:rPr lang="en-US" sz="1400" b="1" dirty="0">
                <a:solidFill>
                  <a:schemeClr val="accent6">
                    <a:lumMod val="50000"/>
                  </a:schemeClr>
                </a:solidFill>
              </a:rPr>
            </a:br>
            <a:br>
              <a:rPr lang="en-US" sz="1400" b="1" dirty="0">
                <a:solidFill>
                  <a:schemeClr val="accent6">
                    <a:lumMod val="50000"/>
                  </a:schemeClr>
                </a:solidFill>
              </a:rPr>
            </a:br>
            <a:r>
              <a:rPr lang="en-US" sz="1400" b="1" dirty="0">
                <a:solidFill>
                  <a:schemeClr val="accent6">
                    <a:lumMod val="50000"/>
                  </a:schemeClr>
                </a:solidFill>
              </a:rPr>
              <a:t>Farm and Foreign Agriculture Services </a:t>
            </a:r>
            <a:br>
              <a:rPr lang="en-US" sz="1400" b="1" dirty="0">
                <a:solidFill>
                  <a:schemeClr val="accent6">
                    <a:lumMod val="50000"/>
                  </a:schemeClr>
                </a:solidFill>
              </a:rPr>
            </a:br>
            <a:r>
              <a:rPr lang="en-US" sz="1400" b="1" dirty="0">
                <a:solidFill>
                  <a:schemeClr val="accent6">
                    <a:lumMod val="50000"/>
                  </a:schemeClr>
                </a:solidFill>
              </a:rPr>
              <a:t>Food, Nutrition, and Consumer Services</a:t>
            </a:r>
            <a:br>
              <a:rPr lang="en-US" sz="1400" b="1" dirty="0">
                <a:solidFill>
                  <a:schemeClr val="accent6">
                    <a:lumMod val="50000"/>
                  </a:schemeClr>
                </a:solidFill>
              </a:rPr>
            </a:br>
            <a:r>
              <a:rPr lang="en-US" sz="1400" b="1" dirty="0">
                <a:solidFill>
                  <a:schemeClr val="accent6">
                    <a:lumMod val="50000"/>
                  </a:schemeClr>
                </a:solidFill>
              </a:rPr>
              <a:t>Food Safety</a:t>
            </a:r>
            <a:br>
              <a:rPr lang="en-US" sz="1400" b="1" dirty="0">
                <a:solidFill>
                  <a:schemeClr val="accent6">
                    <a:lumMod val="50000"/>
                  </a:schemeClr>
                </a:solidFill>
              </a:rPr>
            </a:br>
            <a:r>
              <a:rPr lang="en-US" sz="1400" b="1" dirty="0">
                <a:solidFill>
                  <a:schemeClr val="accent6">
                    <a:lumMod val="50000"/>
                  </a:schemeClr>
                </a:solidFill>
              </a:rPr>
              <a:t>Marketing and Regulatory Services </a:t>
            </a:r>
            <a:br>
              <a:rPr lang="en-US" sz="1400" b="1" dirty="0">
                <a:solidFill>
                  <a:schemeClr val="accent6">
                    <a:lumMod val="50000"/>
                  </a:schemeClr>
                </a:solidFill>
              </a:rPr>
            </a:br>
            <a:r>
              <a:rPr lang="en-US" sz="1400" b="1" dirty="0">
                <a:solidFill>
                  <a:schemeClr val="accent6">
                    <a:lumMod val="50000"/>
                  </a:schemeClr>
                </a:solidFill>
              </a:rPr>
              <a:t>Natural Resources and Environment</a:t>
            </a:r>
            <a:br>
              <a:rPr lang="en-US" sz="1400" b="1" dirty="0">
                <a:solidFill>
                  <a:schemeClr val="accent6">
                    <a:lumMod val="50000"/>
                  </a:schemeClr>
                </a:solidFill>
              </a:rPr>
            </a:br>
            <a:r>
              <a:rPr lang="en-US" sz="1400" b="1" dirty="0">
                <a:solidFill>
                  <a:schemeClr val="accent6">
                    <a:lumMod val="50000"/>
                  </a:schemeClr>
                </a:solidFill>
              </a:rPr>
              <a:t> Research Education and Economics </a:t>
            </a:r>
            <a:br>
              <a:rPr lang="en-US" sz="1400" b="1" dirty="0">
                <a:solidFill>
                  <a:schemeClr val="accent6">
                    <a:lumMod val="50000"/>
                  </a:schemeClr>
                </a:solidFill>
              </a:rPr>
            </a:br>
            <a:r>
              <a:rPr lang="en-US" sz="1400" b="1" dirty="0">
                <a:solidFill>
                  <a:schemeClr val="accent6">
                    <a:lumMod val="50000"/>
                  </a:schemeClr>
                </a:solidFill>
              </a:rPr>
              <a:t> Rural Development  </a:t>
            </a:r>
            <a:br>
              <a:rPr lang="en-US" sz="1400" b="1" dirty="0">
                <a:solidFill>
                  <a:schemeClr val="accent6">
                    <a:lumMod val="50000"/>
                  </a:schemeClr>
                </a:solidFill>
              </a:rPr>
            </a:br>
            <a:br>
              <a:rPr lang="en-US" sz="1400" b="1" dirty="0">
                <a:solidFill>
                  <a:schemeClr val="accent6">
                    <a:lumMod val="50000"/>
                  </a:schemeClr>
                </a:solidFill>
              </a:rPr>
            </a:br>
            <a:r>
              <a:rPr lang="en-US" sz="1400" b="1" dirty="0">
                <a:solidFill>
                  <a:schemeClr val="accent6">
                    <a:lumMod val="50000"/>
                  </a:schemeClr>
                </a:solidFill>
              </a:rPr>
              <a:t>In general, USDA grants originate from and are administered by different agencies and offices housed within each of the seven mission areas.  The programs administered by agencies and offices each have their own unique rules, definitions, and funding requirements.  Each agency’s website is also structured differently, and some websites are updated more frequently than others, but each site can serve as a starting point to learn about how the grants work, what the scoring criteria is, and what kind of projects have been funded in the past.</a:t>
            </a:r>
            <a:br>
              <a:rPr lang="en-US" sz="1400" b="1" dirty="0">
                <a:solidFill>
                  <a:schemeClr val="accent6">
                    <a:lumMod val="50000"/>
                  </a:schemeClr>
                </a:solidFill>
              </a:rPr>
            </a:br>
            <a:r>
              <a:rPr lang="en-US" sz="1400" b="1" dirty="0">
                <a:solidFill>
                  <a:schemeClr val="accent6">
                    <a:lumMod val="50000"/>
                  </a:schemeClr>
                </a:solidFill>
              </a:rPr>
              <a:t> </a:t>
            </a:r>
            <a:br>
              <a:rPr lang="en-US" sz="1400" b="1" dirty="0">
                <a:solidFill>
                  <a:schemeClr val="accent6">
                    <a:lumMod val="50000"/>
                  </a:schemeClr>
                </a:solidFill>
              </a:rPr>
            </a:br>
            <a:r>
              <a:rPr lang="en-US" sz="1400" b="1" dirty="0">
                <a:solidFill>
                  <a:schemeClr val="accent6">
                    <a:lumMod val="50000"/>
                  </a:schemeClr>
                </a:solidFill>
              </a:rPr>
              <a:t>USDA Main Website: http://usda.gov </a:t>
            </a:r>
            <a:br>
              <a:rPr lang="en-US" sz="1400" dirty="0">
                <a:solidFill>
                  <a:schemeClr val="accent6">
                    <a:lumMod val="50000"/>
                  </a:schemeClr>
                </a:solidFill>
              </a:rPr>
            </a:br>
            <a:endParaRPr lang="en-US" sz="1400" dirty="0">
              <a:solidFill>
                <a:schemeClr val="accent6">
                  <a:lumMod val="50000"/>
                </a:schemeClr>
              </a:solidFill>
            </a:endParaRPr>
          </a:p>
        </p:txBody>
      </p:sp>
      <p:sp>
        <p:nvSpPr>
          <p:cNvPr id="4" name="Rectangle 3">
            <a:extLst>
              <a:ext uri="{FF2B5EF4-FFF2-40B4-BE49-F238E27FC236}">
                <a16:creationId xmlns:a16="http://schemas.microsoft.com/office/drawing/2014/main" id="{FAD78E53-C3F4-4BBB-9DA3-74BBA5C20F89}"/>
              </a:ext>
            </a:extLst>
          </p:cNvPr>
          <p:cNvSpPr/>
          <p:nvPr/>
        </p:nvSpPr>
        <p:spPr>
          <a:xfrm>
            <a:off x="0" y="0"/>
            <a:ext cx="12192000" cy="96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9105B10-0FB0-4F46-8851-54DADE7337BE}"/>
              </a:ext>
            </a:extLst>
          </p:cNvPr>
          <p:cNvSpPr/>
          <p:nvPr/>
        </p:nvSpPr>
        <p:spPr>
          <a:xfrm>
            <a:off x="0" y="-8626"/>
            <a:ext cx="12192000" cy="980289"/>
          </a:xfrm>
          <a:prstGeom prst="rect">
            <a:avLst/>
          </a:prstGeom>
          <a:gradFill flip="none" rotWithShape="1">
            <a:gsLst>
              <a:gs pos="3000">
                <a:schemeClr val="accent6">
                  <a:lumMod val="50000"/>
                </a:schemeClr>
              </a:gs>
              <a:gs pos="72000">
                <a:schemeClr val="accent6">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600" dirty="0">
                <a:solidFill>
                  <a:schemeClr val="bg1"/>
                </a:solidFill>
              </a:rPr>
              <a:t>USDA: Overview</a:t>
            </a:r>
          </a:p>
        </p:txBody>
      </p:sp>
    </p:spTree>
    <p:extLst>
      <p:ext uri="{BB962C8B-B14F-4D97-AF65-F5344CB8AC3E}">
        <p14:creationId xmlns:p14="http://schemas.microsoft.com/office/powerpoint/2010/main" val="396052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2C82EB-9D57-415F-B4AF-881B2585D429}"/>
              </a:ext>
            </a:extLst>
          </p:cNvPr>
          <p:cNvSpPr>
            <a:spLocks noGrp="1"/>
          </p:cNvSpPr>
          <p:nvPr>
            <p:ph type="title"/>
          </p:nvPr>
        </p:nvSpPr>
        <p:spPr>
          <a:xfrm>
            <a:off x="685883" y="701432"/>
            <a:ext cx="10820234" cy="5863523"/>
          </a:xfrm>
        </p:spPr>
        <p:txBody>
          <a:bodyPr/>
          <a:lstStyle/>
          <a:p>
            <a:br>
              <a:rPr lang="en-US" sz="1600" b="1" dirty="0">
                <a:solidFill>
                  <a:schemeClr val="accent6">
                    <a:lumMod val="50000"/>
                  </a:schemeClr>
                </a:solidFill>
              </a:rPr>
            </a:br>
            <a:br>
              <a:rPr lang="en-US" sz="1600" b="1" dirty="0">
                <a:solidFill>
                  <a:schemeClr val="accent6">
                    <a:lumMod val="50000"/>
                  </a:schemeClr>
                </a:solidFill>
              </a:rPr>
            </a:br>
            <a:r>
              <a:rPr lang="en-US" sz="1600" b="1" dirty="0">
                <a:solidFill>
                  <a:schemeClr val="accent6">
                    <a:lumMod val="50000"/>
                  </a:schemeClr>
                </a:solidFill>
              </a:rPr>
              <a:t>USDA Grant Agencies include:</a:t>
            </a:r>
            <a:br>
              <a:rPr lang="en-US" sz="1600" b="1" dirty="0">
                <a:solidFill>
                  <a:schemeClr val="accent6">
                    <a:lumMod val="50000"/>
                  </a:schemeClr>
                </a:solidFill>
              </a:rPr>
            </a:br>
            <a:br>
              <a:rPr lang="en-US" sz="1100" b="1" dirty="0">
                <a:solidFill>
                  <a:schemeClr val="accent6">
                    <a:lumMod val="50000"/>
                  </a:schemeClr>
                </a:solidFill>
              </a:rPr>
            </a:br>
            <a:r>
              <a:rPr lang="en-US" sz="1150" b="1" u="sng" dirty="0">
                <a:solidFill>
                  <a:schemeClr val="accent6">
                    <a:lumMod val="50000"/>
                  </a:schemeClr>
                </a:solidFill>
                <a:hlinkClick r:id="rId3">
                  <a:extLst>
                    <a:ext uri="{A12FA001-AC4F-418D-AE19-62706E023703}">
                      <ahyp:hlinkClr xmlns:ahyp="http://schemas.microsoft.com/office/drawing/2018/hyperlinkcolor" val="tx"/>
                    </a:ext>
                  </a:extLst>
                </a:hlinkClick>
              </a:rPr>
              <a:t>Agricultural Marketing Service (AMS)</a:t>
            </a:r>
            <a:br>
              <a:rPr lang="en-US" sz="1150" b="1" u="sng" dirty="0">
                <a:solidFill>
                  <a:schemeClr val="accent6">
                    <a:lumMod val="50000"/>
                  </a:schemeClr>
                </a:solidFill>
              </a:rPr>
            </a:br>
            <a:br>
              <a:rPr lang="en-US" sz="1150" b="1" u="sng" dirty="0">
                <a:solidFill>
                  <a:schemeClr val="accent6">
                    <a:lumMod val="50000"/>
                  </a:schemeClr>
                </a:solidFill>
              </a:rPr>
            </a:br>
            <a:r>
              <a:rPr lang="en-US" sz="1150" b="1" u="sng" dirty="0">
                <a:solidFill>
                  <a:schemeClr val="accent6">
                    <a:lumMod val="50000"/>
                  </a:schemeClr>
                </a:solidFill>
                <a:hlinkClick r:id="rId4">
                  <a:extLst>
                    <a:ext uri="{A12FA001-AC4F-418D-AE19-62706E023703}">
                      <ahyp:hlinkClr xmlns:ahyp="http://schemas.microsoft.com/office/drawing/2018/hyperlinkcolor" val="tx"/>
                    </a:ext>
                  </a:extLst>
                </a:hlinkClick>
              </a:rPr>
              <a:t>Agricultural Research Service (ARS)</a:t>
            </a:r>
            <a:br>
              <a:rPr lang="en-US" sz="1150" b="1" u="sng" dirty="0">
                <a:solidFill>
                  <a:schemeClr val="accent6">
                    <a:lumMod val="50000"/>
                  </a:schemeClr>
                </a:solidFill>
              </a:rPr>
            </a:br>
            <a:br>
              <a:rPr lang="en-US" sz="1150" b="1" dirty="0">
                <a:solidFill>
                  <a:schemeClr val="accent6">
                    <a:lumMod val="50000"/>
                  </a:schemeClr>
                </a:solidFill>
              </a:rPr>
            </a:br>
            <a:r>
              <a:rPr lang="en-US" sz="1150" b="1" u="sng" dirty="0">
                <a:solidFill>
                  <a:schemeClr val="accent6">
                    <a:lumMod val="50000"/>
                  </a:schemeClr>
                </a:solidFill>
                <a:hlinkClick r:id="rId5">
                  <a:extLst>
                    <a:ext uri="{A12FA001-AC4F-418D-AE19-62706E023703}">
                      <ahyp:hlinkClr xmlns:ahyp="http://schemas.microsoft.com/office/drawing/2018/hyperlinkcolor" val="tx"/>
                    </a:ext>
                  </a:extLst>
                </a:hlinkClick>
              </a:rPr>
              <a:t>Animal and Plant Health Inspection Service (APHIS)</a:t>
            </a:r>
            <a:br>
              <a:rPr lang="en-US" sz="1150" b="1" dirty="0">
                <a:solidFill>
                  <a:schemeClr val="accent6">
                    <a:lumMod val="50000"/>
                  </a:schemeClr>
                </a:solidFill>
              </a:rPr>
            </a:br>
            <a:r>
              <a:rPr lang="en-US" sz="1150" dirty="0">
                <a:solidFill>
                  <a:schemeClr val="accent6">
                    <a:lumMod val="50000"/>
                  </a:schemeClr>
                </a:solidFill>
              </a:rPr>
              <a:t>.</a:t>
            </a:r>
            <a:br>
              <a:rPr lang="en-US" sz="1150" dirty="0">
                <a:solidFill>
                  <a:schemeClr val="accent6">
                    <a:lumMod val="50000"/>
                  </a:schemeClr>
                </a:solidFill>
              </a:rPr>
            </a:br>
            <a:r>
              <a:rPr lang="en-US" sz="1150" b="1" u="sng" dirty="0">
                <a:solidFill>
                  <a:schemeClr val="accent6">
                    <a:lumMod val="50000"/>
                  </a:schemeClr>
                </a:solidFill>
                <a:hlinkClick r:id="rId6">
                  <a:extLst>
                    <a:ext uri="{A12FA001-AC4F-418D-AE19-62706E023703}">
                      <ahyp:hlinkClr xmlns:ahyp="http://schemas.microsoft.com/office/drawing/2018/hyperlinkcolor" val="tx"/>
                    </a:ext>
                  </a:extLst>
                </a:hlinkClick>
              </a:rPr>
              <a:t>Economic Research Service (ERS)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7">
                  <a:extLst>
                    <a:ext uri="{A12FA001-AC4F-418D-AE19-62706E023703}">
                      <ahyp:hlinkClr xmlns:ahyp="http://schemas.microsoft.com/office/drawing/2018/hyperlinkcolor" val="tx"/>
                    </a:ext>
                  </a:extLst>
                </a:hlinkClick>
              </a:rPr>
              <a:t>Farm Service Agency (FSA)</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8">
                  <a:extLst>
                    <a:ext uri="{A12FA001-AC4F-418D-AE19-62706E023703}">
                      <ahyp:hlinkClr xmlns:ahyp="http://schemas.microsoft.com/office/drawing/2018/hyperlinkcolor" val="tx"/>
                    </a:ext>
                  </a:extLst>
                </a:hlinkClick>
              </a:rPr>
              <a:t>Food and Nutrition Service (FNS)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9">
                  <a:extLst>
                    <a:ext uri="{A12FA001-AC4F-418D-AE19-62706E023703}">
                      <ahyp:hlinkClr xmlns:ahyp="http://schemas.microsoft.com/office/drawing/2018/hyperlinkcolor" val="tx"/>
                    </a:ext>
                  </a:extLst>
                </a:hlinkClick>
              </a:rPr>
              <a:t>Food Safety and Inspection Service (FSIS)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0">
                  <a:extLst>
                    <a:ext uri="{A12FA001-AC4F-418D-AE19-62706E023703}">
                      <ahyp:hlinkClr xmlns:ahyp="http://schemas.microsoft.com/office/drawing/2018/hyperlinkcolor" val="tx"/>
                    </a:ext>
                  </a:extLst>
                </a:hlinkClick>
              </a:rPr>
              <a:t>Foreign Agricultural Service (FAS)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1">
                  <a:extLst>
                    <a:ext uri="{A12FA001-AC4F-418D-AE19-62706E023703}">
                      <ahyp:hlinkClr xmlns:ahyp="http://schemas.microsoft.com/office/drawing/2018/hyperlinkcolor" val="tx"/>
                    </a:ext>
                  </a:extLst>
                </a:hlinkClick>
              </a:rPr>
              <a:t>Forest Service (FS)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2">
                  <a:extLst>
                    <a:ext uri="{A12FA001-AC4F-418D-AE19-62706E023703}">
                      <ahyp:hlinkClr xmlns:ahyp="http://schemas.microsoft.com/office/drawing/2018/hyperlinkcolor" val="tx"/>
                    </a:ext>
                  </a:extLst>
                </a:hlinkClick>
              </a:rPr>
              <a:t>National Agricultural Statistics Service (NASS)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3">
                  <a:extLst>
                    <a:ext uri="{A12FA001-AC4F-418D-AE19-62706E023703}">
                      <ahyp:hlinkClr xmlns:ahyp="http://schemas.microsoft.com/office/drawing/2018/hyperlinkcolor" val="tx"/>
                    </a:ext>
                  </a:extLst>
                </a:hlinkClick>
              </a:rPr>
              <a:t>National Institute of Food and Agriculture (NIFA)</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4">
                  <a:extLst>
                    <a:ext uri="{A12FA001-AC4F-418D-AE19-62706E023703}">
                      <ahyp:hlinkClr xmlns:ahyp="http://schemas.microsoft.com/office/drawing/2018/hyperlinkcolor" val="tx"/>
                    </a:ext>
                  </a:extLst>
                </a:hlinkClick>
              </a:rPr>
              <a:t>Natural Resources Conservation Service (NRCS)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5">
                  <a:extLst>
                    <a:ext uri="{A12FA001-AC4F-418D-AE19-62706E023703}">
                      <ahyp:hlinkClr xmlns:ahyp="http://schemas.microsoft.com/office/drawing/2018/hyperlinkcolor" val="tx"/>
                    </a:ext>
                  </a:extLst>
                </a:hlinkClick>
              </a:rPr>
              <a:t>Risk Management Agency (RMA)</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6">
                  <a:extLst>
                    <a:ext uri="{A12FA001-AC4F-418D-AE19-62706E023703}">
                      <ahyp:hlinkClr xmlns:ahyp="http://schemas.microsoft.com/office/drawing/2018/hyperlinkcolor" val="tx"/>
                    </a:ext>
                  </a:extLst>
                </a:hlinkClick>
              </a:rPr>
              <a:t>Rural Development (RD)</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7">
                  <a:extLst>
                    <a:ext uri="{A12FA001-AC4F-418D-AE19-62706E023703}">
                      <ahyp:hlinkClr xmlns:ahyp="http://schemas.microsoft.com/office/drawing/2018/hyperlinkcolor" val="tx"/>
                    </a:ext>
                  </a:extLst>
                </a:hlinkClick>
              </a:rPr>
              <a:t>Rural Utilities Service (RUS)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8">
                  <a:extLst>
                    <a:ext uri="{A12FA001-AC4F-418D-AE19-62706E023703}">
                      <ahyp:hlinkClr xmlns:ahyp="http://schemas.microsoft.com/office/drawing/2018/hyperlinkcolor" val="tx"/>
                    </a:ext>
                  </a:extLst>
                </a:hlinkClick>
              </a:rPr>
              <a:t>Rural Housing Service (RHS)</a:t>
            </a:r>
            <a:br>
              <a:rPr lang="en-US" sz="1150" b="1" dirty="0">
                <a:solidFill>
                  <a:schemeClr val="accent6">
                    <a:lumMod val="50000"/>
                  </a:schemeClr>
                </a:solidFill>
              </a:rPr>
            </a:br>
            <a:br>
              <a:rPr lang="en-US" sz="1150" dirty="0">
                <a:solidFill>
                  <a:schemeClr val="accent6">
                    <a:lumMod val="50000"/>
                  </a:schemeClr>
                </a:solidFill>
              </a:rPr>
            </a:br>
            <a:r>
              <a:rPr lang="en-US" sz="1150" b="1" u="sng" dirty="0">
                <a:solidFill>
                  <a:schemeClr val="accent6">
                    <a:lumMod val="50000"/>
                  </a:schemeClr>
                </a:solidFill>
                <a:hlinkClick r:id="rId19">
                  <a:extLst>
                    <a:ext uri="{A12FA001-AC4F-418D-AE19-62706E023703}">
                      <ahyp:hlinkClr xmlns:ahyp="http://schemas.microsoft.com/office/drawing/2018/hyperlinkcolor" val="tx"/>
                    </a:ext>
                  </a:extLst>
                </a:hlinkClick>
              </a:rPr>
              <a:t>Rural Business-Cooperative Service (RBS)</a:t>
            </a:r>
            <a:br>
              <a:rPr lang="en-US" sz="1000" b="1" dirty="0">
                <a:solidFill>
                  <a:schemeClr val="accent6">
                    <a:lumMod val="50000"/>
                  </a:schemeClr>
                </a:solidFill>
              </a:rPr>
            </a:br>
            <a:endParaRPr lang="en-US" sz="1000" dirty="0">
              <a:solidFill>
                <a:schemeClr val="accent6">
                  <a:lumMod val="50000"/>
                </a:schemeClr>
              </a:solidFill>
            </a:endParaRPr>
          </a:p>
        </p:txBody>
      </p:sp>
      <p:sp>
        <p:nvSpPr>
          <p:cNvPr id="4" name="Rectangle 3">
            <a:extLst>
              <a:ext uri="{FF2B5EF4-FFF2-40B4-BE49-F238E27FC236}">
                <a16:creationId xmlns:a16="http://schemas.microsoft.com/office/drawing/2014/main" id="{FAD78E53-C3F4-4BBB-9DA3-74BBA5C20F89}"/>
              </a:ext>
            </a:extLst>
          </p:cNvPr>
          <p:cNvSpPr/>
          <p:nvPr/>
        </p:nvSpPr>
        <p:spPr>
          <a:xfrm>
            <a:off x="0" y="0"/>
            <a:ext cx="12192000" cy="9630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9105B10-0FB0-4F46-8851-54DADE7337BE}"/>
              </a:ext>
            </a:extLst>
          </p:cNvPr>
          <p:cNvSpPr/>
          <p:nvPr/>
        </p:nvSpPr>
        <p:spPr>
          <a:xfrm>
            <a:off x="0" y="-8626"/>
            <a:ext cx="12192000" cy="980289"/>
          </a:xfrm>
          <a:prstGeom prst="rect">
            <a:avLst/>
          </a:prstGeom>
          <a:gradFill flip="none" rotWithShape="1">
            <a:gsLst>
              <a:gs pos="3000">
                <a:schemeClr val="accent6">
                  <a:lumMod val="50000"/>
                </a:schemeClr>
              </a:gs>
              <a:gs pos="72000">
                <a:schemeClr val="accent6">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600" dirty="0">
                <a:solidFill>
                  <a:schemeClr val="bg1"/>
                </a:solidFill>
              </a:rPr>
              <a:t>USDA: Overview</a:t>
            </a:r>
          </a:p>
        </p:txBody>
      </p:sp>
    </p:spTree>
    <p:extLst>
      <p:ext uri="{BB962C8B-B14F-4D97-AF65-F5344CB8AC3E}">
        <p14:creationId xmlns:p14="http://schemas.microsoft.com/office/powerpoint/2010/main" val="1264278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7DC7-2BF2-409A-8CC8-64E92978C519}"/>
              </a:ext>
            </a:extLst>
          </p:cNvPr>
          <p:cNvSpPr>
            <a:spLocks noGrp="1"/>
          </p:cNvSpPr>
          <p:nvPr>
            <p:ph type="title"/>
          </p:nvPr>
        </p:nvSpPr>
        <p:spPr>
          <a:xfrm>
            <a:off x="983412" y="1017917"/>
            <a:ext cx="9737702" cy="2521119"/>
          </a:xfrm>
        </p:spPr>
        <p:txBody>
          <a:bodyPr/>
          <a:lstStyle/>
          <a:p>
            <a:pPr algn="l"/>
            <a:r>
              <a:rPr lang="en-US" sz="1200" b="1" dirty="0">
                <a:solidFill>
                  <a:schemeClr val="accent6">
                    <a:lumMod val="50000"/>
                  </a:schemeClr>
                </a:solidFill>
                <a:latin typeface="Arial" panose="020B0604020202020204" pitchFamily="34" charset="0"/>
                <a:cs typeface="Arial" panose="020B0604020202020204" pitchFamily="34" charset="0"/>
              </a:rPr>
              <a:t>The National Institute of Food and Agriculture (NIFA) is an agency within the U.S. Department of Agriculture (USDA). Congress created NIFA through the Food, Conservation, and Energy Act of 2008. NIFA replaced the former Cooperative State Research, Education, and Extension Service (CSREES), which had been in existence since 1994.</a:t>
            </a:r>
            <a:br>
              <a:rPr lang="en-US" sz="1200" b="1" dirty="0">
                <a:solidFill>
                  <a:schemeClr val="accent6">
                    <a:lumMod val="50000"/>
                  </a:schemeClr>
                </a:solidFill>
                <a:latin typeface="Arial" panose="020B0604020202020204" pitchFamily="34" charset="0"/>
                <a:cs typeface="Arial" panose="020B0604020202020204" pitchFamily="34" charset="0"/>
              </a:rPr>
            </a:br>
            <a:br>
              <a:rPr lang="en-US" altLang="en-US" sz="1200" b="1" dirty="0">
                <a:solidFill>
                  <a:schemeClr val="accent6">
                    <a:lumMod val="50000"/>
                  </a:schemeClr>
                </a:solidFill>
                <a:latin typeface="Arial" panose="020B0604020202020204" pitchFamily="34" charset="0"/>
                <a:cs typeface="Arial" panose="020B0604020202020204" pitchFamily="34" charset="0"/>
              </a:rPr>
            </a:br>
            <a:r>
              <a:rPr lang="en-US" sz="1200" b="1" dirty="0">
                <a:solidFill>
                  <a:schemeClr val="accent6">
                    <a:lumMod val="50000"/>
                  </a:schemeClr>
                </a:solidFill>
                <a:latin typeface="Arial" panose="020B0604020202020204" pitchFamily="34" charset="0"/>
                <a:cs typeface="Arial" panose="020B0604020202020204" pitchFamily="34" charset="0"/>
              </a:rPr>
              <a:t>NIFA is one of four USDA agencies that make up its Research, Education, and Economics (REE) mission area. </a:t>
            </a:r>
            <a:br>
              <a:rPr lang="en-US" sz="1200" b="1" dirty="0">
                <a:solidFill>
                  <a:schemeClr val="accent6">
                    <a:lumMod val="50000"/>
                  </a:schemeClr>
                </a:solidFill>
                <a:latin typeface="Arial" panose="020B0604020202020204" pitchFamily="34" charset="0"/>
                <a:cs typeface="Arial" panose="020B0604020202020204" pitchFamily="34" charset="0"/>
              </a:rPr>
            </a:br>
            <a:br>
              <a:rPr lang="en-US" sz="1200" b="1" dirty="0">
                <a:solidFill>
                  <a:schemeClr val="accent6">
                    <a:lumMod val="50000"/>
                  </a:schemeClr>
                </a:solidFill>
                <a:latin typeface="Arial" panose="020B0604020202020204" pitchFamily="34" charset="0"/>
                <a:cs typeface="Arial" panose="020B0604020202020204" pitchFamily="34" charset="0"/>
              </a:rPr>
            </a:br>
            <a:r>
              <a:rPr lang="en-US" sz="1200" b="1" dirty="0">
                <a:solidFill>
                  <a:schemeClr val="accent6">
                    <a:lumMod val="50000"/>
                  </a:schemeClr>
                </a:solidFill>
                <a:latin typeface="Arial" panose="020B0604020202020204" pitchFamily="34" charset="0"/>
                <a:cs typeface="Arial" panose="020B0604020202020204" pitchFamily="34" charset="0"/>
              </a:rPr>
              <a:t>Federal Assistance Policy Guide (“NIFA Policy Guide”) </a:t>
            </a:r>
            <a:br>
              <a:rPr lang="en-US" sz="1200" b="1" dirty="0">
                <a:solidFill>
                  <a:schemeClr val="accent6">
                    <a:lumMod val="50000"/>
                  </a:schemeClr>
                </a:solidFill>
                <a:latin typeface="Arial" panose="020B0604020202020204" pitchFamily="34" charset="0"/>
                <a:cs typeface="Arial" panose="020B0604020202020204" pitchFamily="34" charset="0"/>
              </a:rPr>
            </a:br>
            <a:r>
              <a:rPr lang="en-US" sz="1200" b="1" dirty="0">
                <a:solidFill>
                  <a:schemeClr val="accent6">
                    <a:lumMod val="50000"/>
                  </a:schemeClr>
                </a:solidFill>
                <a:latin typeface="Arial" panose="020B0604020202020204" pitchFamily="34" charset="0"/>
                <a:cs typeface="Arial" panose="020B0604020202020204" pitchFamily="34" charset="0"/>
              </a:rPr>
              <a:t>-</a:t>
            </a:r>
            <a:r>
              <a:rPr lang="en-US" sz="1200" b="1" i="1" dirty="0">
                <a:solidFill>
                  <a:schemeClr val="accent6">
                    <a:lumMod val="50000"/>
                  </a:schemeClr>
                </a:solidFill>
                <a:latin typeface="Arial" panose="020B0604020202020204" pitchFamily="34" charset="0"/>
                <a:cs typeface="Arial" panose="020B0604020202020204" pitchFamily="34" charset="0"/>
              </a:rPr>
              <a:t>Single, comprehensive guidance document for NIFA grantees and staff </a:t>
            </a:r>
            <a:br>
              <a:rPr lang="en-US" sz="1200" b="1" dirty="0">
                <a:solidFill>
                  <a:schemeClr val="accent6">
                    <a:lumMod val="50000"/>
                  </a:schemeClr>
                </a:solidFill>
                <a:latin typeface="Arial" panose="020B0604020202020204" pitchFamily="34" charset="0"/>
                <a:cs typeface="Arial" panose="020B0604020202020204" pitchFamily="34" charset="0"/>
              </a:rPr>
            </a:br>
            <a:r>
              <a:rPr lang="en-US" sz="1200" b="1" dirty="0">
                <a:solidFill>
                  <a:schemeClr val="accent6">
                    <a:lumMod val="50000"/>
                  </a:schemeClr>
                </a:solidFill>
                <a:latin typeface="Arial" panose="020B0604020202020204" pitchFamily="34" charset="0"/>
                <a:cs typeface="Arial" panose="020B0604020202020204" pitchFamily="34" charset="0"/>
              </a:rPr>
              <a:t>-</a:t>
            </a:r>
            <a:r>
              <a:rPr lang="en-US" sz="1200" b="1" i="1" dirty="0">
                <a:solidFill>
                  <a:schemeClr val="accent6">
                    <a:lumMod val="50000"/>
                  </a:schemeClr>
                </a:solidFill>
                <a:latin typeface="Arial" panose="020B0604020202020204" pitchFamily="34" charset="0"/>
                <a:cs typeface="Arial" panose="020B0604020202020204" pitchFamily="34" charset="0"/>
              </a:rPr>
              <a:t>Provides guidance for competitive and capacity grants </a:t>
            </a:r>
            <a:br>
              <a:rPr lang="en-US" sz="1200" b="1" dirty="0">
                <a:solidFill>
                  <a:schemeClr val="accent6">
                    <a:lumMod val="50000"/>
                  </a:schemeClr>
                </a:solidFill>
                <a:latin typeface="Arial" panose="020B0604020202020204" pitchFamily="34" charset="0"/>
                <a:cs typeface="Arial" panose="020B0604020202020204" pitchFamily="34" charset="0"/>
              </a:rPr>
            </a:br>
            <a:r>
              <a:rPr lang="en-US" sz="1200" b="1" dirty="0">
                <a:solidFill>
                  <a:schemeClr val="accent6">
                    <a:lumMod val="50000"/>
                  </a:schemeClr>
                </a:solidFill>
                <a:latin typeface="Arial" panose="020B0604020202020204" pitchFamily="34" charset="0"/>
                <a:cs typeface="Arial" panose="020B0604020202020204" pitchFamily="34" charset="0"/>
              </a:rPr>
              <a:t>-</a:t>
            </a:r>
            <a:r>
              <a:rPr lang="en-US" sz="1200" b="1" i="1" dirty="0">
                <a:solidFill>
                  <a:schemeClr val="accent6">
                    <a:lumMod val="50000"/>
                  </a:schemeClr>
                </a:solidFill>
                <a:latin typeface="Arial" panose="020B0604020202020204" pitchFamily="34" charset="0"/>
                <a:cs typeface="Arial" panose="020B0604020202020204" pitchFamily="34" charset="0"/>
              </a:rPr>
              <a:t>Based on laws, regulations, USDA guidance, NIFA guidance, NIFA policy, and Administrative Manuals applicable to NIFA grants, cooperative agreements, endowments, and other financial assistance </a:t>
            </a:r>
            <a:br>
              <a:rPr lang="en-US" sz="1200" dirty="0">
                <a:solidFill>
                  <a:schemeClr val="accent6">
                    <a:lumMod val="50000"/>
                  </a:schemeClr>
                </a:solidFill>
              </a:rPr>
            </a:br>
            <a:br>
              <a:rPr lang="en-US" altLang="en-US" sz="1200" dirty="0">
                <a:solidFill>
                  <a:schemeClr val="accent6">
                    <a:lumMod val="50000"/>
                  </a:schemeClr>
                </a:solidFill>
                <a:latin typeface="Calibri" panose="020F0502020204030204" pitchFamily="34" charset="0"/>
              </a:rPr>
            </a:br>
            <a:endParaRPr lang="en-US" sz="1200" dirty="0">
              <a:solidFill>
                <a:schemeClr val="accent6">
                  <a:lumMod val="50000"/>
                </a:schemeClr>
              </a:solidFill>
            </a:endParaRPr>
          </a:p>
        </p:txBody>
      </p:sp>
      <p:sp>
        <p:nvSpPr>
          <p:cNvPr id="3" name="Rectangle 2">
            <a:extLst>
              <a:ext uri="{FF2B5EF4-FFF2-40B4-BE49-F238E27FC236}">
                <a16:creationId xmlns:a16="http://schemas.microsoft.com/office/drawing/2014/main" id="{D9F5FB2C-D9A7-462C-950B-07E66468433E}"/>
              </a:ext>
            </a:extLst>
          </p:cNvPr>
          <p:cNvSpPr/>
          <p:nvPr/>
        </p:nvSpPr>
        <p:spPr>
          <a:xfrm>
            <a:off x="0" y="-17252"/>
            <a:ext cx="12192000" cy="9402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7524CF-F73E-46B1-AE79-BDB42C1E5747}"/>
              </a:ext>
            </a:extLst>
          </p:cNvPr>
          <p:cNvSpPr/>
          <p:nvPr/>
        </p:nvSpPr>
        <p:spPr>
          <a:xfrm>
            <a:off x="0" y="-17252"/>
            <a:ext cx="12192000" cy="933009"/>
          </a:xfrm>
          <a:prstGeom prst="rect">
            <a:avLst/>
          </a:prstGeom>
          <a:gradFill flip="none" rotWithShape="1">
            <a:gsLst>
              <a:gs pos="3000">
                <a:schemeClr val="accent6">
                  <a:lumMod val="50000"/>
                </a:schemeClr>
              </a:gs>
              <a:gs pos="72000">
                <a:schemeClr val="accent6">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600" dirty="0"/>
              <a:t>USDA Guidelines </a:t>
            </a:r>
            <a:r>
              <a:rPr lang="en-US" sz="2800" dirty="0"/>
              <a:t>(NIFA – National Institute of Food &amp; Agriculture) </a:t>
            </a:r>
          </a:p>
        </p:txBody>
      </p:sp>
      <p:pic>
        <p:nvPicPr>
          <p:cNvPr id="7" name="Picture 6">
            <a:extLst>
              <a:ext uri="{FF2B5EF4-FFF2-40B4-BE49-F238E27FC236}">
                <a16:creationId xmlns:a16="http://schemas.microsoft.com/office/drawing/2014/main" id="{2BB13F6A-E216-481D-9834-0641D79066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5872" y="3075317"/>
            <a:ext cx="4056303" cy="3537400"/>
          </a:xfrm>
          <a:prstGeom prst="rect">
            <a:avLst/>
          </a:prstGeom>
        </p:spPr>
      </p:pic>
    </p:spTree>
    <p:extLst>
      <p:ext uri="{BB962C8B-B14F-4D97-AF65-F5344CB8AC3E}">
        <p14:creationId xmlns:p14="http://schemas.microsoft.com/office/powerpoint/2010/main" val="1379192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7DC7-2BF2-409A-8CC8-64E92978C519}"/>
              </a:ext>
            </a:extLst>
          </p:cNvPr>
          <p:cNvSpPr>
            <a:spLocks noGrp="1"/>
          </p:cNvSpPr>
          <p:nvPr>
            <p:ph type="title"/>
          </p:nvPr>
        </p:nvSpPr>
        <p:spPr>
          <a:xfrm>
            <a:off x="616873" y="1112808"/>
            <a:ext cx="10820234" cy="1199071"/>
          </a:xfrm>
        </p:spPr>
        <p:txBody>
          <a:bodyPr/>
          <a:lstStyle/>
          <a:p>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chemeClr val="accent6">
                    <a:lumMod val="50000"/>
                  </a:schemeClr>
                </a:solidFill>
              </a:rPr>
            </a:br>
            <a:r>
              <a:rPr lang="en-US" sz="2200" dirty="0">
                <a:solidFill>
                  <a:schemeClr val="accent6">
                    <a:lumMod val="50000"/>
                  </a:schemeClr>
                </a:solidFill>
              </a:rPr>
              <a:t>Upcoming RFA Calendar: </a:t>
            </a:r>
            <a:r>
              <a:rPr lang="en-US" sz="2200" dirty="0">
                <a:solidFill>
                  <a:schemeClr val="accent6">
                    <a:lumMod val="50000"/>
                  </a:schemeClr>
                </a:solidFill>
                <a:hlinkClick r:id="rId3">
                  <a:extLst>
                    <a:ext uri="{A12FA001-AC4F-418D-AE19-62706E023703}">
                      <ahyp:hlinkClr xmlns:ahyp="http://schemas.microsoft.com/office/drawing/2018/hyperlinkcolor" val="tx"/>
                    </a:ext>
                  </a:extLst>
                </a:hlinkClick>
              </a:rPr>
              <a:t>https://nifa.usda.gov/upcoming-rfa-calendar</a:t>
            </a:r>
            <a:br>
              <a:rPr lang="en-US" sz="2200" dirty="0">
                <a:solidFill>
                  <a:schemeClr val="accent6">
                    <a:lumMod val="50000"/>
                  </a:schemeClr>
                </a:solidFill>
              </a:rPr>
            </a:br>
            <a:br>
              <a:rPr lang="en-US" sz="2200" dirty="0">
                <a:solidFill>
                  <a:schemeClr val="accent6">
                    <a:lumMod val="50000"/>
                  </a:schemeClr>
                </a:solidFill>
              </a:rPr>
            </a:br>
            <a:r>
              <a:rPr lang="en-US" sz="2200" dirty="0">
                <a:solidFill>
                  <a:schemeClr val="accent6">
                    <a:lumMod val="50000"/>
                  </a:schemeClr>
                </a:solidFill>
              </a:rPr>
              <a:t>Calculating indirect costs: </a:t>
            </a:r>
            <a:r>
              <a:rPr lang="en-US" sz="2200" dirty="0">
                <a:solidFill>
                  <a:schemeClr val="accent6">
                    <a:lumMod val="50000"/>
                  </a:schemeClr>
                </a:solidFill>
                <a:hlinkClick r:id="rId4">
                  <a:extLst>
                    <a:ext uri="{A12FA001-AC4F-418D-AE19-62706E023703}">
                      <ahyp:hlinkClr xmlns:ahyp="http://schemas.microsoft.com/office/drawing/2018/hyperlinkcolor" val="tx"/>
                    </a:ext>
                  </a:extLst>
                </a:hlinkClick>
              </a:rPr>
              <a:t>https://nifa.usda.gov/resource/2018-farm-bill-indirect-cost-provision</a:t>
            </a:r>
            <a:br>
              <a:rPr lang="en-US" sz="2200" dirty="0">
                <a:solidFill>
                  <a:schemeClr val="accent6">
                    <a:lumMod val="50000"/>
                  </a:schemeClr>
                </a:solidFill>
              </a:rPr>
            </a:br>
            <a:br>
              <a:rPr lang="en-US" sz="2200" dirty="0">
                <a:solidFill>
                  <a:schemeClr val="accent6">
                    <a:lumMod val="50000"/>
                  </a:schemeClr>
                </a:solidFill>
              </a:rPr>
            </a:br>
            <a:r>
              <a:rPr lang="en-US" sz="2200" dirty="0">
                <a:solidFill>
                  <a:schemeClr val="accent6">
                    <a:lumMod val="50000"/>
                  </a:schemeClr>
                </a:solidFill>
              </a:rPr>
              <a:t>Each request for application (RFA) will stipulate the applicable indirect cost cap along with further details. NIFA also provides a chart with indirect cost information on a program-by program basis (see </a:t>
            </a:r>
            <a:r>
              <a:rPr lang="en-US" sz="2200" u="sng" dirty="0">
                <a:solidFill>
                  <a:schemeClr val="accent6">
                    <a:lumMod val="50000"/>
                  </a:schemeClr>
                </a:solidFill>
              </a:rPr>
              <a:t>https://nifa.usda.gov/resource/indirect-cost-chart</a:t>
            </a:r>
            <a:r>
              <a:rPr lang="en-US" sz="2200" dirty="0">
                <a:solidFill>
                  <a:schemeClr val="accent6">
                    <a:lumMod val="50000"/>
                  </a:schemeClr>
                </a:solidFill>
              </a:rPr>
              <a:t>). </a:t>
            </a:r>
            <a:br>
              <a:rPr lang="en-US" sz="2200" dirty="0">
                <a:solidFill>
                  <a:schemeClr val="accent6">
                    <a:lumMod val="50000"/>
                  </a:schemeClr>
                </a:solidFill>
              </a:rPr>
            </a:br>
            <a:br>
              <a:rPr lang="en-US" sz="2200" dirty="0">
                <a:solidFill>
                  <a:schemeClr val="accent6">
                    <a:lumMod val="50000"/>
                  </a:schemeClr>
                </a:solidFill>
              </a:rPr>
            </a:br>
            <a:br>
              <a:rPr lang="en-US" sz="2200" dirty="0">
                <a:solidFill>
                  <a:schemeClr val="accent6">
                    <a:lumMod val="50000"/>
                  </a:schemeClr>
                </a:solidFill>
              </a:rPr>
            </a:br>
            <a:r>
              <a:rPr lang="en-US" sz="2200" dirty="0">
                <a:solidFill>
                  <a:schemeClr val="accent6">
                    <a:lumMod val="50000"/>
                  </a:schemeClr>
                </a:solidFill>
              </a:rPr>
              <a:t>Application support templates: </a:t>
            </a:r>
            <a:r>
              <a:rPr lang="en-US" sz="2200" dirty="0">
                <a:solidFill>
                  <a:schemeClr val="accent6">
                    <a:lumMod val="50000"/>
                  </a:schemeClr>
                </a:solidFill>
                <a:hlinkClick r:id="rId5">
                  <a:extLst>
                    <a:ext uri="{A12FA001-AC4F-418D-AE19-62706E023703}">
                      <ahyp:hlinkClr xmlns:ahyp="http://schemas.microsoft.com/office/drawing/2018/hyperlinkcolor" val="tx"/>
                    </a:ext>
                  </a:extLst>
                </a:hlinkClick>
              </a:rPr>
              <a:t>https://nifa.usda.gov/resource/application-support-templates</a:t>
            </a:r>
            <a:br>
              <a:rPr lang="en-US" sz="2200" dirty="0">
                <a:solidFill>
                  <a:schemeClr val="accent6">
                    <a:lumMod val="50000"/>
                  </a:schemeClr>
                </a:solidFill>
              </a:rPr>
            </a:br>
            <a:br>
              <a:rPr lang="en-US" sz="2200" dirty="0">
                <a:solidFill>
                  <a:schemeClr val="accent6">
                    <a:lumMod val="50000"/>
                  </a:schemeClr>
                </a:solidFill>
              </a:rPr>
            </a:br>
            <a:r>
              <a:rPr lang="en-US" sz="2200" dirty="0">
                <a:solidFill>
                  <a:schemeClr val="accent6">
                    <a:lumMod val="50000"/>
                  </a:schemeClr>
                </a:solidFill>
              </a:rPr>
              <a:t>AFRI (Ag and Food Research Initiative) Request for Applications Resources: </a:t>
            </a:r>
            <a:br>
              <a:rPr lang="en-US" sz="2200" dirty="0">
                <a:solidFill>
                  <a:schemeClr val="accent6">
                    <a:lumMod val="50000"/>
                  </a:schemeClr>
                </a:solidFill>
              </a:rPr>
            </a:br>
            <a:r>
              <a:rPr lang="en-US" sz="2200" dirty="0">
                <a:solidFill>
                  <a:schemeClr val="accent6">
                    <a:lumMod val="50000"/>
                  </a:schemeClr>
                </a:solidFill>
              </a:rPr>
              <a:t>https://nifa.usda.gov/resource/afri-request-applications-resources</a:t>
            </a:r>
            <a:br>
              <a:rPr lang="en-US" sz="2200" dirty="0"/>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solidFill>
                  <a:srgbClr val="0070C0"/>
                </a:solidFill>
              </a:rPr>
            </a:br>
            <a:br>
              <a:rPr lang="en-US" sz="2200" dirty="0"/>
            </a:br>
            <a:endParaRPr lang="en-US" sz="2200" dirty="0"/>
          </a:p>
        </p:txBody>
      </p:sp>
      <p:sp>
        <p:nvSpPr>
          <p:cNvPr id="3" name="Rectangle 2">
            <a:extLst>
              <a:ext uri="{FF2B5EF4-FFF2-40B4-BE49-F238E27FC236}">
                <a16:creationId xmlns:a16="http://schemas.microsoft.com/office/drawing/2014/main" id="{D9F5FB2C-D9A7-462C-950B-07E66468433E}"/>
              </a:ext>
            </a:extLst>
          </p:cNvPr>
          <p:cNvSpPr/>
          <p:nvPr/>
        </p:nvSpPr>
        <p:spPr>
          <a:xfrm>
            <a:off x="0" y="2"/>
            <a:ext cx="12191999" cy="923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7524CF-F73E-46B1-AE79-BDB42C1E5747}"/>
              </a:ext>
            </a:extLst>
          </p:cNvPr>
          <p:cNvSpPr/>
          <p:nvPr/>
        </p:nvSpPr>
        <p:spPr>
          <a:xfrm>
            <a:off x="0" y="0"/>
            <a:ext cx="12192000" cy="933009"/>
          </a:xfrm>
          <a:prstGeom prst="rect">
            <a:avLst/>
          </a:prstGeom>
          <a:gradFill flip="none" rotWithShape="1">
            <a:gsLst>
              <a:gs pos="3000">
                <a:schemeClr val="accent6">
                  <a:lumMod val="50000"/>
                </a:schemeClr>
              </a:gs>
              <a:gs pos="72000">
                <a:schemeClr val="accent6">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000" dirty="0"/>
              <a:t>USDA Helpful Links</a:t>
            </a:r>
          </a:p>
        </p:txBody>
      </p:sp>
    </p:spTree>
    <p:extLst>
      <p:ext uri="{BB962C8B-B14F-4D97-AF65-F5344CB8AC3E}">
        <p14:creationId xmlns:p14="http://schemas.microsoft.com/office/powerpoint/2010/main" val="3393640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0FA0C-CEDC-48F2-A0E5-4E298D16794F}"/>
              </a:ext>
            </a:extLst>
          </p:cNvPr>
          <p:cNvSpPr>
            <a:spLocks noGrp="1"/>
          </p:cNvSpPr>
          <p:nvPr>
            <p:ph type="title"/>
          </p:nvPr>
        </p:nvSpPr>
        <p:spPr>
          <a:xfrm>
            <a:off x="685884" y="1104180"/>
            <a:ext cx="4024139" cy="5305245"/>
          </a:xfrm>
        </p:spPr>
        <p:txBody>
          <a:bodyPr/>
          <a:lstStyle/>
          <a:p>
            <a:r>
              <a:rPr lang="en-US" sz="1600" b="1" cap="all" dirty="0">
                <a:solidFill>
                  <a:schemeClr val="accent6">
                    <a:lumMod val="50000"/>
                  </a:schemeClr>
                </a:solidFill>
              </a:rPr>
              <a:t>DETERMINING THE MAXIMUM INDIRECT COSTS ALLOWED</a:t>
            </a:r>
            <a:br>
              <a:rPr lang="en-US" sz="1600" b="1" cap="all" dirty="0">
                <a:solidFill>
                  <a:schemeClr val="accent6">
                    <a:lumMod val="50000"/>
                  </a:schemeClr>
                </a:solidFill>
              </a:rPr>
            </a:br>
            <a:br>
              <a:rPr lang="en-US" sz="1600" cap="all" dirty="0">
                <a:solidFill>
                  <a:schemeClr val="accent6">
                    <a:lumMod val="50000"/>
                  </a:schemeClr>
                </a:solidFill>
              </a:rPr>
            </a:br>
            <a:r>
              <a:rPr lang="en-US" sz="1400" dirty="0">
                <a:solidFill>
                  <a:schemeClr val="accent6">
                    <a:lumMod val="50000"/>
                  </a:schemeClr>
                </a:solidFill>
              </a:rPr>
              <a:t>Section 1462(a) and (c) of the National Agricultural Research, Extension, and Teaching Policy Act of 1977 (NARETPA) limits indirect costs for the overall award to 30 percent of Total Federal Funds Awarded (TFFA) under a research, education, or extension grant.</a:t>
            </a:r>
            <a:br>
              <a:rPr lang="en-US" sz="1400" dirty="0">
                <a:solidFill>
                  <a:schemeClr val="accent6">
                    <a:lumMod val="50000"/>
                  </a:schemeClr>
                </a:solidFill>
              </a:rPr>
            </a:br>
            <a:r>
              <a:rPr lang="en-US" sz="1400" dirty="0">
                <a:solidFill>
                  <a:schemeClr val="accent6">
                    <a:lumMod val="50000"/>
                  </a:schemeClr>
                </a:solidFill>
              </a:rPr>
              <a:t>In the event of an award, the prime awardee is responsible for ensuring the maximum indirect cost allowed for the award is not exceeded when combining indirect costs for the Federal portion (i.e., prime and subawardee(s)) and any applicable cost-sharing (see 7 CFR 3430.52(b)). Amounts exceeding the maximum allowable indirect cost is considered unallowable. </a:t>
            </a:r>
            <a:br>
              <a:rPr lang="en-US" sz="1400" dirty="0">
                <a:solidFill>
                  <a:schemeClr val="accent6">
                    <a:lumMod val="50000"/>
                  </a:schemeClr>
                </a:solidFill>
              </a:rPr>
            </a:br>
            <a:br>
              <a:rPr lang="en-US" sz="1400" dirty="0">
                <a:solidFill>
                  <a:schemeClr val="accent6">
                    <a:lumMod val="50000"/>
                  </a:schemeClr>
                </a:solidFill>
              </a:rPr>
            </a:br>
            <a:r>
              <a:rPr lang="en-US" sz="1400" dirty="0">
                <a:solidFill>
                  <a:schemeClr val="accent6">
                    <a:lumMod val="50000"/>
                  </a:schemeClr>
                </a:solidFill>
              </a:rPr>
              <a:t>Prime and the subrecipient(s) must agree on an allocation of indirect costs so that the total indirect costs charged under the award does not exceed 30 percent of the total federal funds awarded to the prime (or pass-through entity)</a:t>
            </a:r>
            <a:br>
              <a:rPr lang="en-US" dirty="0">
                <a:solidFill>
                  <a:schemeClr val="accent6">
                    <a:lumMod val="50000"/>
                  </a:schemeClr>
                </a:solidFill>
              </a:rPr>
            </a:br>
            <a:endParaRPr lang="en-US" dirty="0">
              <a:solidFill>
                <a:schemeClr val="accent6">
                  <a:lumMod val="50000"/>
                </a:schemeClr>
              </a:solidFill>
            </a:endParaRPr>
          </a:p>
        </p:txBody>
      </p:sp>
      <p:sp>
        <p:nvSpPr>
          <p:cNvPr id="3" name="Rectangle 2">
            <a:extLst>
              <a:ext uri="{FF2B5EF4-FFF2-40B4-BE49-F238E27FC236}">
                <a16:creationId xmlns:a16="http://schemas.microsoft.com/office/drawing/2014/main" id="{81F13B8C-D4B9-45F8-839B-E2263736221D}"/>
              </a:ext>
            </a:extLst>
          </p:cNvPr>
          <p:cNvSpPr/>
          <p:nvPr/>
        </p:nvSpPr>
        <p:spPr>
          <a:xfrm>
            <a:off x="0" y="0"/>
            <a:ext cx="12192000" cy="9933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B2E875-A877-4A76-A8F3-7B5534076C76}"/>
              </a:ext>
            </a:extLst>
          </p:cNvPr>
          <p:cNvSpPr/>
          <p:nvPr/>
        </p:nvSpPr>
        <p:spPr>
          <a:xfrm>
            <a:off x="0" y="-2491"/>
            <a:ext cx="12192000" cy="993395"/>
          </a:xfrm>
          <a:prstGeom prst="rect">
            <a:avLst/>
          </a:prstGeom>
          <a:gradFill flip="none" rotWithShape="1">
            <a:gsLst>
              <a:gs pos="3000">
                <a:schemeClr val="accent6">
                  <a:lumMod val="50000"/>
                </a:schemeClr>
              </a:gs>
              <a:gs pos="72000">
                <a:schemeClr val="accent6">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4000" dirty="0"/>
              <a:t>USDA – Tips &amp; Tricks</a:t>
            </a:r>
          </a:p>
        </p:txBody>
      </p:sp>
      <p:pic>
        <p:nvPicPr>
          <p:cNvPr id="5" name="Picture 4">
            <a:extLst>
              <a:ext uri="{FF2B5EF4-FFF2-40B4-BE49-F238E27FC236}">
                <a16:creationId xmlns:a16="http://schemas.microsoft.com/office/drawing/2014/main" id="{951F46FF-5B11-4988-A6A9-8EB76F4B6C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3269" y="1173194"/>
            <a:ext cx="6211019" cy="5506616"/>
          </a:xfrm>
          <a:prstGeom prst="rect">
            <a:avLst/>
          </a:prstGeom>
        </p:spPr>
      </p:pic>
    </p:spTree>
    <p:extLst>
      <p:ext uri="{BB962C8B-B14F-4D97-AF65-F5344CB8AC3E}">
        <p14:creationId xmlns:p14="http://schemas.microsoft.com/office/powerpoint/2010/main" val="4186652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2C04DE-5F17-4996-9803-140E2264640A}"/>
              </a:ext>
            </a:extLst>
          </p:cNvPr>
          <p:cNvSpPr>
            <a:spLocks noGrp="1"/>
          </p:cNvSpPr>
          <p:nvPr>
            <p:ph type="title"/>
          </p:nvPr>
        </p:nvSpPr>
        <p:spPr>
          <a:xfrm>
            <a:off x="341906" y="471962"/>
            <a:ext cx="11497586" cy="5863523"/>
          </a:xfrm>
        </p:spPr>
        <p:txBody>
          <a:bodyPr anchor="t"/>
          <a:lstStyle/>
          <a:p>
            <a:pPr algn="l"/>
            <a:r>
              <a:rPr lang="en-US" dirty="0"/>
              <a:t>Learn from Our Experience</a:t>
            </a:r>
            <a:br>
              <a:rPr lang="en-US" dirty="0"/>
            </a:br>
            <a:r>
              <a:rPr lang="en-US" sz="2800" dirty="0"/>
              <a:t>Common Characteristics and Knowledge </a:t>
            </a:r>
            <a:br>
              <a:rPr lang="en-US" dirty="0"/>
            </a:br>
            <a:br>
              <a:rPr lang="en-US" sz="1400" dirty="0"/>
            </a:br>
            <a:br>
              <a:rPr lang="en-US" sz="1400" dirty="0"/>
            </a:br>
            <a:r>
              <a:rPr lang="en-US" sz="1800" b="1" dirty="0"/>
              <a:t>Grants.gov: </a:t>
            </a:r>
            <a:r>
              <a:rPr lang="en-US" sz="1800" dirty="0"/>
              <a:t>main site to find federal opportunities and submit proposals.  </a:t>
            </a:r>
            <a:r>
              <a:rPr lang="en-US" sz="1800" b="1" dirty="0"/>
              <a:t>https://www.grants.gov/</a:t>
            </a:r>
            <a:br>
              <a:rPr lang="en-US" sz="1800" b="1" dirty="0"/>
            </a:br>
            <a:br>
              <a:rPr lang="en-US" sz="1200" dirty="0"/>
            </a:br>
            <a:r>
              <a:rPr lang="en-US" sz="1800" b="1" dirty="0"/>
              <a:t>Federal Register: </a:t>
            </a:r>
            <a:r>
              <a:rPr lang="en-US" sz="1800" dirty="0"/>
              <a:t>the official journal of the United States government. In addition to grant announcements, it lists new rules and regulations, notices, and Executive orders. </a:t>
            </a:r>
            <a:r>
              <a:rPr lang="en-US" sz="1800" b="1" dirty="0"/>
              <a:t>https://www.federalregister.gov/</a:t>
            </a:r>
            <a:br>
              <a:rPr lang="en-US" sz="1800" b="1" dirty="0"/>
            </a:br>
            <a:br>
              <a:rPr lang="en-US" sz="1800" b="1" dirty="0"/>
            </a:br>
            <a:r>
              <a:rPr lang="en-US" sz="1800" b="1" dirty="0"/>
              <a:t>Tip #1:</a:t>
            </a:r>
            <a:r>
              <a:rPr lang="en-US" sz="1800" dirty="0"/>
              <a:t>Read and understand the solicitation (eligibility, time, funds).</a:t>
            </a:r>
            <a:br>
              <a:rPr lang="en-US" sz="1800" dirty="0"/>
            </a:br>
            <a:br>
              <a:rPr lang="en-US" sz="1800" dirty="0"/>
            </a:br>
            <a:r>
              <a:rPr lang="en-US" sz="1800" b="1" dirty="0"/>
              <a:t>Tip #2:</a:t>
            </a:r>
            <a:r>
              <a:rPr lang="en-US" sz="1800" dirty="0"/>
              <a:t> Make sure the PI understands the commitment. Will the PI be able to stay with this project for the time allocated? Are the personnel willing?</a:t>
            </a:r>
            <a:br>
              <a:rPr lang="en-US" sz="1800" dirty="0"/>
            </a:br>
            <a:br>
              <a:rPr lang="en-US" sz="1800" dirty="0"/>
            </a:br>
            <a:r>
              <a:rPr lang="en-US" sz="1800" b="1" dirty="0"/>
              <a:t>Tip #3:</a:t>
            </a:r>
            <a:r>
              <a:rPr lang="en-US" sz="1800" dirty="0"/>
              <a:t> Read the Merit Review criteria and apply it. Understand how the reviewers will look at the proposal and advise the PI to write to their viewpoint. Be clear and concise.</a:t>
            </a:r>
            <a:br>
              <a:rPr lang="en-US" sz="1800" dirty="0"/>
            </a:br>
            <a:br>
              <a:rPr lang="en-US" sz="1800" dirty="0"/>
            </a:br>
            <a:r>
              <a:rPr lang="en-US" sz="1800" b="1" dirty="0"/>
              <a:t>Tip #4:</a:t>
            </a:r>
            <a:r>
              <a:rPr lang="en-US" sz="1800" dirty="0"/>
              <a:t> Use the checklist, but be sure there are no additional requirements. When you think you are done, double and triple check the solicitation.</a:t>
            </a:r>
            <a:br>
              <a:rPr lang="en-US" sz="1800" dirty="0"/>
            </a:br>
            <a:br>
              <a:rPr lang="en-US" sz="1800" dirty="0"/>
            </a:br>
            <a:r>
              <a:rPr lang="en-US" sz="1800" b="1" dirty="0"/>
              <a:t>Tip #5:</a:t>
            </a:r>
            <a:r>
              <a:rPr lang="en-US" sz="1800" dirty="0"/>
              <a:t> Plan in advance to allow time for review, revision, upload, and approval. Confirm budget and justification match. Requests must be reasonable and allocable.</a:t>
            </a:r>
            <a:br>
              <a:rPr lang="en-US" sz="1800" dirty="0"/>
            </a:br>
            <a:br>
              <a:rPr lang="en-US" sz="1800" dirty="0"/>
            </a:br>
            <a:br>
              <a:rPr lang="en-US" sz="1200" dirty="0"/>
            </a:br>
            <a:br>
              <a:rPr lang="en-US" sz="1200" dirty="0"/>
            </a:br>
            <a:endParaRPr lang="en-US" sz="1200" dirty="0"/>
          </a:p>
        </p:txBody>
      </p:sp>
      <p:pic>
        <p:nvPicPr>
          <p:cNvPr id="8" name="Picture Placeholder 7">
            <a:extLst>
              <a:ext uri="{FF2B5EF4-FFF2-40B4-BE49-F238E27FC236}">
                <a16:creationId xmlns:a16="http://schemas.microsoft.com/office/drawing/2014/main" id="{B34D26DF-069D-43D4-908C-0A86AD9F4B9A}"/>
              </a:ext>
            </a:extLst>
          </p:cNvPr>
          <p:cNvPicPr preferRelativeResize="0">
            <a:picLocks noGrp="1"/>
          </p:cNvPicPr>
          <p:nvPr>
            <p:ph type="pic" sz="quarter" idx="4294967295"/>
          </p:nvPr>
        </p:nvPicPr>
        <p:blipFill>
          <a:blip r:embed="rId2" cstate="screen">
            <a:extLst>
              <a:ext uri="{28A0092B-C50C-407E-A947-70E740481C1C}">
                <a14:useLocalDpi xmlns:a14="http://schemas.microsoft.com/office/drawing/2010/main"/>
              </a:ext>
            </a:extLst>
          </a:blip>
          <a:stretch>
            <a:fillRect/>
          </a:stretch>
        </p:blipFill>
        <p:spPr>
          <a:xfrm>
            <a:off x="9498586" y="108594"/>
            <a:ext cx="2624138" cy="16303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Graphic 8">
            <a:extLst>
              <a:ext uri="{FF2B5EF4-FFF2-40B4-BE49-F238E27FC236}">
                <a16:creationId xmlns:a16="http://schemas.microsoft.com/office/drawing/2014/main" id="{CBB3EF87-4440-4A90-9DBF-CB075B6DF43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1738957"/>
            <a:ext cx="12192001" cy="79050"/>
          </a:xfrm>
          <a:prstGeom prst="rect">
            <a:avLst/>
          </a:prstGeom>
        </p:spPr>
      </p:pic>
    </p:spTree>
    <p:extLst>
      <p:ext uri="{BB962C8B-B14F-4D97-AF65-F5344CB8AC3E}">
        <p14:creationId xmlns:p14="http://schemas.microsoft.com/office/powerpoint/2010/main" val="1274902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B8C4-98EB-4A78-8969-81FA966915C8}"/>
              </a:ext>
            </a:extLst>
          </p:cNvPr>
          <p:cNvSpPr>
            <a:spLocks noGrp="1"/>
          </p:cNvSpPr>
          <p:nvPr>
            <p:ph type="title"/>
          </p:nvPr>
        </p:nvSpPr>
        <p:spPr>
          <a:xfrm>
            <a:off x="1641446" y="528506"/>
            <a:ext cx="8909108" cy="5933413"/>
          </a:xfrm>
          <a:noFill/>
        </p:spPr>
        <p:txBody>
          <a:bodyPr/>
          <a:lstStyle/>
          <a:p>
            <a:br>
              <a:rPr lang="en-US" dirty="0"/>
            </a:br>
            <a:br>
              <a:rPr lang="en-US" dirty="0"/>
            </a:br>
            <a:br>
              <a:rPr lang="en-US" dirty="0"/>
            </a:br>
            <a:br>
              <a:rPr lang="en-US" dirty="0"/>
            </a:br>
            <a:r>
              <a:rPr lang="en-US" dirty="0"/>
              <a:t>Department of Energy (DOE)</a:t>
            </a:r>
          </a:p>
        </p:txBody>
      </p:sp>
      <p:pic>
        <p:nvPicPr>
          <p:cNvPr id="1026" name="Picture 2" descr="United States Department of Energy - Wikipedia">
            <a:extLst>
              <a:ext uri="{FF2B5EF4-FFF2-40B4-BE49-F238E27FC236}">
                <a16:creationId xmlns:a16="http://schemas.microsoft.com/office/drawing/2014/main" id="{427A8D39-4EBE-4966-840C-3C93C74DF8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275" y="695337"/>
            <a:ext cx="3505450" cy="3505450"/>
          </a:xfrm>
          <a:prstGeom prst="rect">
            <a:avLst/>
          </a:prstGeom>
          <a:noFill/>
        </p:spPr>
      </p:pic>
    </p:spTree>
    <p:extLst>
      <p:ext uri="{BB962C8B-B14F-4D97-AF65-F5344CB8AC3E}">
        <p14:creationId xmlns:p14="http://schemas.microsoft.com/office/powerpoint/2010/main" val="2984906302"/>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54086B-4032-4D98-9B7A-9357184C87E4}"/>
              </a:ext>
            </a:extLst>
          </p:cNvPr>
          <p:cNvSpPr/>
          <p:nvPr/>
        </p:nvSpPr>
        <p:spPr>
          <a:xfrm>
            <a:off x="0" y="1"/>
            <a:ext cx="12192000" cy="880844"/>
          </a:xfrm>
          <a:prstGeom prst="rect">
            <a:avLst/>
          </a:prstGeom>
          <a:gradFill flip="none" rotWithShape="1">
            <a:gsLst>
              <a:gs pos="3000">
                <a:srgbClr val="FFC000"/>
              </a:gs>
              <a:gs pos="51000">
                <a:srgbClr val="F0EA00">
                  <a:alpha val="70980"/>
                </a:srgbClr>
              </a:gs>
              <a:gs pos="100000">
                <a:srgbClr val="ECF763">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C8C647-AB80-4FCA-BC58-E8AFFAAD2599}"/>
              </a:ext>
            </a:extLst>
          </p:cNvPr>
          <p:cNvSpPr/>
          <p:nvPr/>
        </p:nvSpPr>
        <p:spPr>
          <a:xfrm>
            <a:off x="0" y="817927"/>
            <a:ext cx="12192000" cy="125835"/>
          </a:xfrm>
          <a:prstGeom prst="rect">
            <a:avLst/>
          </a:prstGeom>
          <a:gradFill>
            <a:gsLst>
              <a:gs pos="0">
                <a:schemeClr val="accent6">
                  <a:lumMod val="75000"/>
                  <a:alpha val="36000"/>
                </a:schemeClr>
              </a:gs>
              <a:gs pos="51000">
                <a:schemeClr val="accent6">
                  <a:lumMod val="50000"/>
                  <a:alpha val="85000"/>
                </a:schemeClr>
              </a:gs>
              <a:gs pos="100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2A70C7-7E37-4799-AB11-8CEC1D298482}"/>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itle 69">
            <a:extLst>
              <a:ext uri="{FF2B5EF4-FFF2-40B4-BE49-F238E27FC236}">
                <a16:creationId xmlns:a16="http://schemas.microsoft.com/office/drawing/2014/main" id="{96D53B63-83FA-438C-8F09-56223850C776}"/>
              </a:ext>
            </a:extLst>
          </p:cNvPr>
          <p:cNvSpPr>
            <a:spLocks noGrp="1"/>
          </p:cNvSpPr>
          <p:nvPr>
            <p:ph type="title"/>
          </p:nvPr>
        </p:nvSpPr>
        <p:spPr>
          <a:xfrm>
            <a:off x="248559" y="140658"/>
            <a:ext cx="10820234" cy="1119331"/>
          </a:xfrm>
        </p:spPr>
        <p:txBody>
          <a:bodyPr anchor="t">
            <a:normAutofit/>
          </a:bodyPr>
          <a:lstStyle/>
          <a:p>
            <a:r>
              <a:rPr lang="en-US" dirty="0"/>
              <a:t>DOE: Overview</a:t>
            </a:r>
          </a:p>
        </p:txBody>
      </p:sp>
      <p:sp>
        <p:nvSpPr>
          <p:cNvPr id="15" name="Content Placeholder 3">
            <a:extLst>
              <a:ext uri="{FF2B5EF4-FFF2-40B4-BE49-F238E27FC236}">
                <a16:creationId xmlns:a16="http://schemas.microsoft.com/office/drawing/2014/main" id="{B06C7E39-EBE4-45DC-8BAD-80ADC983E53D}"/>
              </a:ext>
            </a:extLst>
          </p:cNvPr>
          <p:cNvSpPr txBox="1">
            <a:spLocks/>
          </p:cNvSpPr>
          <p:nvPr/>
        </p:nvSpPr>
        <p:spPr>
          <a:xfrm>
            <a:off x="417436" y="1628854"/>
            <a:ext cx="5105059" cy="44919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accent6">
                    <a:lumMod val="50000"/>
                  </a:schemeClr>
                </a:solidFill>
              </a:rPr>
              <a:t>The United States Department of Energy (DOE)</a:t>
            </a:r>
          </a:p>
          <a:p>
            <a:pPr lvl="1"/>
            <a:r>
              <a:rPr lang="en-US" sz="2400" dirty="0">
                <a:solidFill>
                  <a:schemeClr val="accent6">
                    <a:lumMod val="50000"/>
                  </a:schemeClr>
                </a:solidFill>
              </a:rPr>
              <a:t>The United States Department of Energy (DOE) is a cabinet-level department of the United States Government concerned with the United States' policies regarding energy and safety in handling nuclear material.</a:t>
            </a:r>
            <a:endParaRPr lang="en-US" dirty="0">
              <a:solidFill>
                <a:schemeClr val="accent6">
                  <a:lumMod val="50000"/>
                </a:schemeClr>
              </a:solidFill>
            </a:endParaRPr>
          </a:p>
        </p:txBody>
      </p:sp>
      <p:pic>
        <p:nvPicPr>
          <p:cNvPr id="3" name="Picture 2" descr="A picture containing outdoor, sky, water, lake&#10;&#10;Description automatically generated">
            <a:extLst>
              <a:ext uri="{FF2B5EF4-FFF2-40B4-BE49-F238E27FC236}">
                <a16:creationId xmlns:a16="http://schemas.microsoft.com/office/drawing/2014/main" id="{1546F3F4-7011-4D3C-81E2-A89BCEE01F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955779"/>
            <a:ext cx="5757111" cy="3838074"/>
          </a:xfrm>
          <a:prstGeom prst="rect">
            <a:avLst/>
          </a:prstGeom>
        </p:spPr>
      </p:pic>
    </p:spTree>
    <p:extLst>
      <p:ext uri="{BB962C8B-B14F-4D97-AF65-F5344CB8AC3E}">
        <p14:creationId xmlns:p14="http://schemas.microsoft.com/office/powerpoint/2010/main" val="240162851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54086B-4032-4D98-9B7A-9357184C87E4}"/>
              </a:ext>
            </a:extLst>
          </p:cNvPr>
          <p:cNvSpPr/>
          <p:nvPr/>
        </p:nvSpPr>
        <p:spPr>
          <a:xfrm>
            <a:off x="0" y="1"/>
            <a:ext cx="12192000" cy="880844"/>
          </a:xfrm>
          <a:prstGeom prst="rect">
            <a:avLst/>
          </a:prstGeom>
          <a:gradFill flip="none" rotWithShape="1">
            <a:gsLst>
              <a:gs pos="3000">
                <a:srgbClr val="FFC000"/>
              </a:gs>
              <a:gs pos="51000">
                <a:srgbClr val="F0EA00">
                  <a:alpha val="70980"/>
                </a:srgbClr>
              </a:gs>
              <a:gs pos="100000">
                <a:srgbClr val="ECF763">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Title 69">
            <a:extLst>
              <a:ext uri="{FF2B5EF4-FFF2-40B4-BE49-F238E27FC236}">
                <a16:creationId xmlns:a16="http://schemas.microsoft.com/office/drawing/2014/main" id="{96D53B63-83FA-438C-8F09-56223850C776}"/>
              </a:ext>
            </a:extLst>
          </p:cNvPr>
          <p:cNvSpPr>
            <a:spLocks noGrp="1"/>
          </p:cNvSpPr>
          <p:nvPr>
            <p:ph type="title"/>
          </p:nvPr>
        </p:nvSpPr>
        <p:spPr>
          <a:xfrm>
            <a:off x="248559" y="140658"/>
            <a:ext cx="10820234" cy="1119331"/>
          </a:xfrm>
        </p:spPr>
        <p:txBody>
          <a:bodyPr anchor="t">
            <a:normAutofit/>
          </a:bodyPr>
          <a:lstStyle/>
          <a:p>
            <a:r>
              <a:rPr lang="en-US" dirty="0"/>
              <a:t>DOE: Guidelines and Helpful Links</a:t>
            </a:r>
          </a:p>
        </p:txBody>
      </p:sp>
      <p:sp>
        <p:nvSpPr>
          <p:cNvPr id="80" name="Content Placeholder 2">
            <a:extLst>
              <a:ext uri="{FF2B5EF4-FFF2-40B4-BE49-F238E27FC236}">
                <a16:creationId xmlns:a16="http://schemas.microsoft.com/office/drawing/2014/main" id="{73B810BF-9C7F-4565-A270-CB6690FA2DB9}"/>
              </a:ext>
            </a:extLst>
          </p:cNvPr>
          <p:cNvSpPr>
            <a:spLocks noGrp="1"/>
          </p:cNvSpPr>
          <p:nvPr>
            <p:ph sz="quarter" idx="12"/>
          </p:nvPr>
        </p:nvSpPr>
        <p:spPr>
          <a:xfrm>
            <a:off x="248559" y="1937258"/>
            <a:ext cx="7098548" cy="4491925"/>
          </a:xfrm>
        </p:spPr>
        <p:txBody>
          <a:bodyPr/>
          <a:lstStyle/>
          <a:p>
            <a:pPr marL="0" indent="0">
              <a:buNone/>
            </a:pPr>
            <a:r>
              <a:rPr lang="en-US" dirty="0">
                <a:hlinkClick r:id="rId4"/>
              </a:rPr>
              <a:t>2 CFR 910</a:t>
            </a:r>
            <a:r>
              <a:rPr lang="en-US" dirty="0">
                <a:solidFill>
                  <a:schemeClr val="accent6">
                    <a:lumMod val="50000"/>
                  </a:schemeClr>
                </a:solidFill>
              </a:rPr>
              <a:t>: Department of Energy Implementation of Uniform Administrative Requirements, Cost Principles, and Audit Requirements for Federal Awards:</a:t>
            </a:r>
          </a:p>
          <a:p>
            <a:r>
              <a:rPr lang="en-US" dirty="0">
                <a:solidFill>
                  <a:schemeClr val="accent6">
                    <a:lumMod val="50000"/>
                  </a:schemeClr>
                </a:solidFill>
              </a:rPr>
              <a:t>DOE Specific Additions to Uniform Guidance</a:t>
            </a:r>
          </a:p>
          <a:p>
            <a:pPr marL="0" indent="0">
              <a:buNone/>
            </a:pPr>
            <a:r>
              <a:rPr lang="en-US" dirty="0">
                <a:hlinkClick r:id="rId5"/>
              </a:rPr>
              <a:t>10 CFR 605</a:t>
            </a:r>
            <a:r>
              <a:rPr lang="en-US" dirty="0">
                <a:solidFill>
                  <a:schemeClr val="accent6">
                    <a:lumMod val="50000"/>
                  </a:schemeClr>
                </a:solidFill>
              </a:rPr>
              <a:t>: The Office of Science Financial Assistance Program:</a:t>
            </a:r>
          </a:p>
          <a:p>
            <a:r>
              <a:rPr lang="en-US" dirty="0">
                <a:solidFill>
                  <a:schemeClr val="accent6">
                    <a:lumMod val="50000"/>
                  </a:schemeClr>
                </a:solidFill>
              </a:rPr>
              <a:t>Policies and procedures regarding DOE Office of Science grants/cooperative agreements. </a:t>
            </a:r>
          </a:p>
        </p:txBody>
      </p:sp>
      <p:pic>
        <p:nvPicPr>
          <p:cNvPr id="4" name="Content Placeholder 3">
            <a:extLst>
              <a:ext uri="{FF2B5EF4-FFF2-40B4-BE49-F238E27FC236}">
                <a16:creationId xmlns:a16="http://schemas.microsoft.com/office/drawing/2014/main" id="{219759DC-8621-46BA-A35A-C17EA71DD3B0}"/>
              </a:ext>
            </a:extLst>
          </p:cNvPr>
          <p:cNvPicPr>
            <a:picLocks noGrp="1" noChangeAspect="1"/>
          </p:cNvPicPr>
          <p:nvPr>
            <p:ph sz="quarter" idx="13"/>
          </p:nvPr>
        </p:nvPicPr>
        <p:blipFill rotWithShape="1">
          <a:blip r:embed="rId6" cstate="screen">
            <a:extLst>
              <a:ext uri="{28A0092B-C50C-407E-A947-70E740481C1C}">
                <a14:useLocalDpi xmlns:a14="http://schemas.microsoft.com/office/drawing/2010/main"/>
              </a:ext>
            </a:extLst>
          </a:blip>
          <a:srcRect/>
          <a:stretch/>
        </p:blipFill>
        <p:spPr>
          <a:xfrm>
            <a:off x="7564987" y="1939833"/>
            <a:ext cx="4393095" cy="4400485"/>
          </a:xfrm>
        </p:spPr>
      </p:pic>
      <p:sp>
        <p:nvSpPr>
          <p:cNvPr id="11" name="Rectangle 10">
            <a:extLst>
              <a:ext uri="{FF2B5EF4-FFF2-40B4-BE49-F238E27FC236}">
                <a16:creationId xmlns:a16="http://schemas.microsoft.com/office/drawing/2014/main" id="{6AC8C647-AB80-4FCA-BC58-E8AFFAAD2599}"/>
              </a:ext>
            </a:extLst>
          </p:cNvPr>
          <p:cNvSpPr/>
          <p:nvPr/>
        </p:nvSpPr>
        <p:spPr>
          <a:xfrm>
            <a:off x="0" y="817927"/>
            <a:ext cx="12192000" cy="125835"/>
          </a:xfrm>
          <a:prstGeom prst="rect">
            <a:avLst/>
          </a:prstGeom>
          <a:gradFill>
            <a:gsLst>
              <a:gs pos="0">
                <a:schemeClr val="accent6">
                  <a:lumMod val="75000"/>
                  <a:alpha val="36000"/>
                </a:schemeClr>
              </a:gs>
              <a:gs pos="51000">
                <a:schemeClr val="accent6">
                  <a:lumMod val="50000"/>
                  <a:alpha val="85000"/>
                </a:schemeClr>
              </a:gs>
              <a:gs pos="100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2A70C7-7E37-4799-AB11-8CEC1D298482}"/>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0390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54086B-4032-4D98-9B7A-9357184C87E4}"/>
              </a:ext>
            </a:extLst>
          </p:cNvPr>
          <p:cNvSpPr/>
          <p:nvPr/>
        </p:nvSpPr>
        <p:spPr>
          <a:xfrm>
            <a:off x="0" y="1"/>
            <a:ext cx="12192000" cy="880844"/>
          </a:xfrm>
          <a:prstGeom prst="rect">
            <a:avLst/>
          </a:prstGeom>
          <a:gradFill flip="none" rotWithShape="1">
            <a:gsLst>
              <a:gs pos="3000">
                <a:srgbClr val="FFC000"/>
              </a:gs>
              <a:gs pos="51000">
                <a:srgbClr val="F0EA00">
                  <a:alpha val="70980"/>
                </a:srgbClr>
              </a:gs>
              <a:gs pos="100000">
                <a:srgbClr val="ECF763">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Title 69">
            <a:extLst>
              <a:ext uri="{FF2B5EF4-FFF2-40B4-BE49-F238E27FC236}">
                <a16:creationId xmlns:a16="http://schemas.microsoft.com/office/drawing/2014/main" id="{96D53B63-83FA-438C-8F09-56223850C776}"/>
              </a:ext>
            </a:extLst>
          </p:cNvPr>
          <p:cNvSpPr>
            <a:spLocks noGrp="1"/>
          </p:cNvSpPr>
          <p:nvPr>
            <p:ph type="title"/>
          </p:nvPr>
        </p:nvSpPr>
        <p:spPr>
          <a:xfrm>
            <a:off x="248559" y="140658"/>
            <a:ext cx="11434104" cy="1119331"/>
          </a:xfrm>
        </p:spPr>
        <p:txBody>
          <a:bodyPr anchor="t">
            <a:normAutofit/>
          </a:bodyPr>
          <a:lstStyle/>
          <a:p>
            <a:r>
              <a:rPr lang="en-US" dirty="0"/>
              <a:t>DOE: Pre-applications, Letters of Intent, and Concept Papers</a:t>
            </a:r>
            <a:br>
              <a:rPr lang="en-US" dirty="0"/>
            </a:br>
            <a:endParaRPr lang="en-US" dirty="0"/>
          </a:p>
        </p:txBody>
      </p:sp>
      <p:sp>
        <p:nvSpPr>
          <p:cNvPr id="80" name="Content Placeholder 2">
            <a:extLst>
              <a:ext uri="{FF2B5EF4-FFF2-40B4-BE49-F238E27FC236}">
                <a16:creationId xmlns:a16="http://schemas.microsoft.com/office/drawing/2014/main" id="{73B810BF-9C7F-4565-A270-CB6690FA2DB9}"/>
              </a:ext>
            </a:extLst>
          </p:cNvPr>
          <p:cNvSpPr>
            <a:spLocks noGrp="1"/>
          </p:cNvSpPr>
          <p:nvPr>
            <p:ph sz="quarter" idx="12"/>
          </p:nvPr>
        </p:nvSpPr>
        <p:spPr>
          <a:xfrm>
            <a:off x="248559" y="1756782"/>
            <a:ext cx="7098548" cy="4491925"/>
          </a:xfrm>
        </p:spPr>
        <p:txBody>
          <a:bodyPr>
            <a:normAutofit lnSpcReduction="10000"/>
          </a:bodyPr>
          <a:lstStyle/>
          <a:p>
            <a:pPr marL="0" lvl="0" indent="0">
              <a:buNone/>
            </a:pPr>
            <a:r>
              <a:rPr lang="en-US" dirty="0">
                <a:solidFill>
                  <a:schemeClr val="accent6">
                    <a:lumMod val="50000"/>
                  </a:schemeClr>
                </a:solidFill>
              </a:rPr>
              <a:t>Many DOE solicitations indicate the submission of a pre-application, letter of intent, or concept paper. It is important to understand individual institutional requirements for submission of any preliminary materials. </a:t>
            </a:r>
          </a:p>
          <a:p>
            <a:pPr marL="0" lvl="0" indent="0">
              <a:buNone/>
            </a:pPr>
            <a:r>
              <a:rPr lang="en-US" dirty="0">
                <a:solidFill>
                  <a:schemeClr val="accent6">
                    <a:lumMod val="50000"/>
                  </a:schemeClr>
                </a:solidFill>
              </a:rPr>
              <a:t>For example, at the University of Arizona, submission of a pre-application will not necessarily require routing a proposal through UAccess Research so long as the submitted materials do not include:</a:t>
            </a:r>
          </a:p>
          <a:p>
            <a:pPr lvl="1"/>
            <a:r>
              <a:rPr lang="en-US" dirty="0">
                <a:solidFill>
                  <a:schemeClr val="accent6">
                    <a:lumMod val="50000"/>
                  </a:schemeClr>
                </a:solidFill>
              </a:rPr>
              <a:t>Commitment of University Resources</a:t>
            </a:r>
          </a:p>
          <a:p>
            <a:pPr lvl="1"/>
            <a:r>
              <a:rPr lang="en-US" dirty="0">
                <a:solidFill>
                  <a:schemeClr val="accent6">
                    <a:lumMod val="50000"/>
                  </a:schemeClr>
                </a:solidFill>
              </a:rPr>
              <a:t>A detailed budget</a:t>
            </a:r>
          </a:p>
          <a:p>
            <a:pPr lvl="1"/>
            <a:r>
              <a:rPr lang="en-US" dirty="0">
                <a:solidFill>
                  <a:schemeClr val="accent6">
                    <a:lumMod val="50000"/>
                  </a:schemeClr>
                </a:solidFill>
              </a:rPr>
              <a:t>Cost sharing or an exception to the posted rules on F&amp;A costs</a:t>
            </a:r>
          </a:p>
          <a:p>
            <a:pPr marL="0" lvl="0" indent="0">
              <a:buNone/>
            </a:pPr>
            <a:r>
              <a:rPr lang="en-US" dirty="0">
                <a:solidFill>
                  <a:schemeClr val="accent6">
                    <a:lumMod val="50000"/>
                  </a:schemeClr>
                </a:solidFill>
              </a:rPr>
              <a:t>You may still be required to work with your institution for submission, however. Some sponsor e-systems, like PAMS—a common system used for pre-application submission and management—will require an AOR to submit on the PI’s behalf. Be sure to work closely with your business official and office of sponsored research to ensure the appropriate steps are taken. </a:t>
            </a:r>
          </a:p>
        </p:txBody>
      </p:sp>
      <p:pic>
        <p:nvPicPr>
          <p:cNvPr id="4" name="Content Placeholder 3">
            <a:extLst>
              <a:ext uri="{FF2B5EF4-FFF2-40B4-BE49-F238E27FC236}">
                <a16:creationId xmlns:a16="http://schemas.microsoft.com/office/drawing/2014/main" id="{219759DC-8621-46BA-A35A-C17EA71DD3B0}"/>
              </a:ext>
            </a:extLst>
          </p:cNvPr>
          <p:cNvPicPr>
            <a:picLocks noGrp="1" noChangeAspect="1"/>
          </p:cNvPicPr>
          <p:nvPr>
            <p:ph sz="quarter" idx="13"/>
          </p:nvPr>
        </p:nvPicPr>
        <p:blipFill>
          <a:blip r:embed="rId4" cstate="screen">
            <a:extLst>
              <a:ext uri="{28A0092B-C50C-407E-A947-70E740481C1C}">
                <a14:useLocalDpi xmlns:a14="http://schemas.microsoft.com/office/drawing/2010/main"/>
              </a:ext>
            </a:extLst>
          </a:blip>
          <a:srcRect/>
          <a:stretch/>
        </p:blipFill>
        <p:spPr>
          <a:xfrm>
            <a:off x="8294706" y="1289350"/>
            <a:ext cx="3387957" cy="5081937"/>
          </a:xfrm>
        </p:spPr>
      </p:pic>
      <p:sp>
        <p:nvSpPr>
          <p:cNvPr id="11" name="Rectangle 10">
            <a:extLst>
              <a:ext uri="{FF2B5EF4-FFF2-40B4-BE49-F238E27FC236}">
                <a16:creationId xmlns:a16="http://schemas.microsoft.com/office/drawing/2014/main" id="{6AC8C647-AB80-4FCA-BC58-E8AFFAAD2599}"/>
              </a:ext>
            </a:extLst>
          </p:cNvPr>
          <p:cNvSpPr/>
          <p:nvPr/>
        </p:nvSpPr>
        <p:spPr>
          <a:xfrm>
            <a:off x="0" y="817927"/>
            <a:ext cx="12192000" cy="125835"/>
          </a:xfrm>
          <a:prstGeom prst="rect">
            <a:avLst/>
          </a:prstGeom>
          <a:gradFill>
            <a:gsLst>
              <a:gs pos="0">
                <a:schemeClr val="accent6">
                  <a:lumMod val="75000"/>
                  <a:alpha val="36000"/>
                </a:schemeClr>
              </a:gs>
              <a:gs pos="51000">
                <a:schemeClr val="accent6">
                  <a:lumMod val="50000"/>
                  <a:alpha val="85000"/>
                </a:schemeClr>
              </a:gs>
              <a:gs pos="100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2A70C7-7E37-4799-AB11-8CEC1D298482}"/>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47436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54086B-4032-4D98-9B7A-9357184C87E4}"/>
              </a:ext>
            </a:extLst>
          </p:cNvPr>
          <p:cNvSpPr/>
          <p:nvPr/>
        </p:nvSpPr>
        <p:spPr>
          <a:xfrm>
            <a:off x="0" y="1"/>
            <a:ext cx="12192000" cy="880844"/>
          </a:xfrm>
          <a:prstGeom prst="rect">
            <a:avLst/>
          </a:prstGeom>
          <a:gradFill flip="none" rotWithShape="1">
            <a:gsLst>
              <a:gs pos="3000">
                <a:srgbClr val="FFC000"/>
              </a:gs>
              <a:gs pos="51000">
                <a:srgbClr val="F0EA00">
                  <a:alpha val="70980"/>
                </a:srgbClr>
              </a:gs>
              <a:gs pos="100000">
                <a:srgbClr val="ECF763">
                  <a:alpha val="0"/>
                </a:srgb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0" name="Title 69">
            <a:extLst>
              <a:ext uri="{FF2B5EF4-FFF2-40B4-BE49-F238E27FC236}">
                <a16:creationId xmlns:a16="http://schemas.microsoft.com/office/drawing/2014/main" id="{96D53B63-83FA-438C-8F09-56223850C776}"/>
              </a:ext>
            </a:extLst>
          </p:cNvPr>
          <p:cNvSpPr>
            <a:spLocks noGrp="1"/>
          </p:cNvSpPr>
          <p:nvPr>
            <p:ph type="title"/>
          </p:nvPr>
        </p:nvSpPr>
        <p:spPr>
          <a:xfrm>
            <a:off x="248559" y="140658"/>
            <a:ext cx="10820234" cy="1119331"/>
          </a:xfrm>
        </p:spPr>
        <p:txBody>
          <a:bodyPr anchor="t">
            <a:normAutofit/>
          </a:bodyPr>
          <a:lstStyle/>
          <a:p>
            <a:r>
              <a:rPr lang="en-US" dirty="0"/>
              <a:t>DOE: E-Systems</a:t>
            </a:r>
          </a:p>
        </p:txBody>
      </p:sp>
      <p:sp>
        <p:nvSpPr>
          <p:cNvPr id="80" name="Content Placeholder 2">
            <a:extLst>
              <a:ext uri="{FF2B5EF4-FFF2-40B4-BE49-F238E27FC236}">
                <a16:creationId xmlns:a16="http://schemas.microsoft.com/office/drawing/2014/main" id="{73B810BF-9C7F-4565-A270-CB6690FA2DB9}"/>
              </a:ext>
            </a:extLst>
          </p:cNvPr>
          <p:cNvSpPr>
            <a:spLocks noGrp="1"/>
          </p:cNvSpPr>
          <p:nvPr>
            <p:ph sz="quarter" idx="12"/>
          </p:nvPr>
        </p:nvSpPr>
        <p:spPr>
          <a:xfrm>
            <a:off x="248558" y="1937258"/>
            <a:ext cx="10990942" cy="4491925"/>
          </a:xfrm>
        </p:spPr>
        <p:txBody>
          <a:bodyPr>
            <a:normAutofit/>
          </a:bodyPr>
          <a:lstStyle/>
          <a:p>
            <a:pPr marL="0" indent="0">
              <a:buNone/>
            </a:pPr>
            <a:r>
              <a:rPr lang="en-US" dirty="0">
                <a:solidFill>
                  <a:schemeClr val="accent6">
                    <a:lumMod val="50000"/>
                  </a:schemeClr>
                </a:solidFill>
              </a:rPr>
              <a:t>The DOE uses a number of e-systems to track both pre- and full-applications. These systems vary depending on the FOA, so be sure to carefully read the solicitation:</a:t>
            </a:r>
          </a:p>
          <a:p>
            <a:pPr lvl="0"/>
            <a:r>
              <a:rPr lang="en-US" dirty="0">
                <a:hlinkClick r:id="rId4"/>
              </a:rPr>
              <a:t>Grants.gov</a:t>
            </a:r>
            <a:r>
              <a:rPr lang="en-US" dirty="0"/>
              <a:t> </a:t>
            </a:r>
            <a:r>
              <a:rPr lang="en-US" dirty="0">
                <a:solidFill>
                  <a:schemeClr val="accent6">
                    <a:lumMod val="50000"/>
                  </a:schemeClr>
                </a:solidFill>
              </a:rPr>
              <a:t>(Full Proposals for most DOE offices of basic science)</a:t>
            </a:r>
          </a:p>
          <a:p>
            <a:pPr lvl="0"/>
            <a:r>
              <a:rPr lang="en-US" dirty="0">
                <a:hlinkClick r:id="rId5"/>
              </a:rPr>
              <a:t>PAMS</a:t>
            </a:r>
            <a:r>
              <a:rPr lang="en-US" dirty="0"/>
              <a:t> </a:t>
            </a:r>
            <a:r>
              <a:rPr lang="en-US" dirty="0">
                <a:solidFill>
                  <a:schemeClr val="accent6">
                    <a:lumMod val="50000"/>
                  </a:schemeClr>
                </a:solidFill>
              </a:rPr>
              <a:t>(LOIs, Pre-Proposals, Budget Revisions)</a:t>
            </a:r>
          </a:p>
          <a:p>
            <a:pPr lvl="0"/>
            <a:r>
              <a:rPr lang="en-US" dirty="0">
                <a:hlinkClick r:id="rId6"/>
              </a:rPr>
              <a:t>EERE Exchange</a:t>
            </a:r>
            <a:r>
              <a:rPr lang="en-US" dirty="0"/>
              <a:t> </a:t>
            </a:r>
            <a:r>
              <a:rPr lang="en-US" dirty="0">
                <a:solidFill>
                  <a:schemeClr val="accent6">
                    <a:lumMod val="50000"/>
                  </a:schemeClr>
                </a:solidFill>
              </a:rPr>
              <a:t>(Concept Papers, Full Proposals)</a:t>
            </a:r>
          </a:p>
          <a:p>
            <a:pPr lvl="0"/>
            <a:r>
              <a:rPr lang="en-US" dirty="0">
                <a:hlinkClick r:id="rId7"/>
              </a:rPr>
              <a:t>EERE EPIC</a:t>
            </a:r>
            <a:r>
              <a:rPr lang="en-US" dirty="0"/>
              <a:t> </a:t>
            </a:r>
            <a:r>
              <a:rPr lang="en-US" dirty="0">
                <a:solidFill>
                  <a:schemeClr val="accent6">
                    <a:lumMod val="50000"/>
                  </a:schemeClr>
                </a:solidFill>
              </a:rPr>
              <a:t>(Concept Papers, Full Proposals)</a:t>
            </a:r>
          </a:p>
          <a:p>
            <a:pPr lvl="0"/>
            <a:r>
              <a:rPr lang="en-US" dirty="0">
                <a:hlinkClick r:id="rId8"/>
              </a:rPr>
              <a:t>ARPA-E Exchange </a:t>
            </a:r>
            <a:r>
              <a:rPr lang="en-US" dirty="0">
                <a:solidFill>
                  <a:schemeClr val="accent6">
                    <a:lumMod val="50000"/>
                  </a:schemeClr>
                </a:solidFill>
              </a:rPr>
              <a:t>(Concept Papers, Full Proposals)</a:t>
            </a:r>
          </a:p>
          <a:p>
            <a:pPr marL="0" lvl="0" indent="0">
              <a:buNone/>
            </a:pPr>
            <a:r>
              <a:rPr lang="en-US" dirty="0">
                <a:solidFill>
                  <a:schemeClr val="accent6">
                    <a:lumMod val="50000"/>
                  </a:schemeClr>
                </a:solidFill>
              </a:rPr>
              <a:t>Note, even though the pre-application/LOI/concept paper may be submitted using one of these systems above, full applications are often submitted using Grants.gov. In some instances, the application submitted using Grants.gov will sync with appropriate pre-application system, which can be used to track the progress of your application. </a:t>
            </a:r>
          </a:p>
          <a:p>
            <a:pPr marL="0" lvl="0" indent="0">
              <a:buNone/>
            </a:pPr>
            <a:r>
              <a:rPr lang="en-US" dirty="0">
                <a:solidFill>
                  <a:schemeClr val="accent6">
                    <a:lumMod val="50000"/>
                  </a:schemeClr>
                </a:solidFill>
              </a:rPr>
              <a:t>It is important to follow instructions to ensure that your pre- and full-applications are submitted successfully. </a:t>
            </a:r>
          </a:p>
        </p:txBody>
      </p:sp>
      <p:sp>
        <p:nvSpPr>
          <p:cNvPr id="11" name="Rectangle 10">
            <a:extLst>
              <a:ext uri="{FF2B5EF4-FFF2-40B4-BE49-F238E27FC236}">
                <a16:creationId xmlns:a16="http://schemas.microsoft.com/office/drawing/2014/main" id="{6AC8C647-AB80-4FCA-BC58-E8AFFAAD2599}"/>
              </a:ext>
            </a:extLst>
          </p:cNvPr>
          <p:cNvSpPr/>
          <p:nvPr/>
        </p:nvSpPr>
        <p:spPr>
          <a:xfrm>
            <a:off x="0" y="817927"/>
            <a:ext cx="12192000" cy="125835"/>
          </a:xfrm>
          <a:prstGeom prst="rect">
            <a:avLst/>
          </a:prstGeom>
          <a:gradFill>
            <a:gsLst>
              <a:gs pos="0">
                <a:schemeClr val="accent6">
                  <a:lumMod val="75000"/>
                  <a:alpha val="36000"/>
                </a:schemeClr>
              </a:gs>
              <a:gs pos="51000">
                <a:schemeClr val="accent6">
                  <a:lumMod val="50000"/>
                  <a:alpha val="85000"/>
                </a:schemeClr>
              </a:gs>
              <a:gs pos="100000">
                <a:schemeClr val="accent6">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2A70C7-7E37-4799-AB11-8CEC1D298482}"/>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46050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9687-DEEB-49B5-A88D-ED6DB0A74315}"/>
              </a:ext>
            </a:extLst>
          </p:cNvPr>
          <p:cNvSpPr>
            <a:spLocks noGrp="1"/>
          </p:cNvSpPr>
          <p:nvPr>
            <p:ph type="title"/>
          </p:nvPr>
        </p:nvSpPr>
        <p:spPr/>
        <p:txBody>
          <a:bodyPr/>
          <a:lstStyle/>
          <a:p>
            <a:br>
              <a:rPr lang="en-US" dirty="0"/>
            </a:br>
            <a:br>
              <a:rPr lang="en-US" dirty="0"/>
            </a:br>
            <a:br>
              <a:rPr lang="en-US" dirty="0"/>
            </a:br>
            <a:br>
              <a:rPr lang="en-US" dirty="0"/>
            </a:br>
            <a:r>
              <a:rPr lang="en-US" dirty="0"/>
              <a:t>Department of Education</a:t>
            </a:r>
          </a:p>
        </p:txBody>
      </p:sp>
      <p:pic>
        <p:nvPicPr>
          <p:cNvPr id="3074" name="Picture 2" descr="United States Department of Education - Wikipedia">
            <a:extLst>
              <a:ext uri="{FF2B5EF4-FFF2-40B4-BE49-F238E27FC236}">
                <a16:creationId xmlns:a16="http://schemas.microsoft.com/office/drawing/2014/main" id="{9881AD73-7947-4691-8C00-B3910BE435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72348" y="471962"/>
            <a:ext cx="3647303" cy="3647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40533"/>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F0CBCC3-112F-4A27-8590-065248C86218}"/>
              </a:ext>
            </a:extLst>
          </p:cNvPr>
          <p:cNvSpPr>
            <a:spLocks noGrp="1"/>
          </p:cNvSpPr>
          <p:nvPr>
            <p:ph sz="quarter" idx="14"/>
          </p:nvPr>
        </p:nvSpPr>
        <p:spPr/>
        <p:txBody>
          <a:bodyPr>
            <a:normAutofit fontScale="92500" lnSpcReduction="10000"/>
          </a:bodyPr>
          <a:lstStyle/>
          <a:p>
            <a:pPr marL="0" indent="0">
              <a:buNone/>
            </a:pPr>
            <a:r>
              <a:rPr lang="en-US" sz="3200" dirty="0">
                <a:latin typeface="Kristen ITC" panose="03050502040202030202" pitchFamily="66" charset="0"/>
              </a:rPr>
              <a:t>Mission :</a:t>
            </a:r>
          </a:p>
          <a:p>
            <a:r>
              <a:rPr lang="en-US" dirty="0"/>
              <a:t>Establish policies on federal financial aid for education; distribute and monitor funds</a:t>
            </a:r>
          </a:p>
          <a:p>
            <a:r>
              <a:rPr lang="en-US" dirty="0"/>
              <a:t>Collect data on America’s schools and disseminating research</a:t>
            </a:r>
          </a:p>
          <a:p>
            <a:r>
              <a:rPr lang="en-US" dirty="0"/>
              <a:t>Focus national attention on key educational issues</a:t>
            </a:r>
          </a:p>
          <a:p>
            <a:r>
              <a:rPr lang="en-US" dirty="0"/>
              <a:t>Prohibit discrimination and ensure equal access to education</a:t>
            </a:r>
          </a:p>
        </p:txBody>
      </p:sp>
      <p:sp>
        <p:nvSpPr>
          <p:cNvPr id="14" name="Content Placeholder 3">
            <a:extLst>
              <a:ext uri="{FF2B5EF4-FFF2-40B4-BE49-F238E27FC236}">
                <a16:creationId xmlns:a16="http://schemas.microsoft.com/office/drawing/2014/main" id="{DEA4C1CB-D16B-479C-A126-18FFF4361E07}"/>
              </a:ext>
            </a:extLst>
          </p:cNvPr>
          <p:cNvSpPr>
            <a:spLocks noGrp="1"/>
          </p:cNvSpPr>
          <p:nvPr>
            <p:ph sz="quarter" idx="15"/>
          </p:nvPr>
        </p:nvSpPr>
        <p:spPr/>
        <p:txBody>
          <a:bodyPr>
            <a:normAutofit/>
          </a:bodyPr>
          <a:lstStyle/>
          <a:p>
            <a:pPr marL="0" indent="0">
              <a:buNone/>
            </a:pPr>
            <a:r>
              <a:rPr lang="en-US" sz="3200" dirty="0">
                <a:latin typeface="Kristen ITC" panose="03050502040202030202" pitchFamily="66" charset="0"/>
              </a:rPr>
              <a:t>Overview :</a:t>
            </a:r>
          </a:p>
        </p:txBody>
      </p:sp>
      <p:pic>
        <p:nvPicPr>
          <p:cNvPr id="7" name="Content Placeholder 6" descr="A collage of a person&#10;&#10;Description automatically generated with low confidence">
            <a:extLst>
              <a:ext uri="{FF2B5EF4-FFF2-40B4-BE49-F238E27FC236}">
                <a16:creationId xmlns:a16="http://schemas.microsoft.com/office/drawing/2014/main" id="{F3C9787F-B585-4FDD-A911-3F26CFE7BF77}"/>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a:ext>
            </a:extLst>
          </a:blip>
          <a:srcRect/>
          <a:stretch/>
        </p:blipFill>
        <p:spPr>
          <a:noFill/>
        </p:spPr>
      </p:pic>
      <p:pic>
        <p:nvPicPr>
          <p:cNvPr id="9" name="Picture Placeholder 8" descr="A picture containing calendar&#10;&#10;Description automatically generated">
            <a:extLst>
              <a:ext uri="{FF2B5EF4-FFF2-40B4-BE49-F238E27FC236}">
                <a16:creationId xmlns:a16="http://schemas.microsoft.com/office/drawing/2014/main" id="{E027D9D8-6302-444C-97CE-E7E6F5381500}"/>
              </a:ext>
            </a:extLst>
          </p:cNvPr>
          <p:cNvPicPr>
            <a:picLocks noGrp="1" noChangeAspect="1"/>
          </p:cNvPicPr>
          <p:nvPr>
            <p:ph type="pic" sz="quarter" idx="17"/>
          </p:nvPr>
        </p:nvPicPr>
        <p:blipFill>
          <a:blip r:embed="rId5">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564AD27A-70E1-471A-AA08-D01457215982}"/>
              </a:ext>
            </a:extLst>
          </p:cNvPr>
          <p:cNvSpPr txBox="1"/>
          <p:nvPr/>
        </p:nvSpPr>
        <p:spPr>
          <a:xfrm>
            <a:off x="685799" y="4521666"/>
            <a:ext cx="5271571" cy="1754326"/>
          </a:xfrm>
          <a:prstGeom prst="rect">
            <a:avLst/>
          </a:prstGeom>
          <a:noFill/>
        </p:spPr>
        <p:txBody>
          <a:bodyPr wrap="square" rtlCol="0">
            <a:spAutoFit/>
          </a:bodyPr>
          <a:lstStyle/>
          <a:p>
            <a:r>
              <a:rPr lang="en-US" dirty="0"/>
              <a:t>The US Dept. of Education is a Cabinet-level</a:t>
            </a:r>
          </a:p>
          <a:p>
            <a:r>
              <a:rPr lang="en-US" dirty="0"/>
              <a:t>department of the U.S. government. Founded</a:t>
            </a:r>
          </a:p>
          <a:p>
            <a:r>
              <a:rPr lang="en-US" dirty="0"/>
              <a:t>in 1980, the DOEd has more than 4,400 employees and a budget of $64 billion (approximately 10% reduction). $225 million for competitively awarded grants.</a:t>
            </a:r>
          </a:p>
        </p:txBody>
      </p:sp>
      <p:sp>
        <p:nvSpPr>
          <p:cNvPr id="10" name="Rectangle 9">
            <a:extLst>
              <a:ext uri="{FF2B5EF4-FFF2-40B4-BE49-F238E27FC236}">
                <a16:creationId xmlns:a16="http://schemas.microsoft.com/office/drawing/2014/main" id="{3C4CF71D-EBC7-4E34-8B80-773AB28C41B9}"/>
              </a:ext>
            </a:extLst>
          </p:cNvPr>
          <p:cNvSpPr/>
          <p:nvPr/>
        </p:nvSpPr>
        <p:spPr>
          <a:xfrm>
            <a:off x="0" y="1"/>
            <a:ext cx="12192000" cy="880844"/>
          </a:xfrm>
          <a:prstGeom prst="rect">
            <a:avLst/>
          </a:prstGeom>
          <a:gradFill flip="none" rotWithShape="1">
            <a:gsLst>
              <a:gs pos="3000">
                <a:schemeClr val="accent3"/>
              </a:gs>
              <a:gs pos="69000">
                <a:srgbClr val="007FAC">
                  <a:alpha val="75686"/>
                </a:srgb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068F33D-C7F2-438A-A205-3DE5D2EE49BA}"/>
              </a:ext>
            </a:extLst>
          </p:cNvPr>
          <p:cNvSpPr/>
          <p:nvPr/>
        </p:nvSpPr>
        <p:spPr>
          <a:xfrm>
            <a:off x="0" y="817927"/>
            <a:ext cx="12192000" cy="125835"/>
          </a:xfrm>
          <a:prstGeom prst="rect">
            <a:avLst/>
          </a:prstGeom>
          <a:gradFill>
            <a:gsLst>
              <a:gs pos="0">
                <a:schemeClr val="accent6">
                  <a:lumMod val="50000"/>
                  <a:alpha val="36000"/>
                </a:schemeClr>
              </a:gs>
              <a:gs pos="51000">
                <a:schemeClr val="accent6">
                  <a:alpha val="84000"/>
                </a:schemeClr>
              </a:gs>
              <a:gs pos="100000">
                <a:schemeClr val="accent6">
                  <a:lumMod val="75000"/>
                  <a:alpha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060E5C0-A5EE-49EE-832E-CD7C671283EA}"/>
              </a:ext>
            </a:extLst>
          </p:cNvPr>
          <p:cNvSpPr txBox="1">
            <a:spLocks/>
          </p:cNvSpPr>
          <p:nvPr/>
        </p:nvSpPr>
        <p:spPr>
          <a:xfrm>
            <a:off x="98654" y="139426"/>
            <a:ext cx="10820234" cy="5820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r>
              <a:rPr lang="en-US" dirty="0">
                <a:solidFill>
                  <a:schemeClr val="bg1"/>
                </a:solidFill>
              </a:rPr>
              <a:t>Department of Education: Overview</a:t>
            </a:r>
          </a:p>
        </p:txBody>
      </p:sp>
      <p:sp>
        <p:nvSpPr>
          <p:cNvPr id="15" name="Rectangle 14">
            <a:extLst>
              <a:ext uri="{FF2B5EF4-FFF2-40B4-BE49-F238E27FC236}">
                <a16:creationId xmlns:a16="http://schemas.microsoft.com/office/drawing/2014/main" id="{BAC209BF-787C-4A37-9914-D05A21E8FE17}"/>
              </a:ext>
            </a:extLst>
          </p:cNvPr>
          <p:cNvSpPr/>
          <p:nvPr/>
        </p:nvSpPr>
        <p:spPr>
          <a:xfrm>
            <a:off x="0" y="910206"/>
            <a:ext cx="12192000" cy="45719"/>
          </a:xfrm>
          <a:prstGeom prst="rect">
            <a:avLst/>
          </a:prstGeom>
          <a:gradFill>
            <a:gsLst>
              <a:gs pos="0">
                <a:schemeClr val="accent1">
                  <a:lumMod val="50000"/>
                  <a:alpha val="44000"/>
                </a:schemeClr>
              </a:gs>
              <a:gs pos="51000">
                <a:srgbClr val="FFFF00">
                  <a:alpha val="85000"/>
                </a:srgbClr>
              </a:gs>
              <a:gs pos="100000">
                <a:schemeClr val="accent1">
                  <a:alpha val="7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03264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F0CBCC3-112F-4A27-8590-065248C86218}"/>
              </a:ext>
            </a:extLst>
          </p:cNvPr>
          <p:cNvSpPr>
            <a:spLocks noGrp="1"/>
          </p:cNvSpPr>
          <p:nvPr>
            <p:ph sz="quarter" idx="14"/>
          </p:nvPr>
        </p:nvSpPr>
        <p:spPr/>
        <p:txBody>
          <a:bodyPr>
            <a:normAutofit/>
          </a:bodyPr>
          <a:lstStyle/>
          <a:p>
            <a:pPr marL="0" indent="0">
              <a:buNone/>
            </a:pPr>
            <a:r>
              <a:rPr lang="en-US" sz="2200" dirty="0">
                <a:latin typeface="Kristen ITC" panose="03050502040202030202" pitchFamily="66" charset="0"/>
              </a:rPr>
              <a:t>Goals of Discretionary Grants:</a:t>
            </a:r>
          </a:p>
          <a:p>
            <a:pPr marL="0" indent="0">
              <a:buNone/>
            </a:pPr>
            <a:r>
              <a:rPr lang="en-US" sz="1600" dirty="0">
                <a:latin typeface="+mj-lt"/>
              </a:rPr>
              <a:t>Provide financial assistance to support activities designed to recruit and retain a high-quality teaching staff for America’s schools; to strengthen the quality of elementary and secondary education (including after- school programs); to test and disseminate information on new approaches for improving educational results; to improve literacy skills; to raise the educational achievement of at-risk students.</a:t>
            </a:r>
          </a:p>
          <a:p>
            <a:pPr marL="0" indent="0">
              <a:buNone/>
            </a:pPr>
            <a:endParaRPr lang="en-US" dirty="0">
              <a:latin typeface="+mj-lt"/>
            </a:endParaRPr>
          </a:p>
          <a:p>
            <a:pPr marL="0" indent="0">
              <a:buNone/>
            </a:pPr>
            <a:endParaRPr lang="en-US" dirty="0"/>
          </a:p>
        </p:txBody>
      </p:sp>
      <p:sp>
        <p:nvSpPr>
          <p:cNvPr id="14" name="Content Placeholder 3">
            <a:extLst>
              <a:ext uri="{FF2B5EF4-FFF2-40B4-BE49-F238E27FC236}">
                <a16:creationId xmlns:a16="http://schemas.microsoft.com/office/drawing/2014/main" id="{DEA4C1CB-D16B-479C-A126-18FFF4361E07}"/>
              </a:ext>
            </a:extLst>
          </p:cNvPr>
          <p:cNvSpPr>
            <a:spLocks noGrp="1"/>
          </p:cNvSpPr>
          <p:nvPr>
            <p:ph sz="quarter" idx="15"/>
          </p:nvPr>
        </p:nvSpPr>
        <p:spPr>
          <a:xfrm>
            <a:off x="685884" y="3864508"/>
            <a:ext cx="5271571" cy="2804740"/>
          </a:xfrm>
        </p:spPr>
        <p:txBody>
          <a:bodyPr>
            <a:normAutofit fontScale="70000" lnSpcReduction="20000"/>
          </a:bodyPr>
          <a:lstStyle/>
          <a:p>
            <a:pPr marL="0" indent="0">
              <a:buNone/>
            </a:pPr>
            <a:r>
              <a:rPr lang="en-US" sz="3200" dirty="0">
                <a:latin typeface="Kristen ITC" panose="03050502040202030202" pitchFamily="66" charset="0"/>
              </a:rPr>
              <a:t>Guidelines:</a:t>
            </a:r>
          </a:p>
          <a:p>
            <a:pPr marL="0" indent="0">
              <a:buNone/>
            </a:pPr>
            <a:r>
              <a:rPr lang="en-US" sz="2300" dirty="0">
                <a:latin typeface="+mj-lt"/>
              </a:rPr>
              <a:t>Discretionary grants are awarded through a competitive process. Eligibility is determined by each opportunity, but may include:</a:t>
            </a:r>
          </a:p>
          <a:p>
            <a:r>
              <a:rPr lang="en-US" sz="2300" dirty="0">
                <a:latin typeface="+mj-lt"/>
              </a:rPr>
              <a:t>Individuals</a:t>
            </a:r>
          </a:p>
          <a:p>
            <a:r>
              <a:rPr lang="en-US" sz="2300" dirty="0">
                <a:latin typeface="+mj-lt"/>
              </a:rPr>
              <a:t>Institutions of Higher Education (IHE)</a:t>
            </a:r>
          </a:p>
          <a:p>
            <a:r>
              <a:rPr lang="en-US" sz="2300" dirty="0">
                <a:latin typeface="+mj-lt"/>
              </a:rPr>
              <a:t>Local Education Agencies (LEA)</a:t>
            </a:r>
          </a:p>
          <a:p>
            <a:r>
              <a:rPr lang="en-US" sz="2300" dirty="0">
                <a:latin typeface="+mj-lt"/>
              </a:rPr>
              <a:t>Nonprofit Organizations (NPO)</a:t>
            </a:r>
          </a:p>
          <a:p>
            <a:r>
              <a:rPr lang="en-US" sz="2300" dirty="0">
                <a:latin typeface="+mj-lt"/>
              </a:rPr>
              <a:t>State Education Agencies (SEA)</a:t>
            </a:r>
          </a:p>
          <a:p>
            <a:r>
              <a:rPr lang="en-US" sz="2300" dirty="0">
                <a:latin typeface="+mj-lt"/>
              </a:rPr>
              <a:t>Other Organizations/Agencies as listed</a:t>
            </a:r>
          </a:p>
        </p:txBody>
      </p:sp>
      <p:pic>
        <p:nvPicPr>
          <p:cNvPr id="7" name="Content Placeholder 6" descr="A collage of a person&#10;&#10;Description automatically generated with low confidence">
            <a:extLst>
              <a:ext uri="{FF2B5EF4-FFF2-40B4-BE49-F238E27FC236}">
                <a16:creationId xmlns:a16="http://schemas.microsoft.com/office/drawing/2014/main" id="{F3C9787F-B585-4FDD-A911-3F26CFE7BF77}"/>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a:ext>
            </a:extLst>
          </a:blip>
          <a:srcRect/>
          <a:stretch/>
        </p:blipFill>
        <p:spPr>
          <a:noFill/>
        </p:spPr>
      </p:pic>
      <p:pic>
        <p:nvPicPr>
          <p:cNvPr id="9" name="Picture Placeholder 8" descr="A picture containing calendar&#10;&#10;Description automatically generated">
            <a:extLst>
              <a:ext uri="{FF2B5EF4-FFF2-40B4-BE49-F238E27FC236}">
                <a16:creationId xmlns:a16="http://schemas.microsoft.com/office/drawing/2014/main" id="{E027D9D8-6302-444C-97CE-E7E6F5381500}"/>
              </a:ext>
            </a:extLst>
          </p:cNvPr>
          <p:cNvPicPr>
            <a:picLocks noGrp="1" noChangeAspect="1"/>
          </p:cNvPicPr>
          <p:nvPr>
            <p:ph type="pic" sz="quarter" idx="17"/>
          </p:nvPr>
        </p:nvPicPr>
        <p:blipFill>
          <a:blip r:embed="rId5">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30DFB247-4F3F-433D-997F-619CBB6E0618}"/>
              </a:ext>
            </a:extLst>
          </p:cNvPr>
          <p:cNvSpPr/>
          <p:nvPr/>
        </p:nvSpPr>
        <p:spPr>
          <a:xfrm>
            <a:off x="0" y="1"/>
            <a:ext cx="12192000" cy="880844"/>
          </a:xfrm>
          <a:prstGeom prst="rect">
            <a:avLst/>
          </a:prstGeom>
          <a:gradFill flip="none" rotWithShape="1">
            <a:gsLst>
              <a:gs pos="3000">
                <a:schemeClr val="accent3"/>
              </a:gs>
              <a:gs pos="69000">
                <a:srgbClr val="007FAC">
                  <a:alpha val="75686"/>
                </a:srgb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38EC94-BB4B-49C2-AF41-BCF51DA73B23}"/>
              </a:ext>
            </a:extLst>
          </p:cNvPr>
          <p:cNvSpPr/>
          <p:nvPr/>
        </p:nvSpPr>
        <p:spPr>
          <a:xfrm>
            <a:off x="0" y="817927"/>
            <a:ext cx="12192000" cy="125835"/>
          </a:xfrm>
          <a:prstGeom prst="rect">
            <a:avLst/>
          </a:prstGeom>
          <a:gradFill>
            <a:gsLst>
              <a:gs pos="0">
                <a:schemeClr val="accent6">
                  <a:lumMod val="50000"/>
                  <a:alpha val="36000"/>
                </a:schemeClr>
              </a:gs>
              <a:gs pos="51000">
                <a:schemeClr val="accent6">
                  <a:alpha val="84000"/>
                </a:schemeClr>
              </a:gs>
              <a:gs pos="100000">
                <a:schemeClr val="accent6">
                  <a:lumMod val="75000"/>
                  <a:alpha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055DD21-7DEF-4428-80CE-7C05EAFCD31C}"/>
              </a:ext>
            </a:extLst>
          </p:cNvPr>
          <p:cNvSpPr txBox="1">
            <a:spLocks/>
          </p:cNvSpPr>
          <p:nvPr/>
        </p:nvSpPr>
        <p:spPr>
          <a:xfrm>
            <a:off x="98654" y="139426"/>
            <a:ext cx="10820234" cy="5820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r>
              <a:rPr lang="en-US" dirty="0">
                <a:solidFill>
                  <a:schemeClr val="bg1"/>
                </a:solidFill>
              </a:rPr>
              <a:t>Department of Education: Guidelines</a:t>
            </a:r>
          </a:p>
        </p:txBody>
      </p:sp>
      <p:sp>
        <p:nvSpPr>
          <p:cNvPr id="15" name="Rectangle 14">
            <a:extLst>
              <a:ext uri="{FF2B5EF4-FFF2-40B4-BE49-F238E27FC236}">
                <a16:creationId xmlns:a16="http://schemas.microsoft.com/office/drawing/2014/main" id="{BC2CDC8F-966C-4207-8A50-A24F63DDAABB}"/>
              </a:ext>
            </a:extLst>
          </p:cNvPr>
          <p:cNvSpPr/>
          <p:nvPr/>
        </p:nvSpPr>
        <p:spPr>
          <a:xfrm>
            <a:off x="0" y="910206"/>
            <a:ext cx="12192000" cy="45719"/>
          </a:xfrm>
          <a:prstGeom prst="rect">
            <a:avLst/>
          </a:prstGeom>
          <a:gradFill>
            <a:gsLst>
              <a:gs pos="0">
                <a:schemeClr val="accent1">
                  <a:lumMod val="50000"/>
                  <a:alpha val="44000"/>
                </a:schemeClr>
              </a:gs>
              <a:gs pos="51000">
                <a:srgbClr val="FFFF00">
                  <a:alpha val="85000"/>
                </a:srgbClr>
              </a:gs>
              <a:gs pos="100000">
                <a:schemeClr val="accent1">
                  <a:alpha val="7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0891"/>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F0CBCC3-112F-4A27-8590-065248C86218}"/>
              </a:ext>
            </a:extLst>
          </p:cNvPr>
          <p:cNvSpPr>
            <a:spLocks noGrp="1"/>
          </p:cNvSpPr>
          <p:nvPr>
            <p:ph sz="quarter" idx="14"/>
          </p:nvPr>
        </p:nvSpPr>
        <p:spPr/>
        <p:txBody>
          <a:bodyPr/>
          <a:lstStyle/>
          <a:p>
            <a:pPr marL="0" indent="0">
              <a:buNone/>
            </a:pPr>
            <a:endParaRPr lang="en-US" dirty="0"/>
          </a:p>
          <a:p>
            <a:pPr marL="0" indent="0">
              <a:buNone/>
            </a:pPr>
            <a:r>
              <a:rPr lang="en-US" dirty="0"/>
              <a:t>G5 (DOEd’s online grants system):</a:t>
            </a:r>
          </a:p>
          <a:p>
            <a:pPr marL="0" indent="0">
              <a:spcBef>
                <a:spcPts val="0"/>
              </a:spcBef>
              <a:buNone/>
            </a:pPr>
            <a:r>
              <a:rPr lang="en-US" dirty="0">
                <a:hlinkClick r:id="rId4"/>
              </a:rPr>
              <a:t>https://www.g5.gov/WebBanner.html</a:t>
            </a:r>
            <a:endParaRPr lang="en-US" dirty="0"/>
          </a:p>
          <a:p>
            <a:pPr marL="0" indent="0">
              <a:spcBef>
                <a:spcPts val="1200"/>
              </a:spcBef>
              <a:buNone/>
            </a:pPr>
            <a:r>
              <a:rPr lang="en-US" dirty="0"/>
              <a:t>Institute of Education Sciences (IES) supports research that addresses important issues in education and develops solutions that improve school readiness and academic achievement:</a:t>
            </a:r>
          </a:p>
          <a:p>
            <a:pPr marL="0" indent="0">
              <a:spcBef>
                <a:spcPts val="0"/>
              </a:spcBef>
              <a:buNone/>
            </a:pPr>
            <a:r>
              <a:rPr lang="en-US" dirty="0">
                <a:hlinkClick r:id="rId5"/>
              </a:rPr>
              <a:t>https://ies.ed.gov/funding/</a:t>
            </a:r>
            <a:endParaRPr lang="en-US" dirty="0"/>
          </a:p>
          <a:p>
            <a:pPr marL="0" indent="0">
              <a:spcBef>
                <a:spcPts val="1200"/>
              </a:spcBef>
              <a:buNone/>
            </a:pPr>
            <a:endParaRPr lang="en-US" dirty="0"/>
          </a:p>
          <a:p>
            <a:pPr marL="0" indent="0">
              <a:buNone/>
            </a:pPr>
            <a:endParaRPr lang="en-US" dirty="0"/>
          </a:p>
        </p:txBody>
      </p:sp>
      <p:sp>
        <p:nvSpPr>
          <p:cNvPr id="14" name="Content Placeholder 3">
            <a:extLst>
              <a:ext uri="{FF2B5EF4-FFF2-40B4-BE49-F238E27FC236}">
                <a16:creationId xmlns:a16="http://schemas.microsoft.com/office/drawing/2014/main" id="{DEA4C1CB-D16B-479C-A126-18FFF4361E07}"/>
              </a:ext>
            </a:extLst>
          </p:cNvPr>
          <p:cNvSpPr>
            <a:spLocks noGrp="1"/>
          </p:cNvSpPr>
          <p:nvPr>
            <p:ph sz="quarter" idx="15"/>
          </p:nvPr>
        </p:nvSpPr>
        <p:spPr>
          <a:xfrm>
            <a:off x="553674" y="3864508"/>
            <a:ext cx="5403782" cy="2754406"/>
          </a:xfrm>
        </p:spPr>
        <p:txBody>
          <a:bodyPr>
            <a:normAutofit/>
          </a:bodyPr>
          <a:lstStyle/>
          <a:p>
            <a:pPr marL="0" indent="0">
              <a:buNone/>
            </a:pPr>
            <a:r>
              <a:rPr lang="en-US" sz="3200" dirty="0">
                <a:latin typeface="Kristen ITC" panose="03050502040202030202" pitchFamily="66" charset="0"/>
              </a:rPr>
              <a:t>Helpful Links:</a:t>
            </a:r>
          </a:p>
          <a:p>
            <a:pPr marL="0" indent="0">
              <a:buNone/>
            </a:pPr>
            <a:r>
              <a:rPr lang="en-US" dirty="0"/>
              <a:t>DOEd Grants Information: </a:t>
            </a:r>
          </a:p>
          <a:p>
            <a:pPr marL="0" indent="0">
              <a:spcBef>
                <a:spcPts val="0"/>
              </a:spcBef>
              <a:buNone/>
            </a:pPr>
            <a:r>
              <a:rPr lang="en-US" dirty="0">
                <a:hlinkClick r:id="rId6"/>
              </a:rPr>
              <a:t>https://www2.ed.gov/fund/grants-apply.html?src=pn</a:t>
            </a:r>
            <a:endParaRPr lang="en-US" dirty="0"/>
          </a:p>
          <a:p>
            <a:pPr marL="0" indent="0">
              <a:spcBef>
                <a:spcPts val="1200"/>
              </a:spcBef>
              <a:buNone/>
            </a:pPr>
            <a:r>
              <a:rPr lang="en-US" dirty="0"/>
              <a:t>Grants Training Online Courses:</a:t>
            </a:r>
          </a:p>
          <a:p>
            <a:pPr marL="0" indent="0">
              <a:spcBef>
                <a:spcPts val="0"/>
              </a:spcBef>
              <a:buNone/>
            </a:pPr>
            <a:r>
              <a:rPr lang="en-US" dirty="0">
                <a:hlinkClick r:id="rId7"/>
              </a:rPr>
              <a:t>https://www2.ed.gov/fund/grant/about/training-management.html</a:t>
            </a:r>
            <a:endParaRPr lang="en-US" dirty="0"/>
          </a:p>
          <a:p>
            <a:pPr marL="0" indent="0">
              <a:spcBef>
                <a:spcPts val="1200"/>
              </a:spcBef>
              <a:buNone/>
            </a:pPr>
            <a:r>
              <a:rPr lang="en-US" dirty="0">
                <a:hlinkClick r:id="rId8"/>
              </a:rPr>
              <a:t>https://www.grants.gov/</a:t>
            </a:r>
            <a:endParaRPr lang="en-US" dirty="0"/>
          </a:p>
          <a:p>
            <a:pPr marL="0" indent="0">
              <a:spcBef>
                <a:spcPts val="1200"/>
              </a:spcBef>
              <a:buNone/>
            </a:pPr>
            <a:endParaRPr lang="en-US" dirty="0"/>
          </a:p>
          <a:p>
            <a:pPr marL="0" indent="0">
              <a:spcBef>
                <a:spcPts val="1200"/>
              </a:spcBef>
              <a:buNone/>
            </a:pPr>
            <a:endParaRPr lang="en-US" dirty="0"/>
          </a:p>
          <a:p>
            <a:pPr marL="0" indent="0">
              <a:buNone/>
            </a:pPr>
            <a:endParaRPr lang="en-US" dirty="0"/>
          </a:p>
          <a:p>
            <a:pPr marL="0" indent="0">
              <a:buNone/>
            </a:pPr>
            <a:endParaRPr lang="en-US" dirty="0"/>
          </a:p>
        </p:txBody>
      </p:sp>
      <p:pic>
        <p:nvPicPr>
          <p:cNvPr id="7" name="Content Placeholder 6" descr="A collage of a person&#10;&#10;Description automatically generated with low confidence">
            <a:extLst>
              <a:ext uri="{FF2B5EF4-FFF2-40B4-BE49-F238E27FC236}">
                <a16:creationId xmlns:a16="http://schemas.microsoft.com/office/drawing/2014/main" id="{F3C9787F-B585-4FDD-A911-3F26CFE7BF77}"/>
              </a:ext>
            </a:extLst>
          </p:cNvPr>
          <p:cNvPicPr>
            <a:picLocks noGrp="1" noChangeAspect="1"/>
          </p:cNvPicPr>
          <p:nvPr>
            <p:ph type="pic" sz="quarter" idx="16"/>
          </p:nvPr>
        </p:nvPicPr>
        <p:blipFill rotWithShape="1">
          <a:blip r:embed="rId9">
            <a:extLst>
              <a:ext uri="{28A0092B-C50C-407E-A947-70E740481C1C}">
                <a14:useLocalDpi xmlns:a14="http://schemas.microsoft.com/office/drawing/2010/main"/>
              </a:ext>
            </a:extLst>
          </a:blip>
          <a:srcRect/>
          <a:stretch/>
        </p:blipFill>
        <p:spPr>
          <a:noFill/>
        </p:spPr>
      </p:pic>
      <p:pic>
        <p:nvPicPr>
          <p:cNvPr id="9" name="Picture Placeholder 8" descr="A picture containing calendar&#10;&#10;Description automatically generated">
            <a:extLst>
              <a:ext uri="{FF2B5EF4-FFF2-40B4-BE49-F238E27FC236}">
                <a16:creationId xmlns:a16="http://schemas.microsoft.com/office/drawing/2014/main" id="{E027D9D8-6302-444C-97CE-E7E6F5381500}"/>
              </a:ext>
            </a:extLst>
          </p:cNvPr>
          <p:cNvPicPr>
            <a:picLocks noGrp="1" noChangeAspect="1"/>
          </p:cNvPicPr>
          <p:nvPr>
            <p:ph type="pic" sz="quarter" idx="17"/>
          </p:nvPr>
        </p:nvPicPr>
        <p:blipFill>
          <a:blip r:embed="rId10">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140DD906-258D-45F6-A7FF-46E70575FD89}"/>
              </a:ext>
            </a:extLst>
          </p:cNvPr>
          <p:cNvSpPr/>
          <p:nvPr/>
        </p:nvSpPr>
        <p:spPr>
          <a:xfrm>
            <a:off x="0" y="1"/>
            <a:ext cx="12192000" cy="880844"/>
          </a:xfrm>
          <a:prstGeom prst="rect">
            <a:avLst/>
          </a:prstGeom>
          <a:gradFill flip="none" rotWithShape="1">
            <a:gsLst>
              <a:gs pos="3000">
                <a:schemeClr val="accent3"/>
              </a:gs>
              <a:gs pos="69000">
                <a:srgbClr val="007FAC">
                  <a:alpha val="75686"/>
                </a:srgb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69083E-2D64-419D-8B71-3A75309FA2A9}"/>
              </a:ext>
            </a:extLst>
          </p:cNvPr>
          <p:cNvSpPr/>
          <p:nvPr/>
        </p:nvSpPr>
        <p:spPr>
          <a:xfrm>
            <a:off x="0" y="817927"/>
            <a:ext cx="12192000" cy="125835"/>
          </a:xfrm>
          <a:prstGeom prst="rect">
            <a:avLst/>
          </a:prstGeom>
          <a:gradFill>
            <a:gsLst>
              <a:gs pos="0">
                <a:schemeClr val="accent6">
                  <a:lumMod val="50000"/>
                  <a:alpha val="36000"/>
                </a:schemeClr>
              </a:gs>
              <a:gs pos="51000">
                <a:schemeClr val="accent6">
                  <a:alpha val="84000"/>
                </a:schemeClr>
              </a:gs>
              <a:gs pos="100000">
                <a:schemeClr val="accent6">
                  <a:lumMod val="75000"/>
                  <a:alpha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762927C-C759-4E90-94C8-29077F5ACD1F}"/>
              </a:ext>
            </a:extLst>
          </p:cNvPr>
          <p:cNvSpPr txBox="1">
            <a:spLocks/>
          </p:cNvSpPr>
          <p:nvPr/>
        </p:nvSpPr>
        <p:spPr>
          <a:xfrm>
            <a:off x="98654" y="139426"/>
            <a:ext cx="10820234" cy="5820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r>
              <a:rPr lang="en-US" dirty="0">
                <a:solidFill>
                  <a:schemeClr val="bg1"/>
                </a:solidFill>
              </a:rPr>
              <a:t>Department of Education: Helpful Links</a:t>
            </a:r>
          </a:p>
        </p:txBody>
      </p:sp>
      <p:sp>
        <p:nvSpPr>
          <p:cNvPr id="15" name="Rectangle 14">
            <a:extLst>
              <a:ext uri="{FF2B5EF4-FFF2-40B4-BE49-F238E27FC236}">
                <a16:creationId xmlns:a16="http://schemas.microsoft.com/office/drawing/2014/main" id="{6B20C16E-D048-4742-9CCA-62DED8BF9975}"/>
              </a:ext>
            </a:extLst>
          </p:cNvPr>
          <p:cNvSpPr/>
          <p:nvPr/>
        </p:nvSpPr>
        <p:spPr>
          <a:xfrm>
            <a:off x="0" y="910206"/>
            <a:ext cx="12192000" cy="45719"/>
          </a:xfrm>
          <a:prstGeom prst="rect">
            <a:avLst/>
          </a:prstGeom>
          <a:gradFill>
            <a:gsLst>
              <a:gs pos="0">
                <a:schemeClr val="accent1">
                  <a:lumMod val="50000"/>
                  <a:alpha val="44000"/>
                </a:schemeClr>
              </a:gs>
              <a:gs pos="51000">
                <a:srgbClr val="FFFF00">
                  <a:alpha val="85000"/>
                </a:srgbClr>
              </a:gs>
              <a:gs pos="100000">
                <a:schemeClr val="accent1">
                  <a:alpha val="7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510876"/>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0F0CBCC3-112F-4A27-8590-065248C86218}"/>
              </a:ext>
            </a:extLst>
          </p:cNvPr>
          <p:cNvSpPr>
            <a:spLocks noGrp="1"/>
          </p:cNvSpPr>
          <p:nvPr>
            <p:ph sz="quarter" idx="14"/>
          </p:nvPr>
        </p:nvSpPr>
        <p:spPr>
          <a:xfrm>
            <a:off x="6234113" y="3649211"/>
            <a:ext cx="5271571" cy="2191542"/>
          </a:xfrm>
        </p:spPr>
        <p:txBody>
          <a:bodyPr/>
          <a:lstStyle/>
          <a:p>
            <a:endParaRPr lang="en-US" dirty="0"/>
          </a:p>
          <a:p>
            <a:pPr marL="0" indent="0">
              <a:buNone/>
            </a:pPr>
            <a:endParaRPr lang="en-US" dirty="0"/>
          </a:p>
          <a:p>
            <a:r>
              <a:rPr lang="en-US" dirty="0"/>
              <a:t>Become familiar with the SF-424, budget forms, and other documents.</a:t>
            </a:r>
          </a:p>
          <a:p>
            <a:r>
              <a:rPr lang="en-US" dirty="0"/>
              <a:t>Be clear, concise, and specific</a:t>
            </a:r>
          </a:p>
          <a:p>
            <a:r>
              <a:rPr lang="en-US" dirty="0"/>
              <a:t>Proofreader</a:t>
            </a:r>
          </a:p>
          <a:p>
            <a:endParaRPr lang="en-US" dirty="0"/>
          </a:p>
        </p:txBody>
      </p:sp>
      <p:sp>
        <p:nvSpPr>
          <p:cNvPr id="14" name="Content Placeholder 3">
            <a:extLst>
              <a:ext uri="{FF2B5EF4-FFF2-40B4-BE49-F238E27FC236}">
                <a16:creationId xmlns:a16="http://schemas.microsoft.com/office/drawing/2014/main" id="{DEA4C1CB-D16B-479C-A126-18FFF4361E07}"/>
              </a:ext>
            </a:extLst>
          </p:cNvPr>
          <p:cNvSpPr>
            <a:spLocks noGrp="1"/>
          </p:cNvSpPr>
          <p:nvPr>
            <p:ph sz="quarter" idx="15"/>
          </p:nvPr>
        </p:nvSpPr>
        <p:spPr/>
        <p:txBody>
          <a:bodyPr>
            <a:normAutofit/>
          </a:bodyPr>
          <a:lstStyle/>
          <a:p>
            <a:pPr marL="0" indent="0">
              <a:buNone/>
            </a:pPr>
            <a:r>
              <a:rPr lang="en-US" sz="3200" dirty="0">
                <a:latin typeface="Kristen ITC" panose="03050502040202030202" pitchFamily="66" charset="0"/>
              </a:rPr>
              <a:t>Tips:</a:t>
            </a:r>
          </a:p>
          <a:p>
            <a:r>
              <a:rPr lang="en-US" dirty="0"/>
              <a:t>Plan in advance and allow time to review, upload, approve, and revise.</a:t>
            </a:r>
          </a:p>
          <a:p>
            <a:r>
              <a:rPr lang="en-US" dirty="0"/>
              <a:t>Budget and justification must match; requests must be reasonable, necessary, and allocable.</a:t>
            </a:r>
          </a:p>
          <a:p>
            <a:r>
              <a:rPr lang="en-US" dirty="0"/>
              <a:t>NO miscellaneous</a:t>
            </a:r>
          </a:p>
          <a:p>
            <a:pPr marL="0" indent="0">
              <a:buNone/>
            </a:pPr>
            <a:endParaRPr lang="en-US" dirty="0"/>
          </a:p>
        </p:txBody>
      </p:sp>
      <p:pic>
        <p:nvPicPr>
          <p:cNvPr id="7" name="Content Placeholder 6" descr="A collage of a person&#10;&#10;Description automatically generated with low confidence">
            <a:extLst>
              <a:ext uri="{FF2B5EF4-FFF2-40B4-BE49-F238E27FC236}">
                <a16:creationId xmlns:a16="http://schemas.microsoft.com/office/drawing/2014/main" id="{F3C9787F-B585-4FDD-A911-3F26CFE7BF77}"/>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a:ext>
            </a:extLst>
          </a:blip>
          <a:srcRect/>
          <a:stretch/>
        </p:blipFill>
        <p:spPr>
          <a:noFill/>
        </p:spPr>
      </p:pic>
      <p:pic>
        <p:nvPicPr>
          <p:cNvPr id="9" name="Picture Placeholder 8" descr="A picture containing calendar&#10;&#10;Description automatically generated">
            <a:extLst>
              <a:ext uri="{FF2B5EF4-FFF2-40B4-BE49-F238E27FC236}">
                <a16:creationId xmlns:a16="http://schemas.microsoft.com/office/drawing/2014/main" id="{E027D9D8-6302-444C-97CE-E7E6F5381500}"/>
              </a:ext>
            </a:extLst>
          </p:cNvPr>
          <p:cNvPicPr>
            <a:picLocks noGrp="1" noChangeAspect="1"/>
          </p:cNvPicPr>
          <p:nvPr>
            <p:ph type="pic" sz="quarter" idx="17"/>
          </p:nvPr>
        </p:nvPicPr>
        <p:blipFill>
          <a:blip r:embed="rId5">
            <a:extLst>
              <a:ext uri="{28A0092B-C50C-407E-A947-70E740481C1C}">
                <a14:useLocalDpi xmlns:a14="http://schemas.microsoft.com/office/drawing/2010/main"/>
              </a:ext>
            </a:extLst>
          </a:blip>
          <a:srcRect/>
          <a:stretch>
            <a:fillRect/>
          </a:stretch>
        </p:blipFill>
        <p:spPr/>
      </p:pic>
      <p:sp>
        <p:nvSpPr>
          <p:cNvPr id="10" name="Rectangle 9">
            <a:extLst>
              <a:ext uri="{FF2B5EF4-FFF2-40B4-BE49-F238E27FC236}">
                <a16:creationId xmlns:a16="http://schemas.microsoft.com/office/drawing/2014/main" id="{15354FE0-8058-4A81-8047-2C0538D1164E}"/>
              </a:ext>
            </a:extLst>
          </p:cNvPr>
          <p:cNvSpPr/>
          <p:nvPr/>
        </p:nvSpPr>
        <p:spPr>
          <a:xfrm>
            <a:off x="0" y="1"/>
            <a:ext cx="12192000" cy="880844"/>
          </a:xfrm>
          <a:prstGeom prst="rect">
            <a:avLst/>
          </a:prstGeom>
          <a:gradFill flip="none" rotWithShape="1">
            <a:gsLst>
              <a:gs pos="3000">
                <a:schemeClr val="accent3"/>
              </a:gs>
              <a:gs pos="69000">
                <a:srgbClr val="007FAC">
                  <a:alpha val="75686"/>
                </a:srgb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8C91D6-1CAE-45CA-AD4B-2C2845508454}"/>
              </a:ext>
            </a:extLst>
          </p:cNvPr>
          <p:cNvSpPr/>
          <p:nvPr/>
        </p:nvSpPr>
        <p:spPr>
          <a:xfrm>
            <a:off x="0" y="817927"/>
            <a:ext cx="12192000" cy="125835"/>
          </a:xfrm>
          <a:prstGeom prst="rect">
            <a:avLst/>
          </a:prstGeom>
          <a:gradFill>
            <a:gsLst>
              <a:gs pos="0">
                <a:schemeClr val="accent6">
                  <a:lumMod val="50000"/>
                  <a:alpha val="36000"/>
                </a:schemeClr>
              </a:gs>
              <a:gs pos="51000">
                <a:schemeClr val="accent6">
                  <a:alpha val="84000"/>
                </a:schemeClr>
              </a:gs>
              <a:gs pos="100000">
                <a:schemeClr val="accent6">
                  <a:lumMod val="75000"/>
                  <a:alpha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778BCCA-D2D8-410D-909A-7C45A2D0B62A}"/>
              </a:ext>
            </a:extLst>
          </p:cNvPr>
          <p:cNvSpPr txBox="1">
            <a:spLocks/>
          </p:cNvSpPr>
          <p:nvPr/>
        </p:nvSpPr>
        <p:spPr>
          <a:xfrm>
            <a:off x="98654" y="139426"/>
            <a:ext cx="10820234" cy="5820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r>
              <a:rPr lang="en-US" dirty="0">
                <a:solidFill>
                  <a:schemeClr val="bg1"/>
                </a:solidFill>
              </a:rPr>
              <a:t>Department of Education: Tips</a:t>
            </a:r>
          </a:p>
        </p:txBody>
      </p:sp>
      <p:sp>
        <p:nvSpPr>
          <p:cNvPr id="15" name="Rectangle 14">
            <a:extLst>
              <a:ext uri="{FF2B5EF4-FFF2-40B4-BE49-F238E27FC236}">
                <a16:creationId xmlns:a16="http://schemas.microsoft.com/office/drawing/2014/main" id="{FFE26C60-56DA-47B4-BE09-8C3B84B7EE3F}"/>
              </a:ext>
            </a:extLst>
          </p:cNvPr>
          <p:cNvSpPr/>
          <p:nvPr/>
        </p:nvSpPr>
        <p:spPr>
          <a:xfrm>
            <a:off x="0" y="910206"/>
            <a:ext cx="12192000" cy="45719"/>
          </a:xfrm>
          <a:prstGeom prst="rect">
            <a:avLst/>
          </a:prstGeom>
          <a:gradFill>
            <a:gsLst>
              <a:gs pos="0">
                <a:schemeClr val="accent1">
                  <a:lumMod val="50000"/>
                  <a:alpha val="44000"/>
                </a:schemeClr>
              </a:gs>
              <a:gs pos="51000">
                <a:srgbClr val="FFFF00">
                  <a:alpha val="85000"/>
                </a:srgbClr>
              </a:gs>
              <a:gs pos="100000">
                <a:schemeClr val="accent1">
                  <a:alpha val="73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49673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30">
          <a:fgClr>
            <a:schemeClr val="accent1"/>
          </a:fgClr>
          <a:bgClr>
            <a:schemeClr val="bg1"/>
          </a:bgClr>
        </a:patt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2C04DE-5F17-4996-9803-140E2264640A}"/>
              </a:ext>
            </a:extLst>
          </p:cNvPr>
          <p:cNvSpPr>
            <a:spLocks noGrp="1"/>
          </p:cNvSpPr>
          <p:nvPr>
            <p:ph type="title"/>
          </p:nvPr>
        </p:nvSpPr>
        <p:spPr>
          <a:xfrm>
            <a:off x="341906" y="471962"/>
            <a:ext cx="11780818" cy="5863523"/>
          </a:xfrm>
        </p:spPr>
        <p:txBody>
          <a:bodyPr anchor="t"/>
          <a:lstStyle/>
          <a:p>
            <a:pPr algn="l"/>
            <a:r>
              <a:rPr lang="en-US" dirty="0"/>
              <a:t>Learn from Our Experience (Continued)</a:t>
            </a:r>
            <a:br>
              <a:rPr lang="en-US" dirty="0"/>
            </a:br>
            <a:r>
              <a:rPr lang="en-US" sz="2800" dirty="0"/>
              <a:t>Common Characteristics and Knowledge</a:t>
            </a:r>
            <a:br>
              <a:rPr lang="en-US" dirty="0"/>
            </a:br>
            <a:br>
              <a:rPr lang="en-US" dirty="0"/>
            </a:br>
            <a:br>
              <a:rPr lang="en-US" sz="1400" dirty="0"/>
            </a:br>
            <a:r>
              <a:rPr lang="en-US" sz="1800" b="1" dirty="0"/>
              <a:t>Tip #6: </a:t>
            </a:r>
            <a:r>
              <a:rPr lang="en-US" sz="1800" dirty="0"/>
              <a:t>RESPOND TO THE PROBLEM. Make sure that the PI is presenting a solution to a question/problem/issue that the sponsor wants solved. The PI may have the greatest project ever, but if it is not what the sponsor wants, the proposal will be declined.</a:t>
            </a:r>
            <a:br>
              <a:rPr lang="en-US" sz="1800" dirty="0"/>
            </a:br>
            <a:br>
              <a:rPr lang="en-US" sz="1800" dirty="0"/>
            </a:br>
            <a:r>
              <a:rPr lang="en-US" sz="1800" b="1" dirty="0"/>
              <a:t>Tip #7:</a:t>
            </a:r>
            <a:r>
              <a:rPr lang="en-US" sz="1800" dirty="0"/>
              <a:t> GET HELP. Ask other Research Administrators and/or central research office for templates; lean on their experience for complex topics. Many offices have files of generic documents (</a:t>
            </a:r>
            <a:r>
              <a:rPr lang="en-US" sz="1800" dirty="0" err="1"/>
              <a:t>Biosketch</a:t>
            </a:r>
            <a:r>
              <a:rPr lang="en-US" sz="1800" dirty="0"/>
              <a:t> templates, Facilities Statements, Data Management Plans, Postdoctoral Mentoring Plans) that can save you and the PI time and effort.</a:t>
            </a:r>
            <a:br>
              <a:rPr lang="en-US" sz="1800" dirty="0"/>
            </a:br>
            <a:br>
              <a:rPr lang="en-US" sz="1800" dirty="0"/>
            </a:br>
            <a:r>
              <a:rPr lang="en-US" sz="1800" b="1" dirty="0"/>
              <a:t>Tip #8:</a:t>
            </a:r>
            <a:r>
              <a:rPr lang="en-US" sz="1800" dirty="0"/>
              <a:t> COMMUNICATE: create a relationship with the PI and the proposal team. Be professional.</a:t>
            </a:r>
            <a:br>
              <a:rPr lang="en-US" sz="1800" dirty="0"/>
            </a:br>
            <a:r>
              <a:rPr lang="en-US" sz="1800" dirty="0"/>
              <a:t>Be positive and composed: maintain a great attitude and know when to slow down or speed up.</a:t>
            </a:r>
            <a:br>
              <a:rPr lang="en-US" sz="1800" dirty="0"/>
            </a:br>
            <a:r>
              <a:rPr lang="en-US" sz="1800" dirty="0"/>
              <a:t>Manage time by planning; create a checklist and timeline for when documents are due (staggered schedule). Prioritize with other projects.</a:t>
            </a:r>
            <a:br>
              <a:rPr lang="en-US" sz="1800" dirty="0"/>
            </a:br>
            <a:br>
              <a:rPr lang="en-US" sz="1800" dirty="0"/>
            </a:br>
            <a:r>
              <a:rPr lang="en-US" sz="1800" b="1" dirty="0"/>
              <a:t>Tip #9: </a:t>
            </a:r>
            <a:r>
              <a:rPr lang="en-US" sz="1800" dirty="0"/>
              <a:t>LEADERSHIP:</a:t>
            </a:r>
            <a:r>
              <a:rPr lang="en-US" sz="1800" b="1" dirty="0"/>
              <a:t> </a:t>
            </a:r>
            <a:r>
              <a:rPr lang="en-US" sz="1800" dirty="0"/>
              <a:t>be organized and have a plan. The Research Administrator needs to control the process.</a:t>
            </a:r>
            <a:br>
              <a:rPr lang="en-US" sz="1800" dirty="0"/>
            </a:br>
            <a:br>
              <a:rPr lang="en-US" sz="1800" dirty="0"/>
            </a:br>
            <a:r>
              <a:rPr lang="en-US" sz="1800" b="1" dirty="0"/>
              <a:t>Tip #10: </a:t>
            </a:r>
            <a:r>
              <a:rPr lang="en-US" sz="1800" dirty="0"/>
              <a:t>THINK OUTSIDE THE CUBE (not box): look at situations from all angles and different viewpoints. How will it all come together? See the big picture.</a:t>
            </a:r>
            <a:br>
              <a:rPr lang="en-US" sz="1800" dirty="0"/>
            </a:br>
            <a:br>
              <a:rPr lang="en-US" sz="1800" dirty="0"/>
            </a:br>
            <a:br>
              <a:rPr lang="en-US" sz="1400" dirty="0"/>
            </a:br>
            <a:br>
              <a:rPr lang="en-US" sz="1400" dirty="0"/>
            </a:br>
            <a:br>
              <a:rPr lang="en-US" sz="1400" dirty="0"/>
            </a:br>
            <a:br>
              <a:rPr lang="en-US" sz="1200" dirty="0"/>
            </a:br>
            <a:br>
              <a:rPr lang="en-US" sz="1200" dirty="0"/>
            </a:br>
            <a:br>
              <a:rPr lang="en-US" sz="1200" dirty="0"/>
            </a:br>
            <a:endParaRPr lang="en-US" sz="1200" dirty="0"/>
          </a:p>
        </p:txBody>
      </p:sp>
      <p:pic>
        <p:nvPicPr>
          <p:cNvPr id="8" name="Picture Placeholder 7">
            <a:extLst>
              <a:ext uri="{FF2B5EF4-FFF2-40B4-BE49-F238E27FC236}">
                <a16:creationId xmlns:a16="http://schemas.microsoft.com/office/drawing/2014/main" id="{B34D26DF-069D-43D4-908C-0A86AD9F4B9A}"/>
              </a:ext>
            </a:extLst>
          </p:cNvPr>
          <p:cNvPicPr preferRelativeResize="0">
            <a:picLocks noGrp="1"/>
          </p:cNvPicPr>
          <p:nvPr>
            <p:ph type="pic" sz="quarter" idx="4294967295"/>
          </p:nvPr>
        </p:nvPicPr>
        <p:blipFill>
          <a:blip r:embed="rId2" cstate="screen">
            <a:extLst>
              <a:ext uri="{28A0092B-C50C-407E-A947-70E740481C1C}">
                <a14:useLocalDpi xmlns:a14="http://schemas.microsoft.com/office/drawing/2010/main"/>
              </a:ext>
            </a:extLst>
          </a:blip>
          <a:stretch>
            <a:fillRect/>
          </a:stretch>
        </p:blipFill>
        <p:spPr>
          <a:xfrm>
            <a:off x="9498586" y="108594"/>
            <a:ext cx="2624138" cy="16303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Graphic 8">
            <a:extLst>
              <a:ext uri="{FF2B5EF4-FFF2-40B4-BE49-F238E27FC236}">
                <a16:creationId xmlns:a16="http://schemas.microsoft.com/office/drawing/2014/main" id="{CBB3EF87-4440-4A90-9DBF-CB075B6DF43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1738957"/>
            <a:ext cx="12192001" cy="79050"/>
          </a:xfrm>
          <a:prstGeom prst="rect">
            <a:avLst/>
          </a:prstGeom>
        </p:spPr>
      </p:pic>
    </p:spTree>
    <p:extLst>
      <p:ext uri="{BB962C8B-B14F-4D97-AF65-F5344CB8AC3E}">
        <p14:creationId xmlns:p14="http://schemas.microsoft.com/office/powerpoint/2010/main" val="1993244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3152-C3DD-410E-803A-EC6FE5397E09}"/>
              </a:ext>
            </a:extLst>
          </p:cNvPr>
          <p:cNvSpPr>
            <a:spLocks noGrp="1"/>
          </p:cNvSpPr>
          <p:nvPr>
            <p:ph type="title"/>
          </p:nvPr>
        </p:nvSpPr>
        <p:spPr>
          <a:solidFill>
            <a:schemeClr val="tx1">
              <a:lumMod val="65000"/>
              <a:lumOff val="35000"/>
            </a:schemeClr>
          </a:solidFill>
        </p:spPr>
        <p:txBody>
          <a:bodyPr/>
          <a:lstStyle/>
          <a:p>
            <a:br>
              <a:rPr lang="en-US" dirty="0"/>
            </a:br>
            <a:br>
              <a:rPr lang="en-US" dirty="0"/>
            </a:br>
            <a:br>
              <a:rPr lang="en-US" dirty="0"/>
            </a:br>
            <a:br>
              <a:rPr lang="en-US" dirty="0"/>
            </a:br>
            <a:br>
              <a:rPr lang="en-US" dirty="0"/>
            </a:br>
            <a:r>
              <a:rPr lang="en-US" dirty="0"/>
              <a:t>Department of Defense</a:t>
            </a:r>
          </a:p>
        </p:txBody>
      </p:sp>
      <p:pic>
        <p:nvPicPr>
          <p:cNvPr id="3" name="Picture 2" descr="United States Department of Defense - Wikipedia">
            <a:extLst>
              <a:ext uri="{FF2B5EF4-FFF2-40B4-BE49-F238E27FC236}">
                <a16:creationId xmlns:a16="http://schemas.microsoft.com/office/drawing/2014/main" id="{E1258632-F4E2-440C-B5E2-BD8C9D1F6E32}"/>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38736" y="1063691"/>
            <a:ext cx="3359020" cy="3060440"/>
          </a:xfrm>
          <a:prstGeom prst="rect">
            <a:avLst/>
          </a:prstGeom>
          <a:noFill/>
          <a:ln>
            <a:noFill/>
          </a:ln>
        </p:spPr>
      </p:pic>
    </p:spTree>
    <p:extLst>
      <p:ext uri="{BB962C8B-B14F-4D97-AF65-F5344CB8AC3E}">
        <p14:creationId xmlns:p14="http://schemas.microsoft.com/office/powerpoint/2010/main" val="558791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398182"/>
            <a:ext cx="7448022" cy="4962158"/>
          </a:xfrm>
        </p:spPr>
        <p:txBody>
          <a:bodyPr>
            <a:normAutofit/>
          </a:bodyPr>
          <a:lstStyle/>
          <a:p>
            <a:r>
              <a:rPr lang="en-US" sz="2800" dirty="0"/>
              <a:t>DoD: United States Department of Defense</a:t>
            </a:r>
          </a:p>
          <a:p>
            <a:pPr lvl="1"/>
            <a:r>
              <a:rPr lang="en-US" sz="2400" dirty="0"/>
              <a:t>Executive branch of the United States federal government tasked with matters related to national security and the United States Armed Forces.</a:t>
            </a:r>
          </a:p>
          <a:p>
            <a:pPr lvl="1"/>
            <a:r>
              <a:rPr lang="en-US" sz="2400" dirty="0"/>
              <a:t>Funding can come directly from DoD or through some of its agencies.</a:t>
            </a:r>
          </a:p>
          <a:p>
            <a:pPr marL="457200" lvl="1" indent="0">
              <a:buNone/>
            </a:pPr>
            <a:endParaRPr lang="en-US" sz="2000" dirty="0"/>
          </a:p>
        </p:txBody>
      </p:sp>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98230">
                <a:schemeClr val="tx1"/>
              </a:gs>
              <a:gs pos="0">
                <a:schemeClr val="bg1"/>
              </a:gs>
              <a:gs pos="18000">
                <a:schemeClr val="tx2">
                  <a:lumMod val="20000"/>
                  <a:lumOff val="80000"/>
                </a:schemeClr>
              </a:gs>
              <a:gs pos="75000">
                <a:schemeClr val="tx2"/>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chemeClr val="tx2">
                  <a:lumMod val="20000"/>
                  <a:lumOff val="80000"/>
                </a:schemeClr>
              </a:gs>
              <a:gs pos="51000">
                <a:schemeClr val="tx1"/>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DoD: Overview</a:t>
            </a:r>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tx1"/>
              </a:gs>
              <a:gs pos="51000">
                <a:schemeClr val="tx2"/>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ted States Department of Defense - Wikipedia">
            <a:extLst>
              <a:ext uri="{FF2B5EF4-FFF2-40B4-BE49-F238E27FC236}">
                <a16:creationId xmlns:a16="http://schemas.microsoft.com/office/drawing/2014/main" id="{A4292532-6057-403F-ABE4-C8F40060EACB}"/>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8103513" y="1288118"/>
            <a:ext cx="3671051" cy="3732168"/>
          </a:xfrm>
          <a:prstGeom prst="rect">
            <a:avLst/>
          </a:prstGeom>
          <a:noFill/>
          <a:ln>
            <a:noFill/>
          </a:ln>
        </p:spPr>
      </p:pic>
      <p:pic>
        <p:nvPicPr>
          <p:cNvPr id="1026" name="Picture 2" descr="Office of Naval Research - Wikipedia">
            <a:extLst>
              <a:ext uri="{FF2B5EF4-FFF2-40B4-BE49-F238E27FC236}">
                <a16:creationId xmlns:a16="http://schemas.microsoft.com/office/drawing/2014/main" id="{6DDAD5C0-60E6-461E-B4F5-9BD1B85DE9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436" y="5243915"/>
            <a:ext cx="2448421" cy="11164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OSR Shield - AFOSR - AFOSR - APAN Community">
            <a:extLst>
              <a:ext uri="{FF2B5EF4-FFF2-40B4-BE49-F238E27FC236}">
                <a16:creationId xmlns:a16="http://schemas.microsoft.com/office/drawing/2014/main" id="{1B859F9B-E578-44AA-AB31-5D117226642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32114" y="4558593"/>
            <a:ext cx="1805786" cy="18024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rmy Research Office History – DEVCOM Army Research Laboratory">
            <a:extLst>
              <a:ext uri="{FF2B5EF4-FFF2-40B4-BE49-F238E27FC236}">
                <a16:creationId xmlns:a16="http://schemas.microsoft.com/office/drawing/2014/main" id="{ECFB5C32-0FCC-4A10-B0FB-B90D0FCDAB0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04157" y="4476920"/>
            <a:ext cx="1883771" cy="1883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014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NA render">
            <a:extLst>
              <a:ext uri="{FF2B5EF4-FFF2-40B4-BE49-F238E27FC236}">
                <a16:creationId xmlns:a16="http://schemas.microsoft.com/office/drawing/2014/main" id="{3DF479EB-CEC9-475C-806A-89F829D52E76}"/>
              </a:ext>
            </a:extLst>
          </p:cNvPr>
          <p:cNvPicPr>
            <a:picLocks noGrp="1" noChangeAspect="1"/>
          </p:cNvPicPr>
          <p:nvPr>
            <p:ph sz="quarter" idx="14"/>
          </p:nvPr>
        </p:nvPicPr>
        <p:blipFill>
          <a:blip r:embed="rId2" cstate="screen">
            <a:extLst>
              <a:ext uri="{28A0092B-C50C-407E-A947-70E740481C1C}">
                <a14:useLocalDpi xmlns:a14="http://schemas.microsoft.com/office/drawing/2010/main"/>
              </a:ext>
            </a:extLst>
          </a:blip>
          <a:srcRect/>
          <a:stretch/>
        </p:blipFill>
        <p:spPr>
          <a:xfrm>
            <a:off x="7596264" y="1164121"/>
            <a:ext cx="4178300" cy="5421389"/>
          </a:xfrm>
        </p:spPr>
      </p:pic>
      <p:sp>
        <p:nvSpPr>
          <p:cNvPr id="4" name="Content Placeholder 3">
            <a:extLst>
              <a:ext uri="{FF2B5EF4-FFF2-40B4-BE49-F238E27FC236}">
                <a16:creationId xmlns:a16="http://schemas.microsoft.com/office/drawing/2014/main" id="{E4C3C820-C541-4527-B7BB-C85849A23B11}"/>
              </a:ext>
            </a:extLst>
          </p:cNvPr>
          <p:cNvSpPr>
            <a:spLocks noGrp="1"/>
          </p:cNvSpPr>
          <p:nvPr>
            <p:ph sz="quarter" idx="15"/>
          </p:nvPr>
        </p:nvSpPr>
        <p:spPr>
          <a:xfrm>
            <a:off x="417436" y="1398182"/>
            <a:ext cx="6329873" cy="4962158"/>
          </a:xfrm>
        </p:spPr>
        <p:txBody>
          <a:bodyPr>
            <a:normAutofit/>
          </a:bodyPr>
          <a:lstStyle/>
          <a:p>
            <a:r>
              <a:rPr lang="en-US" sz="2800" u="sng" dirty="0">
                <a:hlinkClick r:id="rId3"/>
              </a:rPr>
              <a:t>CDMRP</a:t>
            </a:r>
            <a:r>
              <a:rPr lang="en-US" sz="2800" dirty="0"/>
              <a:t>: Congressionally Directed Medical Research Programs</a:t>
            </a:r>
          </a:p>
          <a:p>
            <a:pPr lvl="1"/>
            <a:r>
              <a:rPr lang="en-US" sz="2400" dirty="0">
                <a:hlinkClick r:id="rId4"/>
              </a:rPr>
              <a:t>eBRAP</a:t>
            </a:r>
            <a:r>
              <a:rPr lang="en-US" sz="2400" dirty="0"/>
              <a:t>: Electronic Biomedical Research Application Portal</a:t>
            </a:r>
          </a:p>
          <a:p>
            <a:pPr lvl="2"/>
            <a:r>
              <a:rPr lang="en-US" sz="2000" dirty="0"/>
              <a:t>All pre-applications must for CDMRP must be submitted through this portal</a:t>
            </a:r>
          </a:p>
          <a:p>
            <a:pPr lvl="1"/>
            <a:r>
              <a:rPr lang="en-US" sz="2400" dirty="0">
                <a:hlinkClick r:id="rId5"/>
              </a:rPr>
              <a:t>Grants.gov</a:t>
            </a:r>
            <a:endParaRPr lang="en-US" sz="2400" dirty="0"/>
          </a:p>
          <a:p>
            <a:pPr lvl="2"/>
            <a:r>
              <a:rPr lang="en-US" sz="2000" dirty="0"/>
              <a:t>Full applications must be submitted through Grants.gov.</a:t>
            </a:r>
            <a:endParaRPr lang="en-US" sz="2400" dirty="0"/>
          </a:p>
          <a:p>
            <a:pPr marL="457200" lvl="1" indent="0">
              <a:buNone/>
            </a:pPr>
            <a:endParaRPr lang="en-US" sz="2000" dirty="0"/>
          </a:p>
        </p:txBody>
      </p:sp>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98230">
                <a:schemeClr val="tx1"/>
              </a:gs>
              <a:gs pos="0">
                <a:schemeClr val="bg1"/>
              </a:gs>
              <a:gs pos="18000">
                <a:schemeClr val="tx2">
                  <a:lumMod val="20000"/>
                  <a:lumOff val="80000"/>
                </a:schemeClr>
              </a:gs>
              <a:gs pos="75000">
                <a:schemeClr val="tx2"/>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chemeClr val="tx2">
                  <a:lumMod val="20000"/>
                  <a:lumOff val="80000"/>
                </a:schemeClr>
              </a:gs>
              <a:gs pos="51000">
                <a:schemeClr val="tx1"/>
              </a:gs>
              <a:gs pos="100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DoD: Guidelines and Helpful Links</a:t>
            </a:r>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tx1"/>
              </a:gs>
              <a:gs pos="51000">
                <a:schemeClr val="tx2"/>
              </a:gs>
              <a:gs pos="100000">
                <a:schemeClr val="tx2">
                  <a:lumMod val="20000"/>
                  <a:lumOff val="8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703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rgbClr val="DDEEFF"/>
          </a:bgClr>
        </a:patt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6A3072-D310-4226-B811-787BC00BD5D5}"/>
              </a:ext>
            </a:extLst>
          </p:cNvPr>
          <p:cNvSpPr/>
          <p:nvPr/>
        </p:nvSpPr>
        <p:spPr>
          <a:xfrm>
            <a:off x="0" y="1"/>
            <a:ext cx="12192000" cy="880844"/>
          </a:xfrm>
          <a:prstGeom prst="rect">
            <a:avLst/>
          </a:prstGeom>
          <a:gradFill flip="none" rotWithShape="1">
            <a:gsLst>
              <a:gs pos="0">
                <a:schemeClr val="bg1"/>
              </a:gs>
              <a:gs pos="18000">
                <a:schemeClr val="accent3">
                  <a:lumMod val="40000"/>
                  <a:lumOff val="60000"/>
                </a:schemeClr>
              </a:gs>
              <a:gs pos="75000">
                <a:schemeClr val="accent3">
                  <a:lumMod val="60000"/>
                </a:schemeClr>
              </a:gs>
            </a:gsLst>
            <a:path path="circle">
              <a:fillToRect l="100000" t="100000"/>
            </a:path>
            <a:tileRect r="-100000" b="-100000"/>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672218-DF60-4233-92AE-B25A0BBA2696}"/>
              </a:ext>
            </a:extLst>
          </p:cNvPr>
          <p:cNvSpPr/>
          <p:nvPr/>
        </p:nvSpPr>
        <p:spPr>
          <a:xfrm>
            <a:off x="0" y="817927"/>
            <a:ext cx="12192000" cy="125835"/>
          </a:xfrm>
          <a:prstGeom prst="rect">
            <a:avLst/>
          </a:prstGeom>
          <a:gradFill>
            <a:gsLst>
              <a:gs pos="0">
                <a:srgbClr val="0070C0">
                  <a:alpha val="36000"/>
                </a:srgb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CE52B-8BF9-460D-8F91-FEB81D6B328F}"/>
              </a:ext>
            </a:extLst>
          </p:cNvPr>
          <p:cNvSpPr>
            <a:spLocks noGrp="1"/>
          </p:cNvSpPr>
          <p:nvPr>
            <p:ph type="title"/>
          </p:nvPr>
        </p:nvSpPr>
        <p:spPr>
          <a:xfrm>
            <a:off x="98654" y="139426"/>
            <a:ext cx="10820234" cy="1119331"/>
          </a:xfrm>
        </p:spPr>
        <p:txBody>
          <a:bodyPr/>
          <a:lstStyle/>
          <a:p>
            <a:r>
              <a:rPr lang="en-US" dirty="0">
                <a:solidFill>
                  <a:schemeClr val="bg1"/>
                </a:solidFill>
              </a:rPr>
              <a:t>Example Solicitation (FOA/RFP) Review with Jesús</a:t>
            </a:r>
          </a:p>
        </p:txBody>
      </p:sp>
      <p:sp>
        <p:nvSpPr>
          <p:cNvPr id="7" name="Rectangle 6">
            <a:extLst>
              <a:ext uri="{FF2B5EF4-FFF2-40B4-BE49-F238E27FC236}">
                <a16:creationId xmlns:a16="http://schemas.microsoft.com/office/drawing/2014/main" id="{3D8630D9-8D21-4946-8645-9F0EE9C08D7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a:extLst>
              <a:ext uri="{FF2B5EF4-FFF2-40B4-BE49-F238E27FC236}">
                <a16:creationId xmlns:a16="http://schemas.microsoft.com/office/drawing/2014/main" id="{EA4BEBDD-5847-44AD-9216-3131A08A99DB}"/>
              </a:ext>
            </a:extLst>
          </p:cNvPr>
          <p:cNvSpPr>
            <a:spLocks noGrp="1" noChangeArrowheads="1"/>
          </p:cNvSpPr>
          <p:nvPr>
            <p:ph sz="quarter" idx="15"/>
          </p:nvPr>
        </p:nvSpPr>
        <p:spPr bwMode="auto">
          <a:xfrm>
            <a:off x="417513" y="3803020"/>
            <a:ext cx="385394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hlinkClick r:id="rId2"/>
              </a:rPr>
              <a:t>https://grants.nih.gov/grants/guide/pa-files/PA-21-194.html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13CBF4A0-1022-40DF-9C61-46D8BDD3D7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6466" y="1288118"/>
            <a:ext cx="6660914" cy="5142451"/>
          </a:xfrm>
          <a:prstGeom prst="rect">
            <a:avLst/>
          </a:prstGeom>
        </p:spPr>
      </p:pic>
    </p:spTree>
    <p:extLst>
      <p:ext uri="{BB962C8B-B14F-4D97-AF65-F5344CB8AC3E}">
        <p14:creationId xmlns:p14="http://schemas.microsoft.com/office/powerpoint/2010/main" val="1683973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alphaModFix amt="23000"/>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73C0BC-B535-418D-AEBA-6E3FE0FE108A}"/>
              </a:ext>
            </a:extLst>
          </p:cNvPr>
          <p:cNvSpPr>
            <a:spLocks noGrp="1"/>
          </p:cNvSpPr>
          <p:nvPr>
            <p:ph type="title"/>
          </p:nvPr>
        </p:nvSpPr>
        <p:spPr/>
        <p:txBody>
          <a:bodyPr/>
          <a:lstStyle/>
          <a:p>
            <a:pPr algn="ctr"/>
            <a:r>
              <a:rPr lang="en-US" sz="5400" dirty="0"/>
              <a:t>Thank you!</a:t>
            </a:r>
          </a:p>
        </p:txBody>
      </p:sp>
      <p:pic>
        <p:nvPicPr>
          <p:cNvPr id="5" name="Picture 4" descr="A picture containing indoor&#10;&#10;Description automatically generated">
            <a:extLst>
              <a:ext uri="{FF2B5EF4-FFF2-40B4-BE49-F238E27FC236}">
                <a16:creationId xmlns:a16="http://schemas.microsoft.com/office/drawing/2014/main" id="{0F689411-C1AD-4DD0-8CEC-7A5B771E81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5988" y="3131598"/>
            <a:ext cx="4876800" cy="2743200"/>
          </a:xfrm>
          <a:prstGeom prst="rect">
            <a:avLst/>
          </a:prstGeom>
        </p:spPr>
      </p:pic>
    </p:spTree>
    <p:extLst>
      <p:ext uri="{BB962C8B-B14F-4D97-AF65-F5344CB8AC3E}">
        <p14:creationId xmlns:p14="http://schemas.microsoft.com/office/powerpoint/2010/main" val="2212395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984D-CF77-487E-8DBA-65E51D8E3DB2}"/>
              </a:ext>
            </a:extLst>
          </p:cNvPr>
          <p:cNvSpPr>
            <a:spLocks noGrp="1"/>
          </p:cNvSpPr>
          <p:nvPr>
            <p:ph type="title"/>
          </p:nvPr>
        </p:nvSpPr>
        <p:spPr/>
        <p:txBody>
          <a:bodyPr/>
          <a:lstStyle/>
          <a:p>
            <a:br>
              <a:rPr lang="en-US" dirty="0"/>
            </a:br>
            <a:br>
              <a:rPr lang="en-US" dirty="0"/>
            </a:br>
            <a:br>
              <a:rPr lang="en-US" dirty="0"/>
            </a:br>
            <a:br>
              <a:rPr lang="en-US" dirty="0"/>
            </a:br>
            <a:br>
              <a:rPr lang="en-US" dirty="0"/>
            </a:br>
            <a:br>
              <a:rPr lang="en-US" dirty="0"/>
            </a:br>
            <a:br>
              <a:rPr lang="en-US" dirty="0"/>
            </a:br>
            <a:r>
              <a:rPr lang="en-US" dirty="0"/>
              <a:t>National Science Foundation</a:t>
            </a:r>
          </a:p>
        </p:txBody>
      </p:sp>
      <p:pic>
        <p:nvPicPr>
          <p:cNvPr id="3" name="Picture 2" descr="NSF Logo | NSF - National Science Foundation">
            <a:extLst>
              <a:ext uri="{FF2B5EF4-FFF2-40B4-BE49-F238E27FC236}">
                <a16:creationId xmlns:a16="http://schemas.microsoft.com/office/drawing/2014/main" id="{A0FFECD8-C6AC-4EE8-8A7E-8EECFA1157CB}"/>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7151" y="1294908"/>
            <a:ext cx="3316547" cy="2959852"/>
          </a:xfrm>
          <a:prstGeom prst="rect">
            <a:avLst/>
          </a:prstGeom>
          <a:noFill/>
          <a:ln>
            <a:noFill/>
          </a:ln>
        </p:spPr>
      </p:pic>
    </p:spTree>
    <p:extLst>
      <p:ext uri="{BB962C8B-B14F-4D97-AF65-F5344CB8AC3E}">
        <p14:creationId xmlns:p14="http://schemas.microsoft.com/office/powerpoint/2010/main" val="1820509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0D45296-BE04-4E91-9F6F-21D374187022}"/>
              </a:ext>
            </a:extLst>
          </p:cNvPr>
          <p:cNvSpPr txBox="1"/>
          <p:nvPr/>
        </p:nvSpPr>
        <p:spPr>
          <a:xfrm>
            <a:off x="7440995" y="5043879"/>
            <a:ext cx="5464834" cy="2834089"/>
          </a:xfrm>
          <a:prstGeom prst="rect">
            <a:avLst/>
          </a:prstGeom>
          <a:noFill/>
        </p:spPr>
        <p:txBody>
          <a:bodyPr wrap="square" rtlCol="0">
            <a:spAutoFit/>
          </a:bodyPr>
          <a:lstStyle/>
          <a:p>
            <a:endParaRPr lang="en-US" dirty="0"/>
          </a:p>
        </p:txBody>
      </p:sp>
      <p:sp>
        <p:nvSpPr>
          <p:cNvPr id="25" name="TextBox 24" hidden="1">
            <a:extLst>
              <a:ext uri="{FF2B5EF4-FFF2-40B4-BE49-F238E27FC236}">
                <a16:creationId xmlns:a16="http://schemas.microsoft.com/office/drawing/2014/main" id="{D03EF8D9-C1D9-4B15-B589-FFEECA1840EF}"/>
              </a:ext>
            </a:extLst>
          </p:cNvPr>
          <p:cNvSpPr txBox="1"/>
          <p:nvPr/>
        </p:nvSpPr>
        <p:spPr>
          <a:xfrm>
            <a:off x="5486400" y="1373203"/>
            <a:ext cx="5615796" cy="369332"/>
          </a:xfrm>
          <a:prstGeom prst="rect">
            <a:avLst/>
          </a:prstGeom>
          <a:noFill/>
        </p:spPr>
        <p:txBody>
          <a:bodyPr wrap="square" rtlCol="0">
            <a:spAutoFit/>
          </a:bodyPr>
          <a:lstStyle/>
          <a:p>
            <a:r>
              <a:rPr lang="en-US" dirty="0"/>
              <a:t>Insert text here</a:t>
            </a:r>
          </a:p>
        </p:txBody>
      </p:sp>
      <p:sp>
        <p:nvSpPr>
          <p:cNvPr id="32" name="Picture Placeholder 31" hidden="1">
            <a:extLst>
              <a:ext uri="{FF2B5EF4-FFF2-40B4-BE49-F238E27FC236}">
                <a16:creationId xmlns:a16="http://schemas.microsoft.com/office/drawing/2014/main" id="{30CD4DA2-5D2D-478A-8247-D8993EFDAB1F}"/>
              </a:ext>
            </a:extLst>
          </p:cNvPr>
          <p:cNvSpPr>
            <a:spLocks noGrp="1"/>
          </p:cNvSpPr>
          <p:nvPr>
            <p:ph type="pic" sz="quarter" idx="11"/>
          </p:nvPr>
        </p:nvSpPr>
        <p:spPr>
          <a:xfrm>
            <a:off x="4970732" y="430761"/>
            <a:ext cx="6647131" cy="5914076"/>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 name="TextBox 1">
            <a:extLst>
              <a:ext uri="{FF2B5EF4-FFF2-40B4-BE49-F238E27FC236}">
                <a16:creationId xmlns:a16="http://schemas.microsoft.com/office/drawing/2014/main" id="{609DC64E-F7BD-46EC-A6A2-072BAAA86D04}"/>
              </a:ext>
            </a:extLst>
          </p:cNvPr>
          <p:cNvSpPr txBox="1"/>
          <p:nvPr/>
        </p:nvSpPr>
        <p:spPr>
          <a:xfrm>
            <a:off x="6916189" y="1635503"/>
            <a:ext cx="4878731" cy="4524315"/>
          </a:xfrm>
          <a:prstGeom prst="rect">
            <a:avLst/>
          </a:prstGeom>
          <a:noFill/>
        </p:spPr>
        <p:txBody>
          <a:bodyPr wrap="square" rtlCol="0">
            <a:spAutoFit/>
          </a:bodyPr>
          <a:lstStyle/>
          <a:p>
            <a:r>
              <a:rPr lang="en-US" sz="1600" dirty="0"/>
              <a:t>The National Science Foundation (NSF) was created by Congress in 1950 to “promote the progress of science; to advance the national health, prosperity, and welfare; and to secure the national defense.” It is an integral agency that supports people and research to create knowledge that transforms the future. NSF is </a:t>
            </a:r>
            <a:r>
              <a:rPr lang="en-US" sz="1600" b="1" dirty="0"/>
              <a:t>unique</a:t>
            </a:r>
            <a:r>
              <a:rPr lang="en-US" sz="1600" dirty="0"/>
              <a:t> because it considers proposals across all disciplines rather than focusing on a specific category.</a:t>
            </a:r>
          </a:p>
          <a:p>
            <a:endParaRPr lang="en-US" sz="1600" dirty="0"/>
          </a:p>
          <a:p>
            <a:r>
              <a:rPr lang="en-US" sz="1600" dirty="0"/>
              <a:t>NSF is an independent U.S. federal agency located in Alexandria, VA with an annual budget of $8.5 billion (FY2021); NSF funds approximately 27% of all sponsored research at U.S. colleges and universities. This amounts to about 12,000 awards per year (out of 50,000 proposals); In FY 2019, NSF awarded $7.8 billion in grants, agreements, and contracts.</a:t>
            </a:r>
          </a:p>
        </p:txBody>
      </p:sp>
      <p:pic>
        <p:nvPicPr>
          <p:cNvPr id="1026" name="Picture 2" descr="NSF headquarters with logo">
            <a:extLst>
              <a:ext uri="{FF2B5EF4-FFF2-40B4-BE49-F238E27FC236}">
                <a16:creationId xmlns:a16="http://schemas.microsoft.com/office/drawing/2014/main" id="{D7EB7675-F74B-4BB6-9B4D-754441E256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7080" y="2044601"/>
            <a:ext cx="5896102" cy="370612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3FA3AEC-4C55-4D89-8F76-5C01F00D8D7D}"/>
              </a:ext>
            </a:extLst>
          </p:cNvPr>
          <p:cNvSpPr/>
          <p:nvPr/>
        </p:nvSpPr>
        <p:spPr>
          <a:xfrm>
            <a:off x="0" y="1"/>
            <a:ext cx="12192000" cy="880844"/>
          </a:xfrm>
          <a:prstGeom prst="rect">
            <a:avLst/>
          </a:prstGeom>
          <a:gradFill flip="none" rotWithShape="1">
            <a:gsLst>
              <a:gs pos="3000">
                <a:schemeClr val="accent3"/>
              </a:gs>
              <a:gs pos="72000">
                <a:schemeClr val="accent3">
                  <a:lumMod val="40000"/>
                  <a:lumOff val="60000"/>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504B1F-DCE3-459A-A19D-FF81A62EB4B2}"/>
              </a:ext>
            </a:extLst>
          </p:cNvPr>
          <p:cNvSpPr/>
          <p:nvPr/>
        </p:nvSpPr>
        <p:spPr>
          <a:xfrm>
            <a:off x="0" y="817927"/>
            <a:ext cx="12192000" cy="125835"/>
          </a:xfrm>
          <a:prstGeom prst="rect">
            <a:avLst/>
          </a:prstGeom>
          <a:gradFill>
            <a:gsLst>
              <a:gs pos="0">
                <a:schemeClr val="accent1">
                  <a:lumMod val="50000"/>
                  <a:alpha val="36000"/>
                </a:schemeClr>
              </a:gs>
              <a:gs pos="51000">
                <a:srgbClr val="FFC627">
                  <a:alpha val="84000"/>
                </a:srgb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264B1E9-A2E6-41F9-917F-EA122E0B8C63}"/>
              </a:ext>
            </a:extLst>
          </p:cNvPr>
          <p:cNvSpPr txBox="1">
            <a:spLocks/>
          </p:cNvSpPr>
          <p:nvPr/>
        </p:nvSpPr>
        <p:spPr>
          <a:xfrm>
            <a:off x="98654" y="139426"/>
            <a:ext cx="10820234" cy="5820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r>
              <a:rPr lang="en-US" dirty="0">
                <a:solidFill>
                  <a:schemeClr val="bg1"/>
                </a:solidFill>
              </a:rPr>
              <a:t>NSF: Overview</a:t>
            </a:r>
          </a:p>
        </p:txBody>
      </p:sp>
      <p:sp>
        <p:nvSpPr>
          <p:cNvPr id="13" name="Rectangle 12">
            <a:extLst>
              <a:ext uri="{FF2B5EF4-FFF2-40B4-BE49-F238E27FC236}">
                <a16:creationId xmlns:a16="http://schemas.microsoft.com/office/drawing/2014/main" id="{3354A47E-4207-4D20-A710-9B95193C7C85}"/>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028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0D45296-BE04-4E91-9F6F-21D374187022}"/>
              </a:ext>
            </a:extLst>
          </p:cNvPr>
          <p:cNvSpPr txBox="1"/>
          <p:nvPr/>
        </p:nvSpPr>
        <p:spPr>
          <a:xfrm>
            <a:off x="5637362" y="2971799"/>
            <a:ext cx="5464834" cy="2834089"/>
          </a:xfrm>
          <a:prstGeom prst="rect">
            <a:avLst/>
          </a:prstGeom>
          <a:noFill/>
        </p:spPr>
        <p:txBody>
          <a:bodyPr wrap="square" rtlCol="0">
            <a:spAutoFit/>
          </a:bodyPr>
          <a:lstStyle/>
          <a:p>
            <a:endParaRPr lang="en-US" dirty="0"/>
          </a:p>
        </p:txBody>
      </p:sp>
      <p:sp>
        <p:nvSpPr>
          <p:cNvPr id="25" name="TextBox 24" hidden="1">
            <a:extLst>
              <a:ext uri="{FF2B5EF4-FFF2-40B4-BE49-F238E27FC236}">
                <a16:creationId xmlns:a16="http://schemas.microsoft.com/office/drawing/2014/main" id="{D03EF8D9-C1D9-4B15-B589-FFEECA1840EF}"/>
              </a:ext>
            </a:extLst>
          </p:cNvPr>
          <p:cNvSpPr txBox="1"/>
          <p:nvPr/>
        </p:nvSpPr>
        <p:spPr>
          <a:xfrm>
            <a:off x="5486400" y="1373203"/>
            <a:ext cx="5615796" cy="369332"/>
          </a:xfrm>
          <a:prstGeom prst="rect">
            <a:avLst/>
          </a:prstGeom>
          <a:noFill/>
        </p:spPr>
        <p:txBody>
          <a:bodyPr wrap="square" rtlCol="0">
            <a:spAutoFit/>
          </a:bodyPr>
          <a:lstStyle/>
          <a:p>
            <a:r>
              <a:rPr lang="en-US" dirty="0"/>
              <a:t>Insert text here</a:t>
            </a:r>
          </a:p>
        </p:txBody>
      </p:sp>
      <p:pic>
        <p:nvPicPr>
          <p:cNvPr id="34" name="Content Placeholder 33">
            <a:extLst>
              <a:ext uri="{FF2B5EF4-FFF2-40B4-BE49-F238E27FC236}">
                <a16:creationId xmlns:a16="http://schemas.microsoft.com/office/drawing/2014/main" id="{2FDF7DA1-95E8-49E8-8E4A-EEFECC6B87B9}"/>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59909" y="1847986"/>
            <a:ext cx="3437481" cy="3437481"/>
          </a:xfrm>
        </p:spPr>
      </p:pic>
      <p:sp>
        <p:nvSpPr>
          <p:cNvPr id="32" name="Picture Placeholder 31" hidden="1">
            <a:extLst>
              <a:ext uri="{FF2B5EF4-FFF2-40B4-BE49-F238E27FC236}">
                <a16:creationId xmlns:a16="http://schemas.microsoft.com/office/drawing/2014/main" id="{30CD4DA2-5D2D-478A-8247-D8993EFDAB1F}"/>
              </a:ext>
            </a:extLst>
          </p:cNvPr>
          <p:cNvSpPr>
            <a:spLocks noGrp="1"/>
          </p:cNvSpPr>
          <p:nvPr>
            <p:ph type="pic" sz="quarter" idx="11"/>
          </p:nvPr>
        </p:nvSpPr>
        <p:spPr>
          <a:xfrm>
            <a:off x="4970732" y="430761"/>
            <a:ext cx="6647131" cy="5914076"/>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 name="TextBox 1">
            <a:extLst>
              <a:ext uri="{FF2B5EF4-FFF2-40B4-BE49-F238E27FC236}">
                <a16:creationId xmlns:a16="http://schemas.microsoft.com/office/drawing/2014/main" id="{C176BDC3-49B0-4649-8639-A0308706D5FE}"/>
              </a:ext>
            </a:extLst>
          </p:cNvPr>
          <p:cNvSpPr txBox="1"/>
          <p:nvPr/>
        </p:nvSpPr>
        <p:spPr>
          <a:xfrm>
            <a:off x="4781726" y="1166070"/>
            <a:ext cx="7004806" cy="5078313"/>
          </a:xfrm>
          <a:prstGeom prst="rect">
            <a:avLst/>
          </a:prstGeom>
          <a:noFill/>
        </p:spPr>
        <p:txBody>
          <a:bodyPr wrap="square" rtlCol="0">
            <a:spAutoFit/>
          </a:bodyPr>
          <a:lstStyle/>
          <a:p>
            <a:r>
              <a:rPr lang="en-US" dirty="0"/>
              <a:t>The </a:t>
            </a:r>
            <a:r>
              <a:rPr lang="en-US" u="sng" dirty="0"/>
              <a:t>Proposal &amp; Award Policies &amp; Procedures Guide </a:t>
            </a:r>
            <a:r>
              <a:rPr lang="en-US" dirty="0"/>
              <a:t>(PAPPG) is published annually; it discusses and explains general information that is necessary for preparing and submitting proposals to NSF. Specific requirements may supersede the PAPPG. Highlights:</a:t>
            </a:r>
          </a:p>
          <a:p>
            <a:endParaRPr lang="en-US" dirty="0"/>
          </a:p>
          <a:p>
            <a:pPr marL="285750" indent="-285750">
              <a:buFont typeface="Arial" panose="020B0604020202020204" pitchFamily="34" charset="0"/>
              <a:buChar char="•"/>
            </a:pPr>
            <a:r>
              <a:rPr lang="en-US" dirty="0"/>
              <a:t>Annual changes</a:t>
            </a:r>
          </a:p>
          <a:p>
            <a:pPr marL="285750" indent="-285750">
              <a:buFont typeface="Arial" panose="020B0604020202020204" pitchFamily="34" charset="0"/>
              <a:buChar char="•"/>
            </a:pPr>
            <a:r>
              <a:rPr lang="en-US" dirty="0"/>
              <a:t>Definitions</a:t>
            </a:r>
          </a:p>
          <a:p>
            <a:pPr marL="285750" indent="-285750">
              <a:buFont typeface="Arial" panose="020B0604020202020204" pitchFamily="34" charset="0"/>
              <a:buChar char="•"/>
            </a:pPr>
            <a:r>
              <a:rPr lang="en-US" dirty="0"/>
              <a:t>Submission Types (Letters of Intent; Preliminary; Full)</a:t>
            </a:r>
          </a:p>
          <a:p>
            <a:pPr marL="285750" indent="-285750">
              <a:buFont typeface="Arial" panose="020B0604020202020204" pitchFamily="34" charset="0"/>
              <a:buChar char="•"/>
            </a:pPr>
            <a:r>
              <a:rPr lang="en-US" dirty="0"/>
              <a:t>Eligibility and Organization Requirements</a:t>
            </a:r>
          </a:p>
          <a:p>
            <a:pPr marL="285750" indent="-285750">
              <a:buFont typeface="Arial" panose="020B0604020202020204" pitchFamily="34" charset="0"/>
              <a:buChar char="•"/>
            </a:pPr>
            <a:r>
              <a:rPr lang="en-US" dirty="0"/>
              <a:t>Formatting</a:t>
            </a:r>
          </a:p>
          <a:p>
            <a:pPr marL="285750" indent="-285750">
              <a:buFont typeface="Arial" panose="020B0604020202020204" pitchFamily="34" charset="0"/>
              <a:buChar char="•"/>
            </a:pPr>
            <a:r>
              <a:rPr lang="en-US" dirty="0"/>
              <a:t>Proposal Contents</a:t>
            </a:r>
          </a:p>
          <a:p>
            <a:pPr marL="285750" indent="-285750">
              <a:buFont typeface="Arial" panose="020B0604020202020204" pitchFamily="34" charset="0"/>
              <a:buChar char="•"/>
            </a:pPr>
            <a:r>
              <a:rPr lang="en-US" dirty="0"/>
              <a:t>Proposal Types (Collaboration; Conference; others)</a:t>
            </a:r>
          </a:p>
          <a:p>
            <a:pPr marL="285750" indent="-285750">
              <a:buFont typeface="Arial" panose="020B0604020202020204" pitchFamily="34" charset="0"/>
              <a:buChar char="•"/>
            </a:pPr>
            <a:r>
              <a:rPr lang="en-US" dirty="0"/>
              <a:t>Processing and Review</a:t>
            </a:r>
          </a:p>
          <a:p>
            <a:pPr marL="285750" indent="-285750">
              <a:buFont typeface="Arial" panose="020B0604020202020204" pitchFamily="34" charset="0"/>
              <a:buChar char="•"/>
            </a:pPr>
            <a:r>
              <a:rPr lang="en-US" dirty="0"/>
              <a:t>Awards, Changes, and Post-Award Administration</a:t>
            </a:r>
          </a:p>
          <a:p>
            <a:pPr marL="285750" indent="-285750">
              <a:buFont typeface="Arial" panose="020B0604020202020204" pitchFamily="34" charset="0"/>
              <a:buChar char="•"/>
            </a:pPr>
            <a:r>
              <a:rPr lang="en-US" dirty="0"/>
              <a:t>Disputes and Misconduct</a:t>
            </a:r>
          </a:p>
          <a:p>
            <a:pPr marL="285750" indent="-285750">
              <a:buFont typeface="Arial" panose="020B0604020202020204" pitchFamily="34" charset="0"/>
              <a:buChar char="•"/>
            </a:pPr>
            <a:r>
              <a:rPr lang="en-US" dirty="0"/>
              <a:t>Rarely any cost sharing or indirect costs waivers</a:t>
            </a:r>
          </a:p>
          <a:p>
            <a:pPr marL="285750" indent="-285750">
              <a:buFont typeface="Arial" panose="020B0604020202020204" pitchFamily="34" charset="0"/>
              <a:buChar char="•"/>
            </a:pPr>
            <a:r>
              <a:rPr lang="en-US" dirty="0"/>
              <a:t>https://www.nsf.gov/pubs/policydocs/pappg20_1/nsf20_1.pdf</a:t>
            </a:r>
          </a:p>
          <a:p>
            <a:pPr marL="285750" indent="-285750">
              <a:buFont typeface="Arial" panose="020B0604020202020204" pitchFamily="34" charset="0"/>
              <a:buChar char="•"/>
            </a:pPr>
            <a:endParaRPr lang="en-US" dirty="0"/>
          </a:p>
        </p:txBody>
      </p:sp>
      <p:sp>
        <p:nvSpPr>
          <p:cNvPr id="9" name="Rectangle 8">
            <a:extLst>
              <a:ext uri="{FF2B5EF4-FFF2-40B4-BE49-F238E27FC236}">
                <a16:creationId xmlns:a16="http://schemas.microsoft.com/office/drawing/2014/main" id="{5AC3CCC2-2A8B-4949-A96A-4DAF94664EA5}"/>
              </a:ext>
            </a:extLst>
          </p:cNvPr>
          <p:cNvSpPr/>
          <p:nvPr/>
        </p:nvSpPr>
        <p:spPr>
          <a:xfrm>
            <a:off x="0" y="1"/>
            <a:ext cx="12192000" cy="880844"/>
          </a:xfrm>
          <a:prstGeom prst="rect">
            <a:avLst/>
          </a:prstGeom>
          <a:gradFill flip="none" rotWithShape="1">
            <a:gsLst>
              <a:gs pos="3000">
                <a:schemeClr val="accent3"/>
              </a:gs>
              <a:gs pos="72000">
                <a:schemeClr val="accent3">
                  <a:lumMod val="40000"/>
                  <a:lumOff val="60000"/>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A3EFEFB-1E37-44C9-BBC4-A33924EA4994}"/>
              </a:ext>
            </a:extLst>
          </p:cNvPr>
          <p:cNvSpPr/>
          <p:nvPr/>
        </p:nvSpPr>
        <p:spPr>
          <a:xfrm>
            <a:off x="0" y="817927"/>
            <a:ext cx="12192000" cy="125835"/>
          </a:xfrm>
          <a:prstGeom prst="rect">
            <a:avLst/>
          </a:prstGeom>
          <a:gradFill>
            <a:gsLst>
              <a:gs pos="0">
                <a:schemeClr val="accent1">
                  <a:lumMod val="50000"/>
                  <a:alpha val="36000"/>
                </a:schemeClr>
              </a:gs>
              <a:gs pos="51000">
                <a:srgbClr val="FFC627">
                  <a:alpha val="84000"/>
                </a:srgb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5355360D-408B-4A63-BF10-3BF55345BB5B}"/>
              </a:ext>
            </a:extLst>
          </p:cNvPr>
          <p:cNvSpPr txBox="1">
            <a:spLocks/>
          </p:cNvSpPr>
          <p:nvPr/>
        </p:nvSpPr>
        <p:spPr>
          <a:xfrm>
            <a:off x="98654" y="139426"/>
            <a:ext cx="10820234" cy="5820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r>
              <a:rPr lang="en-US" dirty="0">
                <a:solidFill>
                  <a:schemeClr val="bg1"/>
                </a:solidFill>
              </a:rPr>
              <a:t>NSF: Overview</a:t>
            </a:r>
          </a:p>
        </p:txBody>
      </p:sp>
      <p:sp>
        <p:nvSpPr>
          <p:cNvPr id="12" name="Rectangle 11">
            <a:extLst>
              <a:ext uri="{FF2B5EF4-FFF2-40B4-BE49-F238E27FC236}">
                <a16:creationId xmlns:a16="http://schemas.microsoft.com/office/drawing/2014/main" id="{34E08420-7804-4879-A8B8-46B69877D2B7}"/>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330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0D45296-BE04-4E91-9F6F-21D374187022}"/>
              </a:ext>
            </a:extLst>
          </p:cNvPr>
          <p:cNvSpPr txBox="1"/>
          <p:nvPr/>
        </p:nvSpPr>
        <p:spPr>
          <a:xfrm>
            <a:off x="5637362" y="2971799"/>
            <a:ext cx="5464834" cy="2834089"/>
          </a:xfrm>
          <a:prstGeom prst="rect">
            <a:avLst/>
          </a:prstGeom>
          <a:noFill/>
        </p:spPr>
        <p:txBody>
          <a:bodyPr wrap="square" rtlCol="0">
            <a:spAutoFit/>
          </a:bodyPr>
          <a:lstStyle/>
          <a:p>
            <a:endParaRPr lang="en-US" dirty="0"/>
          </a:p>
        </p:txBody>
      </p:sp>
      <p:sp>
        <p:nvSpPr>
          <p:cNvPr id="25" name="TextBox 24" hidden="1">
            <a:extLst>
              <a:ext uri="{FF2B5EF4-FFF2-40B4-BE49-F238E27FC236}">
                <a16:creationId xmlns:a16="http://schemas.microsoft.com/office/drawing/2014/main" id="{D03EF8D9-C1D9-4B15-B589-FFEECA1840EF}"/>
              </a:ext>
            </a:extLst>
          </p:cNvPr>
          <p:cNvSpPr txBox="1"/>
          <p:nvPr/>
        </p:nvSpPr>
        <p:spPr>
          <a:xfrm>
            <a:off x="5486400" y="1373203"/>
            <a:ext cx="5615796" cy="369332"/>
          </a:xfrm>
          <a:prstGeom prst="rect">
            <a:avLst/>
          </a:prstGeom>
          <a:noFill/>
        </p:spPr>
        <p:txBody>
          <a:bodyPr wrap="square" rtlCol="0">
            <a:spAutoFit/>
          </a:bodyPr>
          <a:lstStyle/>
          <a:p>
            <a:r>
              <a:rPr lang="en-US" dirty="0"/>
              <a:t>Insert text here</a:t>
            </a:r>
          </a:p>
        </p:txBody>
      </p:sp>
      <p:sp>
        <p:nvSpPr>
          <p:cNvPr id="32" name="Picture Placeholder 31" hidden="1">
            <a:extLst>
              <a:ext uri="{FF2B5EF4-FFF2-40B4-BE49-F238E27FC236}">
                <a16:creationId xmlns:a16="http://schemas.microsoft.com/office/drawing/2014/main" id="{30CD4DA2-5D2D-478A-8247-D8993EFDAB1F}"/>
              </a:ext>
            </a:extLst>
          </p:cNvPr>
          <p:cNvSpPr>
            <a:spLocks noGrp="1"/>
          </p:cNvSpPr>
          <p:nvPr>
            <p:ph type="pic" sz="quarter" idx="11"/>
          </p:nvPr>
        </p:nvSpPr>
        <p:spPr>
          <a:xfrm>
            <a:off x="4970732" y="430761"/>
            <a:ext cx="6647131" cy="5914076"/>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 name="TextBox 1">
            <a:extLst>
              <a:ext uri="{FF2B5EF4-FFF2-40B4-BE49-F238E27FC236}">
                <a16:creationId xmlns:a16="http://schemas.microsoft.com/office/drawing/2014/main" id="{ECFFC22E-5385-4A3C-9CDD-BAE0B78512A0}"/>
              </a:ext>
            </a:extLst>
          </p:cNvPr>
          <p:cNvSpPr txBox="1"/>
          <p:nvPr/>
        </p:nvSpPr>
        <p:spPr>
          <a:xfrm>
            <a:off x="4620776" y="1804543"/>
            <a:ext cx="7215140" cy="3693319"/>
          </a:xfrm>
          <a:prstGeom prst="rect">
            <a:avLst/>
          </a:prstGeom>
          <a:noFill/>
        </p:spPr>
        <p:txBody>
          <a:bodyPr wrap="square" rtlCol="0">
            <a:spAutoFit/>
          </a:bodyPr>
          <a:lstStyle/>
          <a:p>
            <a:r>
              <a:rPr lang="en-US" b="1" dirty="0"/>
              <a:t>NSF:</a:t>
            </a:r>
            <a:r>
              <a:rPr lang="en-US" dirty="0"/>
              <a:t> the main page for NSF with links to information, funding opportunities, policies, news, and applications: </a:t>
            </a:r>
            <a:r>
              <a:rPr lang="en-US" b="1" dirty="0"/>
              <a:t>https://www.nsf.gov/</a:t>
            </a:r>
          </a:p>
          <a:p>
            <a:endParaRPr lang="en-US" dirty="0"/>
          </a:p>
          <a:p>
            <a:r>
              <a:rPr lang="en-US" b="1" dirty="0"/>
              <a:t>Fastlane:</a:t>
            </a:r>
            <a:r>
              <a:rPr lang="en-US" dirty="0"/>
              <a:t> NSF’s proposal preparation, submission, and management system since 1994. It is being slowly phased out. </a:t>
            </a:r>
            <a:r>
              <a:rPr lang="en-US" b="1" dirty="0"/>
              <a:t>https://www.fastlane.nsf.gov/</a:t>
            </a:r>
          </a:p>
          <a:p>
            <a:endParaRPr lang="en-US" dirty="0"/>
          </a:p>
          <a:p>
            <a:r>
              <a:rPr lang="en-US" b="1" dirty="0"/>
              <a:t>Research.gov: </a:t>
            </a:r>
            <a:r>
              <a:rPr lang="en-US" dirty="0"/>
              <a:t>NSF’s new system to eventually replace Fastlane.</a:t>
            </a:r>
            <a:r>
              <a:rPr lang="en-US" b="1" dirty="0"/>
              <a:t>  https://www.research.gov/</a:t>
            </a:r>
          </a:p>
          <a:p>
            <a:endParaRPr lang="en-US" dirty="0"/>
          </a:p>
          <a:p>
            <a:endParaRPr lang="en-US" dirty="0"/>
          </a:p>
          <a:p>
            <a:r>
              <a:rPr lang="en-US" b="1" dirty="0"/>
              <a:t>PAPPG:</a:t>
            </a:r>
            <a:r>
              <a:rPr lang="en-US" dirty="0"/>
              <a:t> </a:t>
            </a:r>
            <a:r>
              <a:rPr lang="en-US" b="1" dirty="0"/>
              <a:t>https://www.nsf.gov/pubs/policydocs/pappg20_1/nsf20_1.pdf</a:t>
            </a:r>
          </a:p>
        </p:txBody>
      </p:sp>
      <p:sp>
        <p:nvSpPr>
          <p:cNvPr id="9" name="Rectangle 8">
            <a:extLst>
              <a:ext uri="{FF2B5EF4-FFF2-40B4-BE49-F238E27FC236}">
                <a16:creationId xmlns:a16="http://schemas.microsoft.com/office/drawing/2014/main" id="{7972D2CB-712D-4D4B-A28C-2D72F1736CCA}"/>
              </a:ext>
            </a:extLst>
          </p:cNvPr>
          <p:cNvSpPr/>
          <p:nvPr/>
        </p:nvSpPr>
        <p:spPr>
          <a:xfrm>
            <a:off x="0" y="1"/>
            <a:ext cx="12192000" cy="880844"/>
          </a:xfrm>
          <a:prstGeom prst="rect">
            <a:avLst/>
          </a:prstGeom>
          <a:gradFill flip="none" rotWithShape="1">
            <a:gsLst>
              <a:gs pos="3000">
                <a:schemeClr val="accent3"/>
              </a:gs>
              <a:gs pos="72000">
                <a:schemeClr val="accent3">
                  <a:lumMod val="40000"/>
                  <a:lumOff val="60000"/>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F2C000-142D-4FA7-A45C-6F11A237D18D}"/>
              </a:ext>
            </a:extLst>
          </p:cNvPr>
          <p:cNvSpPr/>
          <p:nvPr/>
        </p:nvSpPr>
        <p:spPr>
          <a:xfrm>
            <a:off x="0" y="817927"/>
            <a:ext cx="12192000" cy="125835"/>
          </a:xfrm>
          <a:prstGeom prst="rect">
            <a:avLst/>
          </a:prstGeom>
          <a:gradFill>
            <a:gsLst>
              <a:gs pos="0">
                <a:schemeClr val="accent1">
                  <a:lumMod val="50000"/>
                  <a:alpha val="36000"/>
                </a:schemeClr>
              </a:gs>
              <a:gs pos="51000">
                <a:srgbClr val="FFC627">
                  <a:alpha val="84000"/>
                </a:srgb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5C1B735-7381-483A-91E1-CA94A2332F93}"/>
              </a:ext>
            </a:extLst>
          </p:cNvPr>
          <p:cNvSpPr txBox="1">
            <a:spLocks/>
          </p:cNvSpPr>
          <p:nvPr/>
        </p:nvSpPr>
        <p:spPr>
          <a:xfrm>
            <a:off x="98654" y="139426"/>
            <a:ext cx="10820234" cy="5820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r>
              <a:rPr lang="en-US" dirty="0">
                <a:solidFill>
                  <a:schemeClr val="bg1"/>
                </a:solidFill>
              </a:rPr>
              <a:t>NSF: Helpful Links</a:t>
            </a:r>
          </a:p>
        </p:txBody>
      </p:sp>
      <p:sp>
        <p:nvSpPr>
          <p:cNvPr id="12" name="Rectangle 11">
            <a:extLst>
              <a:ext uri="{FF2B5EF4-FFF2-40B4-BE49-F238E27FC236}">
                <a16:creationId xmlns:a16="http://schemas.microsoft.com/office/drawing/2014/main" id="{2BA1094C-BEB1-4453-A363-8FD17069ACC4}"/>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33">
            <a:extLst>
              <a:ext uri="{FF2B5EF4-FFF2-40B4-BE49-F238E27FC236}">
                <a16:creationId xmlns:a16="http://schemas.microsoft.com/office/drawing/2014/main" id="{F8F363EF-3632-427C-8478-085E67F16027}"/>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59909" y="1847986"/>
            <a:ext cx="3437481" cy="3437481"/>
          </a:xfrm>
        </p:spPr>
      </p:pic>
    </p:spTree>
    <p:extLst>
      <p:ext uri="{BB962C8B-B14F-4D97-AF65-F5344CB8AC3E}">
        <p14:creationId xmlns:p14="http://schemas.microsoft.com/office/powerpoint/2010/main" val="2236018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70">
          <a:fgClr>
            <a:schemeClr val="accent1"/>
          </a:fgClr>
          <a:bgClr>
            <a:schemeClr val="bg1"/>
          </a:bgClr>
        </a:patt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0D45296-BE04-4E91-9F6F-21D374187022}"/>
              </a:ext>
            </a:extLst>
          </p:cNvPr>
          <p:cNvSpPr txBox="1"/>
          <p:nvPr/>
        </p:nvSpPr>
        <p:spPr>
          <a:xfrm>
            <a:off x="5637362" y="2971799"/>
            <a:ext cx="5464834" cy="2834089"/>
          </a:xfrm>
          <a:prstGeom prst="rect">
            <a:avLst/>
          </a:prstGeom>
          <a:noFill/>
        </p:spPr>
        <p:txBody>
          <a:bodyPr wrap="square" rtlCol="0">
            <a:spAutoFit/>
          </a:bodyPr>
          <a:lstStyle/>
          <a:p>
            <a:endParaRPr lang="en-US" dirty="0"/>
          </a:p>
        </p:txBody>
      </p:sp>
      <p:sp>
        <p:nvSpPr>
          <p:cNvPr id="25" name="TextBox 24" hidden="1">
            <a:extLst>
              <a:ext uri="{FF2B5EF4-FFF2-40B4-BE49-F238E27FC236}">
                <a16:creationId xmlns:a16="http://schemas.microsoft.com/office/drawing/2014/main" id="{D03EF8D9-C1D9-4B15-B589-FFEECA1840EF}"/>
              </a:ext>
            </a:extLst>
          </p:cNvPr>
          <p:cNvSpPr txBox="1"/>
          <p:nvPr/>
        </p:nvSpPr>
        <p:spPr>
          <a:xfrm>
            <a:off x="5486400" y="1373203"/>
            <a:ext cx="5615796" cy="369332"/>
          </a:xfrm>
          <a:prstGeom prst="rect">
            <a:avLst/>
          </a:prstGeom>
          <a:noFill/>
        </p:spPr>
        <p:txBody>
          <a:bodyPr wrap="square" rtlCol="0">
            <a:spAutoFit/>
          </a:bodyPr>
          <a:lstStyle/>
          <a:p>
            <a:r>
              <a:rPr lang="en-US" dirty="0"/>
              <a:t>Insert text here</a:t>
            </a:r>
          </a:p>
        </p:txBody>
      </p:sp>
      <p:sp>
        <p:nvSpPr>
          <p:cNvPr id="32" name="Picture Placeholder 31" hidden="1">
            <a:extLst>
              <a:ext uri="{FF2B5EF4-FFF2-40B4-BE49-F238E27FC236}">
                <a16:creationId xmlns:a16="http://schemas.microsoft.com/office/drawing/2014/main" id="{30CD4DA2-5D2D-478A-8247-D8993EFDAB1F}"/>
              </a:ext>
            </a:extLst>
          </p:cNvPr>
          <p:cNvSpPr>
            <a:spLocks noGrp="1"/>
          </p:cNvSpPr>
          <p:nvPr>
            <p:ph type="pic" sz="quarter" idx="11"/>
          </p:nvPr>
        </p:nvSpPr>
        <p:spPr>
          <a:xfrm>
            <a:off x="4970732" y="430761"/>
            <a:ext cx="6647131" cy="5914076"/>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 name="TextBox 1">
            <a:extLst>
              <a:ext uri="{FF2B5EF4-FFF2-40B4-BE49-F238E27FC236}">
                <a16:creationId xmlns:a16="http://schemas.microsoft.com/office/drawing/2014/main" id="{E1F17EC5-F20F-417B-8850-186B66EB17B9}"/>
              </a:ext>
            </a:extLst>
          </p:cNvPr>
          <p:cNvSpPr txBox="1"/>
          <p:nvPr/>
        </p:nvSpPr>
        <p:spPr>
          <a:xfrm>
            <a:off x="4542895" y="1539379"/>
            <a:ext cx="6989196" cy="5632311"/>
          </a:xfrm>
          <a:prstGeom prst="rect">
            <a:avLst/>
          </a:prstGeom>
          <a:noFill/>
        </p:spPr>
        <p:txBody>
          <a:bodyPr wrap="square" rtlCol="0">
            <a:spAutoFit/>
          </a:bodyPr>
          <a:lstStyle/>
          <a:p>
            <a:r>
              <a:rPr lang="en-US" b="1" dirty="0"/>
              <a:t>Tips:</a:t>
            </a:r>
            <a:r>
              <a:rPr lang="en-US" dirty="0"/>
              <a:t> Follow the document and proposal requirements exactly.</a:t>
            </a:r>
          </a:p>
          <a:p>
            <a:endParaRPr lang="en-US" dirty="0"/>
          </a:p>
          <a:p>
            <a:pPr marL="285750" indent="-285750">
              <a:buFont typeface="Arial" panose="020B0604020202020204" pitchFamily="34" charset="0"/>
              <a:buChar char="•"/>
            </a:pPr>
            <a:r>
              <a:rPr lang="en-US" dirty="0"/>
              <a:t>Biosketch must be in NSF-approved format (Education in </a:t>
            </a:r>
          </a:p>
          <a:p>
            <a:r>
              <a:rPr lang="en-US" dirty="0"/>
              <a:t>     chronological order; Experience in reverse chronological order).</a:t>
            </a:r>
          </a:p>
          <a:p>
            <a:endParaRPr lang="en-US" dirty="0"/>
          </a:p>
          <a:p>
            <a:pPr marL="285750" indent="-285750">
              <a:buFont typeface="Arial" panose="020B0604020202020204" pitchFamily="34" charset="0"/>
              <a:buChar char="•"/>
            </a:pPr>
            <a:r>
              <a:rPr lang="en-US" dirty="0"/>
              <a:t>Current and Pending should be all pages, including blanks. The proposal you are submitting shouldbe listed last and after the title, in parentheses, include (THIS PROPOSAL).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Letters must have specific wording – no more, no less.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Collaborators Form.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Create your own NSF ID and make sure the PI and Co-PIs are registered when starting the proposal (within Cover Sheet).</a:t>
            </a:r>
          </a:p>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Rectangle 10">
            <a:extLst>
              <a:ext uri="{FF2B5EF4-FFF2-40B4-BE49-F238E27FC236}">
                <a16:creationId xmlns:a16="http://schemas.microsoft.com/office/drawing/2014/main" id="{0080673C-85C7-43D5-ABE2-8C544B496E7B}"/>
              </a:ext>
            </a:extLst>
          </p:cNvPr>
          <p:cNvSpPr/>
          <p:nvPr/>
        </p:nvSpPr>
        <p:spPr>
          <a:xfrm>
            <a:off x="0" y="1"/>
            <a:ext cx="12192000" cy="880844"/>
          </a:xfrm>
          <a:prstGeom prst="rect">
            <a:avLst/>
          </a:prstGeom>
          <a:gradFill flip="none" rotWithShape="1">
            <a:gsLst>
              <a:gs pos="3000">
                <a:schemeClr val="accent3"/>
              </a:gs>
              <a:gs pos="72000">
                <a:schemeClr val="accent3">
                  <a:lumMod val="40000"/>
                  <a:lumOff val="60000"/>
                  <a:alpha val="57000"/>
                </a:schemeClr>
              </a:gs>
              <a:gs pos="100000">
                <a:schemeClr val="accent3">
                  <a:alpha val="0"/>
                </a:schemeClr>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F6D38E-57F5-4F21-8EA3-646A8CF6B490}"/>
              </a:ext>
            </a:extLst>
          </p:cNvPr>
          <p:cNvSpPr/>
          <p:nvPr/>
        </p:nvSpPr>
        <p:spPr>
          <a:xfrm>
            <a:off x="0" y="817927"/>
            <a:ext cx="12192000" cy="125835"/>
          </a:xfrm>
          <a:prstGeom prst="rect">
            <a:avLst/>
          </a:prstGeom>
          <a:gradFill>
            <a:gsLst>
              <a:gs pos="0">
                <a:schemeClr val="accent1">
                  <a:lumMod val="50000"/>
                  <a:alpha val="36000"/>
                </a:schemeClr>
              </a:gs>
              <a:gs pos="51000">
                <a:srgbClr val="FFC627">
                  <a:alpha val="84000"/>
                </a:srgbClr>
              </a:gs>
              <a:gs pos="100000">
                <a:schemeClr val="accent1">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2F9D7FC-6E81-4BC8-BBE3-EE5A4A0788F8}"/>
              </a:ext>
            </a:extLst>
          </p:cNvPr>
          <p:cNvSpPr txBox="1">
            <a:spLocks/>
          </p:cNvSpPr>
          <p:nvPr/>
        </p:nvSpPr>
        <p:spPr>
          <a:xfrm>
            <a:off x="98654" y="139426"/>
            <a:ext cx="10820234" cy="5820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en-US" sz="3200" b="0" kern="1200">
                <a:solidFill>
                  <a:schemeClr val="tx1"/>
                </a:solidFill>
                <a:latin typeface="+mj-lt"/>
                <a:ea typeface="+mj-ea"/>
                <a:cs typeface="+mj-cs"/>
              </a:defRPr>
            </a:lvl1pPr>
          </a:lstStyle>
          <a:p>
            <a:r>
              <a:rPr lang="en-US" dirty="0">
                <a:solidFill>
                  <a:schemeClr val="bg1"/>
                </a:solidFill>
              </a:rPr>
              <a:t>NSF: Tips and Tricks</a:t>
            </a:r>
          </a:p>
        </p:txBody>
      </p:sp>
      <p:sp>
        <p:nvSpPr>
          <p:cNvPr id="14" name="Rectangle 13">
            <a:extLst>
              <a:ext uri="{FF2B5EF4-FFF2-40B4-BE49-F238E27FC236}">
                <a16:creationId xmlns:a16="http://schemas.microsoft.com/office/drawing/2014/main" id="{12DA8F7B-6493-4AF4-A164-B1B4F5AE05ED}"/>
              </a:ext>
            </a:extLst>
          </p:cNvPr>
          <p:cNvSpPr/>
          <p:nvPr/>
        </p:nvSpPr>
        <p:spPr>
          <a:xfrm>
            <a:off x="0" y="910206"/>
            <a:ext cx="12192000" cy="45719"/>
          </a:xfrm>
          <a:prstGeom prst="rect">
            <a:avLst/>
          </a:prstGeom>
          <a:gradFill>
            <a:gsLst>
              <a:gs pos="0">
                <a:schemeClr val="accent3">
                  <a:lumMod val="75000"/>
                  <a:alpha val="44000"/>
                </a:schemeClr>
              </a:gs>
              <a:gs pos="51000">
                <a:srgbClr val="003466">
                  <a:alpha val="85000"/>
                </a:srgb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33">
            <a:extLst>
              <a:ext uri="{FF2B5EF4-FFF2-40B4-BE49-F238E27FC236}">
                <a16:creationId xmlns:a16="http://schemas.microsoft.com/office/drawing/2014/main" id="{445DD66A-8272-4B93-9CDC-B0F623F7D659}"/>
              </a:ext>
            </a:extLst>
          </p:cNvPr>
          <p:cNvPicPr>
            <a:picLocks noGrp="1" noChangeAspect="1"/>
          </p:cNvPicPr>
          <p:nvPr>
            <p:ph sz="quarter" idx="12"/>
          </p:nvPr>
        </p:nvPicPr>
        <p:blipFill>
          <a:blip r:embed="rId2" cstate="screen">
            <a:extLst>
              <a:ext uri="{28A0092B-C50C-407E-A947-70E740481C1C}">
                <a14:useLocalDpi xmlns:a14="http://schemas.microsoft.com/office/drawing/2010/main"/>
              </a:ext>
            </a:extLst>
          </a:blip>
          <a:stretch>
            <a:fillRect/>
          </a:stretch>
        </p:blipFill>
        <p:spPr>
          <a:xfrm>
            <a:off x="659909" y="1847986"/>
            <a:ext cx="3437481" cy="3437481"/>
          </a:xfrm>
        </p:spPr>
      </p:pic>
    </p:spTree>
    <p:extLst>
      <p:ext uri="{BB962C8B-B14F-4D97-AF65-F5344CB8AC3E}">
        <p14:creationId xmlns:p14="http://schemas.microsoft.com/office/powerpoint/2010/main" val="1009045709"/>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fontScheme name="TUR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 award sponsor showcase" id="{8FE43C98-96B3-4AA6-A7EC-86FC0DD5B174}" vid="{00B9B331-8C5A-4975-B5DF-12C937D5FE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10.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11.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12.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13.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14.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15.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16.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17.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2.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3.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4.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5.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6.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7.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8.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ppt/theme/themeOverride9.xml><?xml version="1.0" encoding="utf-8"?>
<a:themeOverride xmlns:a="http://schemas.openxmlformats.org/drawingml/2006/main">
  <a:clrScheme name="Custom 1">
    <a:dk1>
      <a:srgbClr val="000000"/>
    </a:dk1>
    <a:lt1>
      <a:srgbClr val="FFFFFF"/>
    </a:lt1>
    <a:dk2>
      <a:srgbClr val="575757"/>
    </a:dk2>
    <a:lt2>
      <a:srgbClr val="F2F2F2"/>
    </a:lt2>
    <a:accent1>
      <a:srgbClr val="FFC627"/>
    </a:accent1>
    <a:accent2>
      <a:srgbClr val="AB0521"/>
    </a:accent2>
    <a:accent3>
      <a:srgbClr val="003366"/>
    </a:accent3>
    <a:accent4>
      <a:srgbClr val="B262A8"/>
    </a:accent4>
    <a:accent5>
      <a:srgbClr val="E08948"/>
    </a:accent5>
    <a:accent6>
      <a:srgbClr val="59AF3B"/>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3956</TotalTime>
  <Words>4161</Words>
  <Application>Microsoft Macintosh PowerPoint</Application>
  <PresentationFormat>Widescreen</PresentationFormat>
  <Paragraphs>264</Paragraphs>
  <Slides>44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Kristen ITC</vt:lpstr>
      <vt:lpstr>Office Theme</vt:lpstr>
      <vt:lpstr>PowerPoint Presentation</vt:lpstr>
      <vt:lpstr>Pre-Award Sponsor Showcase</vt:lpstr>
      <vt:lpstr>Learn from Our Experience Common Characteristics and Knowledge    Grants.gov: main site to find federal opportunities and submit proposals.  https://www.grants.gov/  Federal Register: the official journal of the United States government. In addition to grant announcements, it lists new rules and regulations, notices, and Executive orders. https://www.federalregister.gov/  Tip #1:Read and understand the solicitation (eligibility, time, funds).  Tip #2: Make sure the PI understands the commitment. Will the PI be able to stay with this project for the time allocated? Are the personnel willing?  Tip #3: Read the Merit Review criteria and apply it. Understand how the reviewers will look at the proposal and advise the PI to write to their viewpoint. Be clear and concise.  Tip #4: Use the checklist, but be sure there are no additional requirements. When you think you are done, double and triple check the solicitation.  Tip #5: Plan in advance to allow time for review, revision, upload, and approval. Confirm budget and justification match. Requests must be reasonable and allocable.    </vt:lpstr>
      <vt:lpstr>Learn from Our Experience (Continued) Common Characteristics and Knowledge   Tip #6: RESPOND TO THE PROBLEM. Make sure that the PI is presenting a solution to a question/problem/issue that the sponsor wants solved. The PI may have the greatest project ever, but if it is not what the sponsor wants, the proposal will be declined.  Tip #7: GET HELP. Ask other Research Administrators and/or central research office for templates; lean on their experience for complex topics. Many offices have files of generic documents (Biosketch templates, Facilities Statements, Data Management Plans, Postdoctoral Mentoring Plans) that can save you and the PI time and effort.  Tip #8: COMMUNICATE: create a relationship with the PI and the proposal team. Be professional. Be positive and composed: maintain a great attitude and know when to slow down or speed up. Manage time by planning; create a checklist and timeline for when documents are due (staggered schedule). Prioritize with other projects.  Tip #9: LEADERSHIP: be organized and have a plan. The Research Administrator needs to control the process.  Tip #10: THINK OUTSIDE THE CUBE (not box): look at situations from all angles and different viewpoints. How will it all come together? See the big picture.        </vt:lpstr>
      <vt:lpstr>       National Science Foundation</vt:lpstr>
      <vt:lpstr>PowerPoint Presentation</vt:lpstr>
      <vt:lpstr>PowerPoint Presentation</vt:lpstr>
      <vt:lpstr>PowerPoint Presentation</vt:lpstr>
      <vt:lpstr>PowerPoint Presentation</vt:lpstr>
      <vt:lpstr>  The National Institutes of Health (NIH)</vt:lpstr>
      <vt:lpstr>NIH: Overview</vt:lpstr>
      <vt:lpstr>NIH: Guidelines</vt:lpstr>
      <vt:lpstr>NIH: Helpful Links</vt:lpstr>
      <vt:lpstr>NIH: Tips &amp; Tricks</vt:lpstr>
      <vt:lpstr>NIH: Tips &amp; Tricks</vt:lpstr>
      <vt:lpstr>NASA</vt:lpstr>
      <vt:lpstr>NASA: Overview</vt:lpstr>
      <vt:lpstr>NASA: Guidelines and Helpful Links</vt:lpstr>
      <vt:lpstr>NASA: Checklist for ROSES-2021 Proposals</vt:lpstr>
      <vt:lpstr>NASA: Including the Budget(s)</vt:lpstr>
      <vt:lpstr>NASA: Direct Funded Entities</vt:lpstr>
      <vt:lpstr>NASA: Planetary Science NoDD Update</vt:lpstr>
      <vt:lpstr>     United States Department Of Agriculture</vt:lpstr>
      <vt:lpstr>Mission and Vision U.S. Department of Agriculture (USDA):  provides leadership on food, agriculture, natural resources, rural development, nutrition, and related issues based on sound public policy, the best available science, and efficient management.   The USDA's vision is to expand economic opportunity through innovation, helping rural America to thrive; to promote agriculture production sustainability that better nourishes Americans while also helping feed others throughout the world; and to preserve and conserve our Nation's natural resources through restored forests, improved watersheds, and healthy private working lands. </vt:lpstr>
      <vt:lpstr>Understanding USDA's Structure   USDA’s Seven Mission Areas   The U.S. Department of Agriculture (USDA) has seven "mission areas":   Farm and Foreign Agriculture Services  Food, Nutrition, and Consumer Services Food Safety Marketing and Regulatory Services  Natural Resources and Environment  Research Education and Economics   Rural Development    In general, USDA grants originate from and are administered by different agencies and offices housed within each of the seven mission areas.  The programs administered by agencies and offices each have their own unique rules, definitions, and funding requirements.  Each agency’s website is also structured differently, and some websites are updated more frequently than others, but each site can serve as a starting point to learn about how the grants work, what the scoring criteria is, and what kind of projects have been funded in the past.   USDA Main Website: http://usda.gov  </vt:lpstr>
      <vt:lpstr>  USDA Grant Agencies include:  Agricultural Marketing Service (AMS)  Agricultural Research Service (ARS)  Animal and Plant Health Inspection Service (APHIS) . Economic Research Service (ERS)  Farm Service Agency (FSA)  Food and Nutrition Service (FNS)  Food Safety and Inspection Service (FSIS)  Foreign Agricultural Service (FAS)  Forest Service (FS)  National Agricultural Statistics Service (NASS)  National Institute of Food and Agriculture (NIFA)  Natural Resources Conservation Service (NRCS)  Risk Management Agency (RMA)  Rural Development (RD)  Rural Utilities Service (RUS)  Rural Housing Service (RHS)  Rural Business-Cooperative Service (RBS) </vt:lpstr>
      <vt:lpstr>The National Institute of Food and Agriculture (NIFA) is an agency within the U.S. Department of Agriculture (USDA). Congress created NIFA through the Food, Conservation, and Energy Act of 2008. NIFA replaced the former Cooperative State Research, Education, and Extension Service (CSREES), which had been in existence since 1994.  NIFA is one of four USDA agencies that make up its Research, Education, and Economics (REE) mission area.   Federal Assistance Policy Guide (“NIFA Policy Guide”)  -Single, comprehensive guidance document for NIFA grantees and staff  -Provides guidance for competitive and capacity grants  -Based on laws, regulations, USDA guidance, NIFA guidance, NIFA policy, and Administrative Manuals applicable to NIFA grants, cooperative agreements, endowments, and other financial assistance   </vt:lpstr>
      <vt:lpstr>                   Upcoming RFA Calendar: https://nifa.usda.gov/upcoming-rfa-calendar  Calculating indirect costs: https://nifa.usda.gov/resource/2018-farm-bill-indirect-cost-provision  Each request for application (RFA) will stipulate the applicable indirect cost cap along with further details. NIFA also provides a chart with indirect cost information on a program-by program basis (see https://nifa.usda.gov/resource/indirect-cost-chart).    Application support templates: https://nifa.usda.gov/resource/application-support-templates  AFRI (Ag and Food Research Initiative) Request for Applications Resources:  https://nifa.usda.gov/resource/afri-request-applications-resources      </vt:lpstr>
      <vt:lpstr>DETERMINING THE MAXIMUM INDIRECT COSTS ALLOWED  Section 1462(a) and (c) of the National Agricultural Research, Extension, and Teaching Policy Act of 1977 (NARETPA) limits indirect costs for the overall award to 30 percent of Total Federal Funds Awarded (TFFA) under a research, education, or extension grant. In the event of an award, the prime awardee is responsible for ensuring the maximum indirect cost allowed for the award is not exceeded when combining indirect costs for the Federal portion (i.e., prime and subawardee(s)) and any applicable cost-sharing (see 7 CFR 3430.52(b)). Amounts exceeding the maximum allowable indirect cost is considered unallowable.   Prime and the subrecipient(s) must agree on an allocation of indirect costs so that the total indirect costs charged under the award does not exceed 30 percent of the total federal funds awarded to the prime (or pass-through entity) </vt:lpstr>
      <vt:lpstr>    Department of Energy (DOE)</vt:lpstr>
      <vt:lpstr>DOE: Overview</vt:lpstr>
      <vt:lpstr>DOE: Guidelines and Helpful Links</vt:lpstr>
      <vt:lpstr>DOE: Pre-applications, Letters of Intent, and Concept Papers </vt:lpstr>
      <vt:lpstr>DOE: E-Systems</vt:lpstr>
      <vt:lpstr>    Department of Education</vt:lpstr>
      <vt:lpstr>PowerPoint Presentation</vt:lpstr>
      <vt:lpstr>PowerPoint Presentation</vt:lpstr>
      <vt:lpstr>PowerPoint Presentation</vt:lpstr>
      <vt:lpstr>PowerPoint Presentation</vt:lpstr>
      <vt:lpstr>     Department of Defense</vt:lpstr>
      <vt:lpstr>DoD: Overview</vt:lpstr>
      <vt:lpstr>DoD: Guidelines and Helpful Links</vt:lpstr>
      <vt:lpstr>Example Solicitation (FOA/RFP) Review with Jesús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Pre-Award Sponsor Showcase</dc:title>
  <dc:creator>Juliette Dixon</dc:creator>
  <cp:lastModifiedBy>Annika Lauer (Student)</cp:lastModifiedBy>
  <cp:revision>82</cp:revision>
  <dcterms:created xsi:type="dcterms:W3CDTF">2021-03-05T02:29:46Z</dcterms:created>
  <dcterms:modified xsi:type="dcterms:W3CDTF">2021-03-19T20:10:26Z</dcterms:modified>
</cp:coreProperties>
</file>